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6.xml" ContentType="application/vnd.openxmlformats-officedocument.presentationml.notesSlide+xml"/>
  <Override PartName="/ppt/ink/ink4.xml" ContentType="application/inkml+xml"/>
  <Override PartName="/ppt/ink/ink5.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7" r:id="rId4"/>
    <p:sldMasterId id="2147483668" r:id="rId5"/>
    <p:sldMasterId id="2147483680" r:id="rId6"/>
    <p:sldMasterId id="2147483692" r:id="rId7"/>
    <p:sldMasterId id="2147483699" r:id="rId8"/>
  </p:sldMasterIdLst>
  <p:notesMasterIdLst>
    <p:notesMasterId r:id="rId155"/>
  </p:notesMasterIdLst>
  <p:sldIdLst>
    <p:sldId id="1283" r:id="rId9"/>
    <p:sldId id="1286" r:id="rId10"/>
    <p:sldId id="1263" r:id="rId11"/>
    <p:sldId id="299" r:id="rId12"/>
    <p:sldId id="1264" r:id="rId13"/>
    <p:sldId id="1340" r:id="rId14"/>
    <p:sldId id="304" r:id="rId15"/>
    <p:sldId id="737" r:id="rId16"/>
    <p:sldId id="705" r:id="rId17"/>
    <p:sldId id="1358" r:id="rId18"/>
    <p:sldId id="703" r:id="rId19"/>
    <p:sldId id="305" r:id="rId20"/>
    <p:sldId id="1359" r:id="rId21"/>
    <p:sldId id="1342" r:id="rId22"/>
    <p:sldId id="1360" r:id="rId23"/>
    <p:sldId id="1352" r:id="rId24"/>
    <p:sldId id="309" r:id="rId25"/>
    <p:sldId id="503" r:id="rId26"/>
    <p:sldId id="1357" r:id="rId27"/>
    <p:sldId id="455" r:id="rId28"/>
    <p:sldId id="530" r:id="rId29"/>
    <p:sldId id="1361" r:id="rId30"/>
    <p:sldId id="537" r:id="rId31"/>
    <p:sldId id="527" r:id="rId32"/>
    <p:sldId id="722" r:id="rId33"/>
    <p:sldId id="1126" r:id="rId34"/>
    <p:sldId id="1134" r:id="rId35"/>
    <p:sldId id="1135" r:id="rId36"/>
    <p:sldId id="1136" r:id="rId37"/>
    <p:sldId id="1137" r:id="rId38"/>
    <p:sldId id="294" r:id="rId39"/>
    <p:sldId id="1362" r:id="rId40"/>
    <p:sldId id="1351" r:id="rId41"/>
    <p:sldId id="1343" r:id="rId42"/>
    <p:sldId id="1344" r:id="rId43"/>
    <p:sldId id="1355" r:id="rId44"/>
    <p:sldId id="1130" r:id="rId45"/>
    <p:sldId id="1141" r:id="rId46"/>
    <p:sldId id="1128" r:id="rId47"/>
    <p:sldId id="1246" r:id="rId48"/>
    <p:sldId id="1294" r:id="rId49"/>
    <p:sldId id="1345" r:id="rId50"/>
    <p:sldId id="1346" r:id="rId51"/>
    <p:sldId id="1270" r:id="rId52"/>
    <p:sldId id="312" r:id="rId53"/>
    <p:sldId id="1131" r:id="rId54"/>
    <p:sldId id="1347" r:id="rId55"/>
    <p:sldId id="1348" r:id="rId56"/>
    <p:sldId id="1215" r:id="rId57"/>
    <p:sldId id="1285" r:id="rId58"/>
    <p:sldId id="1311" r:id="rId59"/>
    <p:sldId id="1312" r:id="rId60"/>
    <p:sldId id="1313" r:id="rId61"/>
    <p:sldId id="1314" r:id="rId62"/>
    <p:sldId id="1315" r:id="rId63"/>
    <p:sldId id="1316" r:id="rId64"/>
    <p:sldId id="1318" r:id="rId65"/>
    <p:sldId id="1319" r:id="rId66"/>
    <p:sldId id="1216" r:id="rId67"/>
    <p:sldId id="1310" r:id="rId68"/>
    <p:sldId id="1320" r:id="rId69"/>
    <p:sldId id="1321" r:id="rId70"/>
    <p:sldId id="1322" r:id="rId71"/>
    <p:sldId id="1323" r:id="rId72"/>
    <p:sldId id="1271" r:id="rId73"/>
    <p:sldId id="1193" r:id="rId74"/>
    <p:sldId id="1196" r:id="rId75"/>
    <p:sldId id="1223" r:id="rId76"/>
    <p:sldId id="1198" r:id="rId77"/>
    <p:sldId id="1199" r:id="rId78"/>
    <p:sldId id="1200" r:id="rId79"/>
    <p:sldId id="1201" r:id="rId80"/>
    <p:sldId id="1203" r:id="rId81"/>
    <p:sldId id="1207" r:id="rId82"/>
    <p:sldId id="1210" r:id="rId83"/>
    <p:sldId id="1212" r:id="rId84"/>
    <p:sldId id="1213" r:id="rId85"/>
    <p:sldId id="1225" r:id="rId86"/>
    <p:sldId id="1214" r:id="rId87"/>
    <p:sldId id="382" r:id="rId88"/>
    <p:sldId id="367" r:id="rId89"/>
    <p:sldId id="368" r:id="rId90"/>
    <p:sldId id="383" r:id="rId91"/>
    <p:sldId id="369" r:id="rId92"/>
    <p:sldId id="460" r:id="rId93"/>
    <p:sldId id="371" r:id="rId94"/>
    <p:sldId id="436" r:id="rId95"/>
    <p:sldId id="1232" r:id="rId96"/>
    <p:sldId id="1155" r:id="rId97"/>
    <p:sldId id="1324" r:id="rId98"/>
    <p:sldId id="1325" r:id="rId99"/>
    <p:sldId id="1326" r:id="rId100"/>
    <p:sldId id="1327" r:id="rId101"/>
    <p:sldId id="1154" r:id="rId102"/>
    <p:sldId id="1328" r:id="rId103"/>
    <p:sldId id="1329" r:id="rId104"/>
    <p:sldId id="1330" r:id="rId105"/>
    <p:sldId id="1146" r:id="rId106"/>
    <p:sldId id="1147" r:id="rId107"/>
    <p:sldId id="1182" r:id="rId108"/>
    <p:sldId id="668" r:id="rId109"/>
    <p:sldId id="670" r:id="rId110"/>
    <p:sldId id="673" r:id="rId111"/>
    <p:sldId id="676" r:id="rId112"/>
    <p:sldId id="739" r:id="rId113"/>
    <p:sldId id="727" r:id="rId114"/>
    <p:sldId id="258" r:id="rId115"/>
    <p:sldId id="270" r:id="rId116"/>
    <p:sldId id="269" r:id="rId117"/>
    <p:sldId id="1287" r:id="rId118"/>
    <p:sldId id="1288" r:id="rId119"/>
    <p:sldId id="1289" r:id="rId120"/>
    <p:sldId id="1290" r:id="rId121"/>
    <p:sldId id="261" r:id="rId122"/>
    <p:sldId id="1291" r:id="rId123"/>
    <p:sldId id="263" r:id="rId124"/>
    <p:sldId id="1292" r:id="rId125"/>
    <p:sldId id="272" r:id="rId126"/>
    <p:sldId id="1293" r:id="rId127"/>
    <p:sldId id="1234" r:id="rId128"/>
    <p:sldId id="1235" r:id="rId129"/>
    <p:sldId id="1236" r:id="rId130"/>
    <p:sldId id="1237" r:id="rId131"/>
    <p:sldId id="1238" r:id="rId132"/>
    <p:sldId id="1239" r:id="rId133"/>
    <p:sldId id="1240" r:id="rId134"/>
    <p:sldId id="1241" r:id="rId135"/>
    <p:sldId id="1242" r:id="rId136"/>
    <p:sldId id="256" r:id="rId137"/>
    <p:sldId id="257" r:id="rId138"/>
    <p:sldId id="279" r:id="rId139"/>
    <p:sldId id="280" r:id="rId140"/>
    <p:sldId id="281" r:id="rId141"/>
    <p:sldId id="260" r:id="rId142"/>
    <p:sldId id="262" r:id="rId143"/>
    <p:sldId id="277" r:id="rId144"/>
    <p:sldId id="259" r:id="rId145"/>
    <p:sldId id="265" r:id="rId146"/>
    <p:sldId id="266" r:id="rId147"/>
    <p:sldId id="267" r:id="rId148"/>
    <p:sldId id="276" r:id="rId149"/>
    <p:sldId id="278" r:id="rId150"/>
    <p:sldId id="271" r:id="rId151"/>
    <p:sldId id="264" r:id="rId152"/>
    <p:sldId id="275" r:id="rId153"/>
    <p:sldId id="273" r:id="rId154"/>
  </p:sldIdLst>
  <p:sldSz cx="9144000" cy="5143500" type="screen16x9"/>
  <p:notesSz cx="6858000" cy="9144000"/>
  <p:embeddedFontLst>
    <p:embeddedFont>
      <p:font typeface="Bahnschrift Light SemiCondensed" panose="020B0502040204020203" pitchFamily="34" charset="0"/>
      <p:regular r:id="rId156"/>
    </p:embeddedFont>
    <p:embeddedFont>
      <p:font typeface="Candara" panose="020E0502030303020204" pitchFamily="34" charset="0"/>
      <p:regular r:id="rId157"/>
      <p:bold r:id="rId158"/>
      <p:italic r:id="rId159"/>
      <p:boldItalic r:id="rId160"/>
    </p:embeddedFont>
    <p:embeddedFont>
      <p:font typeface="Garamond" panose="02020404030301010803" pitchFamily="18" charset="0"/>
      <p:regular r:id="rId161"/>
      <p:bold r:id="rId162"/>
      <p:italic r:id="rId163"/>
    </p:embeddedFont>
    <p:embeddedFont>
      <p:font typeface="Monotype Corsiva" panose="03010101010201010101" pitchFamily="66" charset="0"/>
      <p:italic r:id="rId164"/>
    </p:embeddedFont>
    <p:embeddedFont>
      <p:font typeface="Monotype Sorts" panose="020B0604020202020204" charset="0"/>
      <p:regular r:id="rId1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09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8" d="100"/>
          <a:sy n="158" d="100"/>
        </p:scale>
        <p:origin x="264"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63" Type="http://schemas.openxmlformats.org/officeDocument/2006/relationships/slide" Target="slides/slide55.xml"/><Relationship Id="rId84" Type="http://schemas.openxmlformats.org/officeDocument/2006/relationships/slide" Target="slides/slide76.xml"/><Relationship Id="rId138" Type="http://schemas.openxmlformats.org/officeDocument/2006/relationships/slide" Target="slides/slide130.xml"/><Relationship Id="rId159" Type="http://schemas.openxmlformats.org/officeDocument/2006/relationships/font" Target="fonts/font4.fntdata"/><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53" Type="http://schemas.openxmlformats.org/officeDocument/2006/relationships/slide" Target="slides/slide45.xml"/><Relationship Id="rId74" Type="http://schemas.openxmlformats.org/officeDocument/2006/relationships/slide" Target="slides/slide66.xml"/><Relationship Id="rId128" Type="http://schemas.openxmlformats.org/officeDocument/2006/relationships/slide" Target="slides/slide120.xml"/><Relationship Id="rId149" Type="http://schemas.openxmlformats.org/officeDocument/2006/relationships/slide" Target="slides/slide141.xml"/><Relationship Id="rId5" Type="http://schemas.openxmlformats.org/officeDocument/2006/relationships/slideMaster" Target="slideMasters/slideMaster2.xml"/><Relationship Id="rId95" Type="http://schemas.openxmlformats.org/officeDocument/2006/relationships/slide" Target="slides/slide87.xml"/><Relationship Id="rId160" Type="http://schemas.openxmlformats.org/officeDocument/2006/relationships/font" Target="fonts/font5.fntdata"/><Relationship Id="rId22" Type="http://schemas.openxmlformats.org/officeDocument/2006/relationships/slide" Target="slides/slide14.xml"/><Relationship Id="rId43" Type="http://schemas.openxmlformats.org/officeDocument/2006/relationships/slide" Target="slides/slide35.xml"/><Relationship Id="rId64" Type="http://schemas.openxmlformats.org/officeDocument/2006/relationships/slide" Target="slides/slide56.xml"/><Relationship Id="rId118" Type="http://schemas.openxmlformats.org/officeDocument/2006/relationships/slide" Target="slides/slide110.xml"/><Relationship Id="rId139" Type="http://schemas.openxmlformats.org/officeDocument/2006/relationships/slide" Target="slides/slide131.xml"/><Relationship Id="rId85" Type="http://schemas.openxmlformats.org/officeDocument/2006/relationships/slide" Target="slides/slide77.xml"/><Relationship Id="rId150" Type="http://schemas.openxmlformats.org/officeDocument/2006/relationships/slide" Target="slides/slide142.xml"/><Relationship Id="rId12" Type="http://schemas.openxmlformats.org/officeDocument/2006/relationships/slide" Target="slides/slide4.xml"/><Relationship Id="rId33" Type="http://schemas.openxmlformats.org/officeDocument/2006/relationships/slide" Target="slides/slide25.xml"/><Relationship Id="rId108" Type="http://schemas.openxmlformats.org/officeDocument/2006/relationships/slide" Target="slides/slide100.xml"/><Relationship Id="rId129" Type="http://schemas.openxmlformats.org/officeDocument/2006/relationships/slide" Target="slides/slide121.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40" Type="http://schemas.openxmlformats.org/officeDocument/2006/relationships/slide" Target="slides/slide132.xml"/><Relationship Id="rId145" Type="http://schemas.openxmlformats.org/officeDocument/2006/relationships/slide" Target="slides/slide137.xml"/><Relationship Id="rId161" Type="http://schemas.openxmlformats.org/officeDocument/2006/relationships/font" Target="fonts/font6.fntdata"/><Relationship Id="rId16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slide" Target="slides/slide111.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130" Type="http://schemas.openxmlformats.org/officeDocument/2006/relationships/slide" Target="slides/slide122.xml"/><Relationship Id="rId135" Type="http://schemas.openxmlformats.org/officeDocument/2006/relationships/slide" Target="slides/slide127.xml"/><Relationship Id="rId151" Type="http://schemas.openxmlformats.org/officeDocument/2006/relationships/slide" Target="slides/slide143.xml"/><Relationship Id="rId156" Type="http://schemas.openxmlformats.org/officeDocument/2006/relationships/font" Target="fonts/font1.fntdata"/><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slide" Target="slides/slide133.xml"/><Relationship Id="rId146" Type="http://schemas.openxmlformats.org/officeDocument/2006/relationships/slide" Target="slides/slide138.xml"/><Relationship Id="rId167"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slide" Target="slides/slide84.xml"/><Relationship Id="rId162" Type="http://schemas.openxmlformats.org/officeDocument/2006/relationships/font" Target="fonts/font7.fntdata"/><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157" Type="http://schemas.openxmlformats.org/officeDocument/2006/relationships/font" Target="fonts/font2.fntdata"/><Relationship Id="rId61" Type="http://schemas.openxmlformats.org/officeDocument/2006/relationships/slide" Target="slides/slide53.xml"/><Relationship Id="rId82" Type="http://schemas.openxmlformats.org/officeDocument/2006/relationships/slide" Target="slides/slide74.xml"/><Relationship Id="rId152" Type="http://schemas.openxmlformats.org/officeDocument/2006/relationships/slide" Target="slides/slide14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168"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163" Type="http://schemas.openxmlformats.org/officeDocument/2006/relationships/font" Target="fonts/font8.fntdata"/><Relationship Id="rId3" Type="http://schemas.openxmlformats.org/officeDocument/2006/relationships/customXml" Target="../customXml/item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font" Target="fonts/font3.fntdata"/><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slide" Target="slides/slide145.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43" Type="http://schemas.openxmlformats.org/officeDocument/2006/relationships/slide" Target="slides/slide135.xml"/><Relationship Id="rId148" Type="http://schemas.openxmlformats.org/officeDocument/2006/relationships/slide" Target="slides/slide140.xml"/><Relationship Id="rId164" Type="http://schemas.openxmlformats.org/officeDocument/2006/relationships/font" Target="fonts/font9.fntdata"/><Relationship Id="rId16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26" Type="http://schemas.openxmlformats.org/officeDocument/2006/relationships/slide" Target="slides/slide18.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54" Type="http://schemas.openxmlformats.org/officeDocument/2006/relationships/slide" Target="slides/slide146.xml"/><Relationship Id="rId16" Type="http://schemas.openxmlformats.org/officeDocument/2006/relationships/slide" Target="slides/slide8.xml"/><Relationship Id="rId37" Type="http://schemas.openxmlformats.org/officeDocument/2006/relationships/slide" Target="slides/slide29.xml"/><Relationship Id="rId58" Type="http://schemas.openxmlformats.org/officeDocument/2006/relationships/slide" Target="slides/slide50.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44" Type="http://schemas.openxmlformats.org/officeDocument/2006/relationships/slide" Target="slides/slide136.xml"/><Relationship Id="rId90" Type="http://schemas.openxmlformats.org/officeDocument/2006/relationships/slide" Target="slides/slide82.xml"/><Relationship Id="rId165" Type="http://schemas.openxmlformats.org/officeDocument/2006/relationships/font" Target="fonts/font10.fntdata"/><Relationship Id="rId27" Type="http://schemas.openxmlformats.org/officeDocument/2006/relationships/slide" Target="slides/slide19.xml"/><Relationship Id="rId48" Type="http://schemas.openxmlformats.org/officeDocument/2006/relationships/slide" Target="slides/slide40.xml"/><Relationship Id="rId69" Type="http://schemas.openxmlformats.org/officeDocument/2006/relationships/slide" Target="slides/slide61.xml"/><Relationship Id="rId113" Type="http://schemas.openxmlformats.org/officeDocument/2006/relationships/slide" Target="slides/slide105.xml"/><Relationship Id="rId134" Type="http://schemas.openxmlformats.org/officeDocument/2006/relationships/slide" Target="slides/slide126.xml"/><Relationship Id="rId80" Type="http://schemas.openxmlformats.org/officeDocument/2006/relationships/slide" Target="slides/slide72.xml"/><Relationship Id="rId155" Type="http://schemas.openxmlformats.org/officeDocument/2006/relationships/notesMaster" Target="notesMasters/notesMaster1.xml"/><Relationship Id="rId17" Type="http://schemas.openxmlformats.org/officeDocument/2006/relationships/slide" Target="slides/slide9.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24" Type="http://schemas.openxmlformats.org/officeDocument/2006/relationships/slide" Target="slides/slide116.xml"/></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24-02-04T20:45:46.938"/>
    </inkml:context>
    <inkml:brush xml:id="br0">
      <inkml:brushProperty name="width" value="0.2" units="cm"/>
      <inkml:brushProperty name="height" value="0.4" units="cm"/>
      <inkml:brushProperty name="color" value="#2F5496"/>
      <inkml:brushProperty name="tip" value="rectangle"/>
      <inkml:brushProperty name="rasterOp" value="maskPen"/>
      <inkml:brushProperty name="fitToCurve" value="1"/>
    </inkml:brush>
  </inkml:definitions>
  <inkml:trace contextRef="#ctx0" brushRef="#br0">975 53 0,'-22'0'359,"-2"0"-343,1 0 0,0 0-16,0 0 15,-1 0 1,1 0 62,0-24-62,0 24-1,-1 0 1,1 0-16,0 0 31,0 0 110,-24 0-126,24 0 1,0 0 0,-1 0 249,1 0-265,0 0 16,-24 0 312,24 0-312,0 0-16,0 0 218,-1 0-218,1 0 16,-23 0 0,22 0-16,1 0 15,0 0-15,0 0 203,-24 0-187,1 0-16,-1 0 16,24 24-16,0-24 15,0 0-15</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24-02-04T20:45:52.098"/>
    </inkml:context>
    <inkml:brush xml:id="br0">
      <inkml:brushProperty name="width" value="0.2" units="cm"/>
      <inkml:brushProperty name="height" value="0.4" units="cm"/>
      <inkml:brushProperty name="color" value="#2F5496"/>
      <inkml:brushProperty name="tip" value="rectangle"/>
      <inkml:brushProperty name="rasterOp" value="maskPen"/>
      <inkml:brushProperty name="fitToCurve" value="1"/>
    </inkml:brush>
  </inkml:definitions>
  <inkml:trace contextRef="#ctx0" brushRef="#br0">1743 69 0,'-23'0'203,"0"0"-187,-1 0 0,1 0-16,0 0 15,-24 0 1,24 0-16,0 0 172,0 0-157,-1 0 1,1 0-16,0 0 16,0 0-1,-1 0-15,1 0 141,0 0-126,0 0-15,-1 0 16,-22 0-16,23 0 16,-24 0-16,24 0 15,0 0 126,-1 0-110,1 0-31,0 0 16,0-23-16,-1 23 15,1 0 1,0 0 93,0 0-109,-1 0 16,2 0 0,-1-23 109,-1 23-110,1 0 1,0 0-16,0 0 31,-1 0 79,1 0-110,-23 0 31,22 0-16,1 0-15,0 0 94,0 0-78,-1 0-1,1 0 1,0 0 0,0 0-1,-1 0 17,1 0 46,0 0-63,0 0 1,-1 0 0,1 0 15,0 0 109,0 0-124,-1 0 15,1 0 16,0 0-31,0 0-1,-1 0 1,1 0-16,0 0 16,0 0 15,-1 0 203,1 0-218,0 0 15,0 0 485,23 23-501,-24-23-15,1 0 16</inkml:trace>
</inkml:ink>
</file>

<file path=ppt/ink/ink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24-02-04T20:45:58.138"/>
    </inkml:context>
    <inkml:brush xml:id="br0">
      <inkml:brushProperty name="width" value="0.2" units="cm"/>
      <inkml:brushProperty name="height" value="0.4" units="cm"/>
      <inkml:brushProperty name="color" value="#2F5496"/>
      <inkml:brushProperty name="tip" value="rectangle"/>
      <inkml:brushProperty name="rasterOp" value="maskPen"/>
      <inkml:brushProperty name="fitToCurve" value="1"/>
    </inkml:brush>
  </inkml:definitions>
  <inkml:trace contextRef="#ctx0" brushRef="#br0">674 0 0,'-23'0'281,"0"0"-234,0 0-16,-1 0-15,1 0 15,23 23 47,-23-23-62,0 0-16,-1 0 16,1 0 93,0 0-62,0 0-32,-1 0 1,1 0 0,23 24 15,-23-24 0,0 0 125,-1 0-140,1 0 0,0 0-16,0 0 15,-1 0 1,1 0 140,0 0-125,0 0 79,-1 0 109,1 0-204,0 0 1,0 0-1,-1 0-15,1 0 16</inkml:trace>
</inkml:ink>
</file>

<file path=ppt/ink/ink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24-02-03T22:20:17.134"/>
    </inkml:context>
    <inkml:brush xml:id="br0">
      <inkml:brushProperty name="width" value="0.05" units="cm"/>
      <inkml:brushProperty name="height" value="0.05" units="cm"/>
      <inkml:brushProperty name="fitToCurve" value="1"/>
    </inkml:brush>
  </inkml:definitions>
  <inkml:trace contextRef="#ctx0" brushRef="#br0">0 0 0</inkml:trace>
</inkml:ink>
</file>

<file path=ppt/ink/ink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24-02-03T22:20:27.135"/>
    </inkml:context>
    <inkml:brush xml:id="br0">
      <inkml:brushProperty name="width" value="0.05" units="cm"/>
      <inkml:brushProperty name="height" value="0.05" units="cm"/>
      <inkml:brushProperty name="fitToCurve" value="1"/>
    </inkml:brush>
  </inkml:definitions>
  <inkml:trace contextRef="#ctx0" brushRef="#br0">0 0 0,'25'0'47</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7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2pPr>
            <a:lvl3pPr marL="914400" marR="0" lvl="2" indent="0"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3pPr>
            <a:lvl4pPr marL="1371600" marR="0" lvl="3" indent="0"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4pPr>
            <a:lvl5pPr marL="1828800" marR="0" lvl="4" indent="0"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5pPr>
            <a:lvl6pPr marL="2286000" marR="0" lvl="5" indent="0"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6pPr>
            <a:lvl7pPr marL="2743200" marR="0" lvl="6" indent="0"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7pPr>
            <a:lvl8pPr marL="3200400" marR="0" lvl="7" indent="0"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8pPr>
            <a:lvl9pPr marL="3657600" marR="0" lvl="8" indent="0"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9pPr>
          </a:lstStyle>
          <a:p>
            <a:endParaRPr/>
          </a:p>
        </p:txBody>
      </p:sp>
      <p:sp>
        <p:nvSpPr>
          <p:cNvPr id="4" name="Shape 4"/>
          <p:cNvSpPr txBox="1">
            <a:spLocks noGrp="1"/>
          </p:cNvSpPr>
          <p:nvPr>
            <p:ph type="dt" idx="10"/>
          </p:nvPr>
        </p:nvSpPr>
        <p:spPr>
          <a:xfrm>
            <a:off x="3884613" y="0"/>
            <a:ext cx="2971800" cy="457200"/>
          </a:xfrm>
          <a:prstGeom prst="rect">
            <a:avLst/>
          </a:prstGeom>
          <a:noFill/>
          <a:ln>
            <a:noFill/>
          </a:ln>
        </p:spPr>
        <p:txBody>
          <a:bodyPr spcFirstLastPara="1" wrap="square" lIns="91425" tIns="91425" rIns="91425" bIns="91425" anchor="t" anchorCtr="0"/>
          <a:lstStyle>
            <a:lvl1pPr marL="0" marR="0" lvl="0" indent="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2pPr>
            <a:lvl3pPr marL="914400" marR="0" lvl="2" indent="0"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3pPr>
            <a:lvl4pPr marL="1371600" marR="0" lvl="3" indent="0"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4pPr>
            <a:lvl5pPr marL="1828800" marR="0" lvl="4" indent="0"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5pPr>
            <a:lvl6pPr marL="2286000" marR="0" lvl="5" indent="0"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6pPr>
            <a:lvl7pPr marL="2743200" marR="0" lvl="6" indent="0"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7pPr>
            <a:lvl8pPr marL="3200400" marR="0" lvl="7" indent="0"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8pPr>
            <a:lvl9pPr marL="3657600" marR="0" lvl="8" indent="0"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9pPr>
          </a:lstStyle>
          <a:p>
            <a:endParaRPr/>
          </a:p>
        </p:txBody>
      </p:sp>
      <p:sp>
        <p:nvSpPr>
          <p:cNvPr id="5" name="Shape 5"/>
          <p:cNvSpPr>
            <a:spLocks noGrp="1" noRot="1" noChangeAspect="1"/>
          </p:cNvSpPr>
          <p:nvPr>
            <p:ph type="sldImg" idx="3"/>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7200"/>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2pPr>
            <a:lvl3pPr marL="914400" marR="0" lvl="2" indent="0"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3pPr>
            <a:lvl4pPr marL="1371600" marR="0" lvl="3" indent="0"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4pPr>
            <a:lvl5pPr marL="1828800" marR="0" lvl="4" indent="0"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5pPr>
            <a:lvl6pPr marL="2286000" marR="0" lvl="5" indent="0"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6pPr>
            <a:lvl7pPr marL="2743200" marR="0" lvl="6" indent="0"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7pPr>
            <a:lvl8pPr marL="3200400" marR="0" lvl="7" indent="0"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8pPr>
            <a:lvl9pPr marL="3657600" marR="0" lvl="8" indent="0"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9pPr>
          </a:lstStyle>
          <a:p>
            <a:endParaRPr/>
          </a:p>
        </p:txBody>
      </p:sp>
      <p:sp>
        <p:nvSpPr>
          <p:cNvPr id="8" name="Shape 8"/>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6235983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za sliko diapozitiva 1"/>
          <p:cNvSpPr>
            <a:spLocks noGrp="1" noRot="1" noChangeAspect="1"/>
          </p:cNvSpPr>
          <p:nvPr>
            <p:ph type="sldImg"/>
          </p:nvPr>
        </p:nvSpPr>
        <p:spPr/>
      </p:sp>
      <p:sp>
        <p:nvSpPr>
          <p:cNvPr id="3" name="Označba mesta za opombe 2"/>
          <p:cNvSpPr>
            <a:spLocks noGrp="1"/>
          </p:cNvSpPr>
          <p:nvPr>
            <p:ph type="body" idx="1"/>
          </p:nvPr>
        </p:nvSpPr>
        <p:spPr/>
        <p:txBody>
          <a:bodyPr/>
          <a:lstStyle/>
          <a:p>
            <a:endParaRPr lang="sl-SI" dirty="0"/>
          </a:p>
        </p:txBody>
      </p:sp>
      <p:sp>
        <p:nvSpPr>
          <p:cNvPr id="4" name="Označba mesta za številko diapozitiva 3"/>
          <p:cNvSpPr>
            <a:spLocks noGrp="1"/>
          </p:cNvSpPr>
          <p:nvPr>
            <p:ph type="sldNum" sz="quarter" idx="10"/>
          </p:nvPr>
        </p:nvSpPr>
        <p:spPr/>
        <p:txBody>
          <a:bodyPr/>
          <a:lstStyle/>
          <a:p>
            <a:pPr rtl="0"/>
            <a:fld id="{810E1E9A-E921-4174-A0FC-51868D7AC568}" type="slidenum">
              <a:rPr lang="sl-SI" smtClean="0"/>
              <a:t>1</a:t>
            </a:fld>
            <a:endParaRPr lang="sl-SI" dirty="0"/>
          </a:p>
        </p:txBody>
      </p:sp>
    </p:spTree>
    <p:extLst>
      <p:ext uri="{BB962C8B-B14F-4D97-AF65-F5344CB8AC3E}">
        <p14:creationId xmlns:p14="http://schemas.microsoft.com/office/powerpoint/2010/main" val="1585873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a:p>
        </p:txBody>
      </p:sp>
      <p:sp>
        <p:nvSpPr>
          <p:cNvPr id="4" name="Ograda številke diapozitiva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EBE1E69D-C74D-4E5D-8BE2-CB9B56BB7FFF}" type="slidenum">
              <a:rPr kumimoji="0" lang="sl-SI"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100</a:t>
            </a:fld>
            <a:endParaRPr kumimoji="0" lang="sl-SI"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759788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FA9E0D6-E450-472B-B762-8F4D2EAE156A}" type="slidenum">
              <a:rPr kumimoji="0" lang="sl-SI"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101</a:t>
            </a:fld>
            <a:endParaRPr kumimoji="0" lang="sl-SI"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61633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6FA9E0D6-E450-472B-B762-8F4D2EAE156A}" type="slidenum">
              <a:rPr kumimoji="0" lang="sl-SI" sz="1200" b="0" i="0" u="none" strike="noStrike" kern="1200" cap="none" spc="0" normalizeH="0" baseline="0" noProof="0" smtClean="0">
                <a:ln>
                  <a:noFill/>
                </a:ln>
                <a:solidFill>
                  <a:srgbClr val="000000"/>
                </a:solidFill>
                <a:effectLst/>
                <a:uLnTx/>
                <a:uFillTx/>
                <a:latin typeface="Times New Roman" pitchFamily="18" charset="0"/>
                <a:ea typeface="+mn-ea"/>
                <a:cs typeface="Arial"/>
                <a:sym typeface="Arial"/>
              </a:rPr>
              <a:pPr marL="0" marR="0" lvl="0" indent="0" algn="r" defTabSz="915988" rtl="0" eaLnBrk="0" fontAlgn="base" latinLnBrk="0" hangingPunct="0">
                <a:lnSpc>
                  <a:spcPct val="100000"/>
                </a:lnSpc>
                <a:spcBef>
                  <a:spcPct val="0"/>
                </a:spcBef>
                <a:spcAft>
                  <a:spcPct val="0"/>
                </a:spcAft>
                <a:buClrTx/>
                <a:buSzTx/>
                <a:buFontTx/>
                <a:buNone/>
                <a:tabLst/>
                <a:defRPr/>
              </a:pPr>
              <a:t>102</a:t>
            </a:fld>
            <a:endParaRPr kumimoji="0" lang="sl-SI" sz="1200" b="0" i="0" u="none" strike="noStrike" kern="1200" cap="none" spc="0" normalizeH="0" baseline="0" noProof="0">
              <a:ln>
                <a:noFill/>
              </a:ln>
              <a:solidFill>
                <a:srgbClr val="000000"/>
              </a:solidFill>
              <a:effectLst/>
              <a:uLnTx/>
              <a:uFillTx/>
              <a:latin typeface="Times New Roman" pitchFamily="18" charset="0"/>
              <a:ea typeface="+mn-ea"/>
              <a:cs typeface="Arial"/>
              <a:sym typeface="Arial"/>
            </a:endParaRPr>
          </a:p>
        </p:txBody>
      </p:sp>
    </p:spTree>
    <p:extLst>
      <p:ext uri="{BB962C8B-B14F-4D97-AF65-F5344CB8AC3E}">
        <p14:creationId xmlns:p14="http://schemas.microsoft.com/office/powerpoint/2010/main" val="146855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za sliko diapozitiva 1"/>
          <p:cNvSpPr>
            <a:spLocks noGrp="1" noRot="1" noChangeAspect="1"/>
          </p:cNvSpPr>
          <p:nvPr>
            <p:ph type="sldImg"/>
          </p:nvPr>
        </p:nvSpPr>
        <p:spPr/>
      </p:sp>
      <p:sp>
        <p:nvSpPr>
          <p:cNvPr id="3" name="Označba mesta za opombe 2"/>
          <p:cNvSpPr>
            <a:spLocks noGrp="1"/>
          </p:cNvSpPr>
          <p:nvPr>
            <p:ph type="body" idx="1"/>
          </p:nvPr>
        </p:nvSpPr>
        <p:spPr/>
        <p:txBody>
          <a:bodyPr/>
          <a:lstStyle/>
          <a:p>
            <a:endParaRPr lang="sl-SI" dirty="0"/>
          </a:p>
        </p:txBody>
      </p:sp>
      <p:sp>
        <p:nvSpPr>
          <p:cNvPr id="4" name="Označba mesta za številko diapozitiva 3"/>
          <p:cNvSpPr>
            <a:spLocks noGrp="1"/>
          </p:cNvSpPr>
          <p:nvPr>
            <p:ph type="sldNum" sz="quarter" idx="10"/>
          </p:nvPr>
        </p:nvSpPr>
        <p:spPr/>
        <p:txBody>
          <a:bodyPr/>
          <a:lstStyle/>
          <a:p>
            <a:pPr rtl="0"/>
            <a:fld id="{810E1E9A-E921-4174-A0FC-51868D7AC568}" type="slidenum">
              <a:rPr lang="sl-SI" smtClean="0"/>
              <a:t>2</a:t>
            </a:fld>
            <a:endParaRPr lang="sl-SI" dirty="0"/>
          </a:p>
        </p:txBody>
      </p:sp>
    </p:spTree>
    <p:extLst>
      <p:ext uri="{BB962C8B-B14F-4D97-AF65-F5344CB8AC3E}">
        <p14:creationId xmlns:p14="http://schemas.microsoft.com/office/powerpoint/2010/main" val="2558676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a:p>
        </p:txBody>
      </p:sp>
      <p:sp>
        <p:nvSpPr>
          <p:cNvPr id="4" name="Ograda številke diapozitiva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EBE1E69D-C74D-4E5D-8BE2-CB9B56BB7FFF}" type="slidenum">
              <a:rPr kumimoji="0" lang="sl-SI"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sl-SI"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36448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a:p>
        </p:txBody>
      </p:sp>
      <p:sp>
        <p:nvSpPr>
          <p:cNvPr id="4" name="Ograda številke diapozitiva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EBE1E69D-C74D-4E5D-8BE2-CB9B56BB7FFF}" type="slidenum">
              <a:rPr kumimoji="0" lang="sl-SI"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sl-SI"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21048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a:p>
        </p:txBody>
      </p:sp>
      <p:sp>
        <p:nvSpPr>
          <p:cNvPr id="4" name="Ograda številke diapozitiva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EBE1E69D-C74D-4E5D-8BE2-CB9B56BB7FFF}" type="slidenum">
              <a:rPr kumimoji="0" lang="sl-SI"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sl-SI"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807415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a:p>
        </p:txBody>
      </p:sp>
      <p:sp>
        <p:nvSpPr>
          <p:cNvPr id="4" name="Ograda številke diapozitiva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EBE1E69D-C74D-4E5D-8BE2-CB9B56BB7FFF}" type="slidenum">
              <a:rPr kumimoji="0" lang="sl-SI"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sl-SI"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55714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a:p>
        </p:txBody>
      </p:sp>
      <p:sp>
        <p:nvSpPr>
          <p:cNvPr id="4" name="Ograda številke diapozitiva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EBE1E69D-C74D-4E5D-8BE2-CB9B56BB7FFF}" type="slidenum">
              <a:rPr kumimoji="0" lang="sl-SI"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65</a:t>
            </a:fld>
            <a:endParaRPr kumimoji="0" lang="sl-SI"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62210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a:p>
        </p:txBody>
      </p:sp>
      <p:sp>
        <p:nvSpPr>
          <p:cNvPr id="4" name="Ograda številke diapozitiva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EBE1E69D-C74D-4E5D-8BE2-CB9B56BB7FFF}" type="slidenum">
              <a:rPr kumimoji="0" lang="sl-SI"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80</a:t>
            </a:fld>
            <a:endParaRPr kumimoji="0" lang="sl-SI"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449685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95</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150987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Last Slide" preserve="1">
  <p:cSld name="1_Last Slide">
    <p:bg>
      <p:bgPr>
        <a:solidFill>
          <a:schemeClr val="bg1"/>
        </a:solidFill>
        <a:effectLst/>
      </p:bgPr>
    </p:bg>
    <p:spTree>
      <p:nvGrpSpPr>
        <p:cNvPr id="1" name="Shape 18"/>
        <p:cNvGrpSpPr/>
        <p:nvPr/>
      </p:nvGrpSpPr>
      <p:grpSpPr>
        <a:xfrm>
          <a:off x="0" y="0"/>
          <a:ext cx="0" cy="0"/>
          <a:chOff x="0" y="0"/>
          <a:chExt cx="0" cy="0"/>
        </a:xfrm>
      </p:grpSpPr>
      <p:sp>
        <p:nvSpPr>
          <p:cNvPr id="19" name="Shape 19"/>
          <p:cNvSpPr txBox="1">
            <a:spLocks noGrp="1"/>
          </p:cNvSpPr>
          <p:nvPr>
            <p:ph type="ctrTitle"/>
          </p:nvPr>
        </p:nvSpPr>
        <p:spPr>
          <a:xfrm>
            <a:off x="179562" y="2286000"/>
            <a:ext cx="8784900" cy="1913020"/>
          </a:xfrm>
          <a:prstGeom prst="rect">
            <a:avLst/>
          </a:prstGeom>
          <a:noFill/>
          <a:ln>
            <a:noFill/>
          </a:ln>
        </p:spPr>
        <p:txBody>
          <a:bodyPr spcFirstLastPara="1" wrap="square" lIns="91425" tIns="91425" rIns="91425" bIns="91425" anchor="t" anchorCtr="0"/>
          <a:lstStyle>
            <a:lvl1pPr marL="0" lvl="0" indent="0" rtl="0">
              <a:lnSpc>
                <a:spcPct val="80000"/>
              </a:lnSpc>
              <a:spcBef>
                <a:spcPts val="0"/>
              </a:spcBef>
              <a:spcAft>
                <a:spcPts val="0"/>
              </a:spcAft>
              <a:buClr>
                <a:srgbClr val="434343"/>
              </a:buClr>
              <a:buSzPts val="3600"/>
              <a:buFont typeface="Garamond"/>
              <a:buNone/>
              <a:defRPr sz="4800" i="1">
                <a:solidFill>
                  <a:schemeClr val="tx1"/>
                </a:solidFill>
                <a:latin typeface="+mj-lt"/>
              </a:defRPr>
            </a:lvl1pPr>
            <a:lvl2pPr marL="0" marR="0" lvl="1" indent="0" algn="ctr" rtl="0">
              <a:spcBef>
                <a:spcPts val="0"/>
              </a:spcBef>
              <a:spcAft>
                <a:spcPts val="0"/>
              </a:spcAft>
              <a:buClr>
                <a:srgbClr val="434343"/>
              </a:buClr>
              <a:buSzPts val="5200"/>
              <a:buNone/>
              <a:defRPr sz="5200" b="0" i="0" u="none" strike="noStrike" cap="none">
                <a:solidFill>
                  <a:srgbClr val="434343"/>
                </a:solidFill>
                <a:latin typeface="Garamond"/>
                <a:ea typeface="Garamond"/>
                <a:cs typeface="Garamond"/>
                <a:sym typeface="Garamond"/>
              </a:defRPr>
            </a:lvl2pPr>
            <a:lvl3pPr marL="0" marR="0" lvl="2" indent="0" algn="ctr" rtl="0">
              <a:spcBef>
                <a:spcPts val="0"/>
              </a:spcBef>
              <a:spcAft>
                <a:spcPts val="0"/>
              </a:spcAft>
              <a:buClr>
                <a:srgbClr val="434343"/>
              </a:buClr>
              <a:buSzPts val="5200"/>
              <a:buNone/>
              <a:defRPr sz="5200" b="0" i="0" u="none" strike="noStrike" cap="none">
                <a:solidFill>
                  <a:srgbClr val="434343"/>
                </a:solidFill>
                <a:latin typeface="Garamond"/>
                <a:ea typeface="Garamond"/>
                <a:cs typeface="Garamond"/>
                <a:sym typeface="Garamond"/>
              </a:defRPr>
            </a:lvl3pPr>
            <a:lvl4pPr marL="0" marR="0" lvl="3" indent="0" algn="ctr" rtl="0">
              <a:spcBef>
                <a:spcPts val="0"/>
              </a:spcBef>
              <a:spcAft>
                <a:spcPts val="0"/>
              </a:spcAft>
              <a:buClr>
                <a:srgbClr val="434343"/>
              </a:buClr>
              <a:buSzPts val="5200"/>
              <a:buNone/>
              <a:defRPr sz="5200" b="0" i="0" u="none" strike="noStrike" cap="none">
                <a:solidFill>
                  <a:srgbClr val="434343"/>
                </a:solidFill>
                <a:latin typeface="Garamond"/>
                <a:ea typeface="Garamond"/>
                <a:cs typeface="Garamond"/>
                <a:sym typeface="Garamond"/>
              </a:defRPr>
            </a:lvl4pPr>
            <a:lvl5pPr marL="0" marR="0" lvl="4" indent="0" algn="ctr" rtl="0">
              <a:spcBef>
                <a:spcPts val="0"/>
              </a:spcBef>
              <a:spcAft>
                <a:spcPts val="0"/>
              </a:spcAft>
              <a:buClr>
                <a:srgbClr val="434343"/>
              </a:buClr>
              <a:buSzPts val="5200"/>
              <a:buNone/>
              <a:defRPr sz="5200" b="0" i="0" u="none" strike="noStrike" cap="none">
                <a:solidFill>
                  <a:srgbClr val="434343"/>
                </a:solidFill>
                <a:latin typeface="Garamond"/>
                <a:ea typeface="Garamond"/>
                <a:cs typeface="Garamond"/>
                <a:sym typeface="Garamond"/>
              </a:defRPr>
            </a:lvl5pPr>
            <a:lvl6pPr marL="457200" marR="0" lvl="5" indent="0" algn="ctr" rtl="0">
              <a:spcBef>
                <a:spcPts val="0"/>
              </a:spcBef>
              <a:spcAft>
                <a:spcPts val="0"/>
              </a:spcAft>
              <a:buClr>
                <a:srgbClr val="434343"/>
              </a:buClr>
              <a:buSzPts val="5200"/>
              <a:buNone/>
              <a:defRPr sz="5200" b="0" i="0" u="none" strike="noStrike" cap="none">
                <a:solidFill>
                  <a:srgbClr val="434343"/>
                </a:solidFill>
                <a:latin typeface="Garamond"/>
                <a:ea typeface="Garamond"/>
                <a:cs typeface="Garamond"/>
                <a:sym typeface="Garamond"/>
              </a:defRPr>
            </a:lvl6pPr>
            <a:lvl7pPr marL="914400" marR="0" lvl="6" indent="0" algn="ctr" rtl="0">
              <a:spcBef>
                <a:spcPts val="0"/>
              </a:spcBef>
              <a:spcAft>
                <a:spcPts val="0"/>
              </a:spcAft>
              <a:buClr>
                <a:srgbClr val="434343"/>
              </a:buClr>
              <a:buSzPts val="5200"/>
              <a:buNone/>
              <a:defRPr sz="5200" b="0" i="0" u="none" strike="noStrike" cap="none">
                <a:solidFill>
                  <a:srgbClr val="434343"/>
                </a:solidFill>
                <a:latin typeface="Garamond"/>
                <a:ea typeface="Garamond"/>
                <a:cs typeface="Garamond"/>
                <a:sym typeface="Garamond"/>
              </a:defRPr>
            </a:lvl7pPr>
            <a:lvl8pPr marL="1371600" marR="0" lvl="7" indent="0" algn="ctr" rtl="0">
              <a:spcBef>
                <a:spcPts val="0"/>
              </a:spcBef>
              <a:spcAft>
                <a:spcPts val="0"/>
              </a:spcAft>
              <a:buClr>
                <a:srgbClr val="434343"/>
              </a:buClr>
              <a:buSzPts val="5200"/>
              <a:buNone/>
              <a:defRPr sz="5200" b="0" i="0" u="none" strike="noStrike" cap="none">
                <a:solidFill>
                  <a:srgbClr val="434343"/>
                </a:solidFill>
                <a:latin typeface="Garamond"/>
                <a:ea typeface="Garamond"/>
                <a:cs typeface="Garamond"/>
                <a:sym typeface="Garamond"/>
              </a:defRPr>
            </a:lvl8pPr>
            <a:lvl9pPr marL="1828800" marR="0" lvl="8" indent="0" algn="ctr" rtl="0">
              <a:spcBef>
                <a:spcPts val="0"/>
              </a:spcBef>
              <a:spcAft>
                <a:spcPts val="0"/>
              </a:spcAft>
              <a:buClr>
                <a:srgbClr val="434343"/>
              </a:buClr>
              <a:buSzPts val="5200"/>
              <a:buNone/>
              <a:defRPr sz="5200" b="0" i="0" u="none" strike="noStrike" cap="none">
                <a:solidFill>
                  <a:srgbClr val="434343"/>
                </a:solidFill>
                <a:latin typeface="Garamond"/>
                <a:ea typeface="Garamond"/>
                <a:cs typeface="Garamond"/>
                <a:sym typeface="Garamond"/>
              </a:defRPr>
            </a:lvl9pPr>
          </a:lstStyle>
          <a:p>
            <a:endParaRPr dirty="0"/>
          </a:p>
        </p:txBody>
      </p:sp>
      <p:pic>
        <p:nvPicPr>
          <p:cNvPr id="4" name="Slika 3">
            <a:extLst>
              <a:ext uri="{FF2B5EF4-FFF2-40B4-BE49-F238E27FC236}">
                <a16:creationId xmlns:a16="http://schemas.microsoft.com/office/drawing/2014/main" id="{AE2C42A6-8E36-4555-B95C-8172505EB8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44970" y="-563676"/>
            <a:ext cx="3466155" cy="3643756"/>
          </a:xfrm>
          <a:prstGeom prst="rect">
            <a:avLst/>
          </a:prstGeom>
        </p:spPr>
      </p:pic>
    </p:spTree>
    <p:extLst>
      <p:ext uri="{BB962C8B-B14F-4D97-AF65-F5344CB8AC3E}">
        <p14:creationId xmlns:p14="http://schemas.microsoft.com/office/powerpoint/2010/main" val="1179258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9A34809-E24B-4AB1-9B74-C9899608D05D}"/>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9CE6DF9E-B3BC-476A-8045-C660E5779D59}"/>
              </a:ext>
            </a:extLst>
          </p:cNvPr>
          <p:cNvSpPr>
            <a:spLocks noGrp="1"/>
          </p:cNvSpPr>
          <p:nvPr>
            <p:ph sz="half" idx="1"/>
          </p:nvPr>
        </p:nvSpPr>
        <p:spPr>
          <a:xfrm>
            <a:off x="628650" y="1369219"/>
            <a:ext cx="3886200" cy="3263504"/>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a:extLst>
              <a:ext uri="{FF2B5EF4-FFF2-40B4-BE49-F238E27FC236}">
                <a16:creationId xmlns:a16="http://schemas.microsoft.com/office/drawing/2014/main" id="{F0E9EAA0-4005-4ABB-BB01-C88B6F91D709}"/>
              </a:ext>
            </a:extLst>
          </p:cNvPr>
          <p:cNvSpPr>
            <a:spLocks noGrp="1"/>
          </p:cNvSpPr>
          <p:nvPr>
            <p:ph sz="half" idx="2"/>
          </p:nvPr>
        </p:nvSpPr>
        <p:spPr>
          <a:xfrm>
            <a:off x="4629150" y="1369219"/>
            <a:ext cx="3886200" cy="3263504"/>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datuma 4">
            <a:extLst>
              <a:ext uri="{FF2B5EF4-FFF2-40B4-BE49-F238E27FC236}">
                <a16:creationId xmlns:a16="http://schemas.microsoft.com/office/drawing/2014/main" id="{533B1172-97EB-4C93-B1D2-A91E4C2F9808}"/>
              </a:ext>
            </a:extLst>
          </p:cNvPr>
          <p:cNvSpPr>
            <a:spLocks noGrp="1"/>
          </p:cNvSpPr>
          <p:nvPr>
            <p:ph type="dt" sz="half" idx="10"/>
          </p:nvPr>
        </p:nvSpPr>
        <p:spPr/>
        <p:txBody>
          <a:bodyPr/>
          <a:lstStyle/>
          <a:p>
            <a:fld id="{D88437AA-A0E8-4882-A469-166A3A1BDCC3}" type="datetimeFigureOut">
              <a:rPr lang="sl-SI" smtClean="0"/>
              <a:t>6. 02. 2024</a:t>
            </a:fld>
            <a:endParaRPr lang="sl-SI"/>
          </a:p>
        </p:txBody>
      </p:sp>
      <p:sp>
        <p:nvSpPr>
          <p:cNvPr id="6" name="Označba mesta noge 5">
            <a:extLst>
              <a:ext uri="{FF2B5EF4-FFF2-40B4-BE49-F238E27FC236}">
                <a16:creationId xmlns:a16="http://schemas.microsoft.com/office/drawing/2014/main" id="{AE135822-A0B3-418D-9EC1-0987F07FAC3E}"/>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410BDAD6-7201-4AEA-8630-5D2E04EEF6C8}"/>
              </a:ext>
            </a:extLst>
          </p:cNvPr>
          <p:cNvSpPr>
            <a:spLocks noGrp="1"/>
          </p:cNvSpPr>
          <p:nvPr>
            <p:ph type="sldNum" sz="quarter" idx="12"/>
          </p:nvPr>
        </p:nvSpPr>
        <p:spPr/>
        <p:txBody>
          <a:bodyPr/>
          <a:lstStyle/>
          <a:p>
            <a:fld id="{B122667C-AD48-4E3F-A6CE-C4832B54CC11}" type="slidenum">
              <a:rPr lang="sl-SI" smtClean="0"/>
              <a:t>‹#›</a:t>
            </a:fld>
            <a:endParaRPr lang="sl-SI"/>
          </a:p>
        </p:txBody>
      </p:sp>
    </p:spTree>
    <p:extLst>
      <p:ext uri="{BB962C8B-B14F-4D97-AF65-F5344CB8AC3E}">
        <p14:creationId xmlns:p14="http://schemas.microsoft.com/office/powerpoint/2010/main" val="3968944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EA667CA-2D87-4879-97B8-49C1D39E3628}"/>
              </a:ext>
            </a:extLst>
          </p:cNvPr>
          <p:cNvSpPr>
            <a:spLocks noGrp="1"/>
          </p:cNvSpPr>
          <p:nvPr>
            <p:ph type="title"/>
          </p:nvPr>
        </p:nvSpPr>
        <p:spPr>
          <a:xfrm>
            <a:off x="629841" y="273844"/>
            <a:ext cx="7886700" cy="994172"/>
          </a:xfrm>
        </p:spPr>
        <p:txBody>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EA3108BF-73AC-4581-BDD4-8C56305980EF}"/>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sl-SI"/>
              <a:t>Uredite sloge besedila matrice</a:t>
            </a:r>
          </a:p>
        </p:txBody>
      </p:sp>
      <p:sp>
        <p:nvSpPr>
          <p:cNvPr id="4" name="Označba mesta vsebine 3">
            <a:extLst>
              <a:ext uri="{FF2B5EF4-FFF2-40B4-BE49-F238E27FC236}">
                <a16:creationId xmlns:a16="http://schemas.microsoft.com/office/drawing/2014/main" id="{1CC32A6E-3CF7-419C-AB0C-2DA5D3105713}"/>
              </a:ext>
            </a:extLst>
          </p:cNvPr>
          <p:cNvSpPr>
            <a:spLocks noGrp="1"/>
          </p:cNvSpPr>
          <p:nvPr>
            <p:ph sz="half" idx="2"/>
          </p:nvPr>
        </p:nvSpPr>
        <p:spPr>
          <a:xfrm>
            <a:off x="629842" y="1878806"/>
            <a:ext cx="3868340" cy="2763441"/>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a:extLst>
              <a:ext uri="{FF2B5EF4-FFF2-40B4-BE49-F238E27FC236}">
                <a16:creationId xmlns:a16="http://schemas.microsoft.com/office/drawing/2014/main" id="{C101746D-13CC-4006-8856-3B1ACF66CDC3}"/>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sl-SI"/>
              <a:t>Uredite sloge besedila matrice</a:t>
            </a:r>
          </a:p>
        </p:txBody>
      </p:sp>
      <p:sp>
        <p:nvSpPr>
          <p:cNvPr id="6" name="Označba mesta vsebine 5">
            <a:extLst>
              <a:ext uri="{FF2B5EF4-FFF2-40B4-BE49-F238E27FC236}">
                <a16:creationId xmlns:a16="http://schemas.microsoft.com/office/drawing/2014/main" id="{57563616-CECE-4A72-B6CC-3807BBAECC32}"/>
              </a:ext>
            </a:extLst>
          </p:cNvPr>
          <p:cNvSpPr>
            <a:spLocks noGrp="1"/>
          </p:cNvSpPr>
          <p:nvPr>
            <p:ph sz="quarter" idx="4"/>
          </p:nvPr>
        </p:nvSpPr>
        <p:spPr>
          <a:xfrm>
            <a:off x="4629150" y="1878806"/>
            <a:ext cx="3887391" cy="2763441"/>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datuma 6">
            <a:extLst>
              <a:ext uri="{FF2B5EF4-FFF2-40B4-BE49-F238E27FC236}">
                <a16:creationId xmlns:a16="http://schemas.microsoft.com/office/drawing/2014/main" id="{F8E287F0-6DFD-4E8E-B27F-B9E58D16BC65}"/>
              </a:ext>
            </a:extLst>
          </p:cNvPr>
          <p:cNvSpPr>
            <a:spLocks noGrp="1"/>
          </p:cNvSpPr>
          <p:nvPr>
            <p:ph type="dt" sz="half" idx="10"/>
          </p:nvPr>
        </p:nvSpPr>
        <p:spPr/>
        <p:txBody>
          <a:bodyPr/>
          <a:lstStyle/>
          <a:p>
            <a:fld id="{D88437AA-A0E8-4882-A469-166A3A1BDCC3}" type="datetimeFigureOut">
              <a:rPr lang="sl-SI" smtClean="0"/>
              <a:t>6. 02. 2024</a:t>
            </a:fld>
            <a:endParaRPr lang="sl-SI"/>
          </a:p>
        </p:txBody>
      </p:sp>
      <p:sp>
        <p:nvSpPr>
          <p:cNvPr id="8" name="Označba mesta noge 7">
            <a:extLst>
              <a:ext uri="{FF2B5EF4-FFF2-40B4-BE49-F238E27FC236}">
                <a16:creationId xmlns:a16="http://schemas.microsoft.com/office/drawing/2014/main" id="{327BBE3C-287A-44BE-AA2E-07892E3440C6}"/>
              </a:ext>
            </a:extLst>
          </p:cNvPr>
          <p:cNvSpPr>
            <a:spLocks noGrp="1"/>
          </p:cNvSpPr>
          <p:nvPr>
            <p:ph type="ftr" sz="quarter" idx="11"/>
          </p:nvPr>
        </p:nvSpPr>
        <p:spPr/>
        <p:txBody>
          <a:bodyPr/>
          <a:lstStyle/>
          <a:p>
            <a:endParaRPr lang="sl-SI"/>
          </a:p>
        </p:txBody>
      </p:sp>
      <p:sp>
        <p:nvSpPr>
          <p:cNvPr id="9" name="Označba mesta številke diapozitiva 8">
            <a:extLst>
              <a:ext uri="{FF2B5EF4-FFF2-40B4-BE49-F238E27FC236}">
                <a16:creationId xmlns:a16="http://schemas.microsoft.com/office/drawing/2014/main" id="{1FB99050-23C9-4072-9EBD-66CCD92C6601}"/>
              </a:ext>
            </a:extLst>
          </p:cNvPr>
          <p:cNvSpPr>
            <a:spLocks noGrp="1"/>
          </p:cNvSpPr>
          <p:nvPr>
            <p:ph type="sldNum" sz="quarter" idx="12"/>
          </p:nvPr>
        </p:nvSpPr>
        <p:spPr/>
        <p:txBody>
          <a:bodyPr/>
          <a:lstStyle/>
          <a:p>
            <a:fld id="{B122667C-AD48-4E3F-A6CE-C4832B54CC11}" type="slidenum">
              <a:rPr lang="sl-SI" smtClean="0"/>
              <a:t>‹#›</a:t>
            </a:fld>
            <a:endParaRPr lang="sl-SI"/>
          </a:p>
        </p:txBody>
      </p:sp>
    </p:spTree>
    <p:extLst>
      <p:ext uri="{BB962C8B-B14F-4D97-AF65-F5344CB8AC3E}">
        <p14:creationId xmlns:p14="http://schemas.microsoft.com/office/powerpoint/2010/main" val="4566499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5E180FA-92E8-4B22-B0EB-35804EF704AF}"/>
              </a:ext>
            </a:extLst>
          </p:cNvPr>
          <p:cNvSpPr>
            <a:spLocks noGrp="1"/>
          </p:cNvSpPr>
          <p:nvPr>
            <p:ph type="title"/>
          </p:nvPr>
        </p:nvSpPr>
        <p:spPr/>
        <p:txBody>
          <a:bodyPr/>
          <a:lstStyle/>
          <a:p>
            <a:r>
              <a:rPr lang="sl-SI"/>
              <a:t>Kliknite, če želite urediti slog naslova matrice</a:t>
            </a:r>
          </a:p>
        </p:txBody>
      </p:sp>
      <p:sp>
        <p:nvSpPr>
          <p:cNvPr id="3" name="Označba mesta datuma 2">
            <a:extLst>
              <a:ext uri="{FF2B5EF4-FFF2-40B4-BE49-F238E27FC236}">
                <a16:creationId xmlns:a16="http://schemas.microsoft.com/office/drawing/2014/main" id="{738483CD-E813-4C92-861B-DEACE4520829}"/>
              </a:ext>
            </a:extLst>
          </p:cNvPr>
          <p:cNvSpPr>
            <a:spLocks noGrp="1"/>
          </p:cNvSpPr>
          <p:nvPr>
            <p:ph type="dt" sz="half" idx="10"/>
          </p:nvPr>
        </p:nvSpPr>
        <p:spPr/>
        <p:txBody>
          <a:bodyPr/>
          <a:lstStyle/>
          <a:p>
            <a:fld id="{D88437AA-A0E8-4882-A469-166A3A1BDCC3}" type="datetimeFigureOut">
              <a:rPr lang="sl-SI" smtClean="0"/>
              <a:t>6. 02. 2024</a:t>
            </a:fld>
            <a:endParaRPr lang="sl-SI"/>
          </a:p>
        </p:txBody>
      </p:sp>
      <p:sp>
        <p:nvSpPr>
          <p:cNvPr id="4" name="Označba mesta noge 3">
            <a:extLst>
              <a:ext uri="{FF2B5EF4-FFF2-40B4-BE49-F238E27FC236}">
                <a16:creationId xmlns:a16="http://schemas.microsoft.com/office/drawing/2014/main" id="{CBA20AE3-85A1-4484-9156-214DEAC1EC3F}"/>
              </a:ext>
            </a:extLst>
          </p:cNvPr>
          <p:cNvSpPr>
            <a:spLocks noGrp="1"/>
          </p:cNvSpPr>
          <p:nvPr>
            <p:ph type="ftr" sz="quarter" idx="11"/>
          </p:nvPr>
        </p:nvSpPr>
        <p:spPr/>
        <p:txBody>
          <a:bodyPr/>
          <a:lstStyle/>
          <a:p>
            <a:endParaRPr lang="sl-SI"/>
          </a:p>
        </p:txBody>
      </p:sp>
      <p:sp>
        <p:nvSpPr>
          <p:cNvPr id="5" name="Označba mesta številke diapozitiva 4">
            <a:extLst>
              <a:ext uri="{FF2B5EF4-FFF2-40B4-BE49-F238E27FC236}">
                <a16:creationId xmlns:a16="http://schemas.microsoft.com/office/drawing/2014/main" id="{7537DF40-2639-49A4-9322-D8C2E3491AB9}"/>
              </a:ext>
            </a:extLst>
          </p:cNvPr>
          <p:cNvSpPr>
            <a:spLocks noGrp="1"/>
          </p:cNvSpPr>
          <p:nvPr>
            <p:ph type="sldNum" sz="quarter" idx="12"/>
          </p:nvPr>
        </p:nvSpPr>
        <p:spPr/>
        <p:txBody>
          <a:bodyPr/>
          <a:lstStyle/>
          <a:p>
            <a:fld id="{B122667C-AD48-4E3F-A6CE-C4832B54CC11}" type="slidenum">
              <a:rPr lang="sl-SI" smtClean="0"/>
              <a:t>‹#›</a:t>
            </a:fld>
            <a:endParaRPr lang="sl-SI"/>
          </a:p>
        </p:txBody>
      </p:sp>
    </p:spTree>
    <p:extLst>
      <p:ext uri="{BB962C8B-B14F-4D97-AF65-F5344CB8AC3E}">
        <p14:creationId xmlns:p14="http://schemas.microsoft.com/office/powerpoint/2010/main" val="16046404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a:extLst>
              <a:ext uri="{FF2B5EF4-FFF2-40B4-BE49-F238E27FC236}">
                <a16:creationId xmlns:a16="http://schemas.microsoft.com/office/drawing/2014/main" id="{CA807F44-A820-4A9C-B4C2-530DA847076C}"/>
              </a:ext>
            </a:extLst>
          </p:cNvPr>
          <p:cNvSpPr>
            <a:spLocks noGrp="1"/>
          </p:cNvSpPr>
          <p:nvPr>
            <p:ph type="dt" sz="half" idx="10"/>
          </p:nvPr>
        </p:nvSpPr>
        <p:spPr/>
        <p:txBody>
          <a:bodyPr/>
          <a:lstStyle/>
          <a:p>
            <a:fld id="{D88437AA-A0E8-4882-A469-166A3A1BDCC3}" type="datetimeFigureOut">
              <a:rPr lang="sl-SI" smtClean="0"/>
              <a:t>6. 02. 2024</a:t>
            </a:fld>
            <a:endParaRPr lang="sl-SI"/>
          </a:p>
        </p:txBody>
      </p:sp>
      <p:sp>
        <p:nvSpPr>
          <p:cNvPr id="3" name="Označba mesta noge 2">
            <a:extLst>
              <a:ext uri="{FF2B5EF4-FFF2-40B4-BE49-F238E27FC236}">
                <a16:creationId xmlns:a16="http://schemas.microsoft.com/office/drawing/2014/main" id="{32A3CE05-B1DD-4EFE-8E43-937811BA67DD}"/>
              </a:ext>
            </a:extLst>
          </p:cNvPr>
          <p:cNvSpPr>
            <a:spLocks noGrp="1"/>
          </p:cNvSpPr>
          <p:nvPr>
            <p:ph type="ftr" sz="quarter" idx="11"/>
          </p:nvPr>
        </p:nvSpPr>
        <p:spPr/>
        <p:txBody>
          <a:bodyPr/>
          <a:lstStyle/>
          <a:p>
            <a:endParaRPr lang="sl-SI"/>
          </a:p>
        </p:txBody>
      </p:sp>
      <p:sp>
        <p:nvSpPr>
          <p:cNvPr id="4" name="Označba mesta številke diapozitiva 3">
            <a:extLst>
              <a:ext uri="{FF2B5EF4-FFF2-40B4-BE49-F238E27FC236}">
                <a16:creationId xmlns:a16="http://schemas.microsoft.com/office/drawing/2014/main" id="{2B3907D4-5884-42A0-A61F-0691CC537019}"/>
              </a:ext>
            </a:extLst>
          </p:cNvPr>
          <p:cNvSpPr>
            <a:spLocks noGrp="1"/>
          </p:cNvSpPr>
          <p:nvPr>
            <p:ph type="sldNum" sz="quarter" idx="12"/>
          </p:nvPr>
        </p:nvSpPr>
        <p:spPr/>
        <p:txBody>
          <a:bodyPr/>
          <a:lstStyle/>
          <a:p>
            <a:fld id="{B122667C-AD48-4E3F-A6CE-C4832B54CC11}" type="slidenum">
              <a:rPr lang="sl-SI" smtClean="0"/>
              <a:t>‹#›</a:t>
            </a:fld>
            <a:endParaRPr lang="sl-SI"/>
          </a:p>
        </p:txBody>
      </p:sp>
    </p:spTree>
    <p:extLst>
      <p:ext uri="{BB962C8B-B14F-4D97-AF65-F5344CB8AC3E}">
        <p14:creationId xmlns:p14="http://schemas.microsoft.com/office/powerpoint/2010/main" val="12438527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A6D8F78-244D-48B1-810F-E263A594E489}"/>
              </a:ext>
            </a:extLst>
          </p:cNvPr>
          <p:cNvSpPr>
            <a:spLocks noGrp="1"/>
          </p:cNvSpPr>
          <p:nvPr>
            <p:ph type="title"/>
          </p:nvPr>
        </p:nvSpPr>
        <p:spPr>
          <a:xfrm>
            <a:off x="629841" y="342900"/>
            <a:ext cx="2949178" cy="1200150"/>
          </a:xfrm>
        </p:spPr>
        <p:txBody>
          <a:bodyPr anchor="b"/>
          <a:lstStyle>
            <a:lvl1pPr>
              <a:defRPr sz="2400"/>
            </a:lvl1pPr>
          </a:lstStyle>
          <a:p>
            <a:r>
              <a:rPr lang="sl-SI"/>
              <a:t>Kliknite, če želite urediti slog naslova matrice</a:t>
            </a:r>
          </a:p>
        </p:txBody>
      </p:sp>
      <p:sp>
        <p:nvSpPr>
          <p:cNvPr id="3" name="Označba mesta vsebine 2">
            <a:extLst>
              <a:ext uri="{FF2B5EF4-FFF2-40B4-BE49-F238E27FC236}">
                <a16:creationId xmlns:a16="http://schemas.microsoft.com/office/drawing/2014/main" id="{61E79B16-FBF0-4F35-B776-9DBBC90C6C67}"/>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a:extLst>
              <a:ext uri="{FF2B5EF4-FFF2-40B4-BE49-F238E27FC236}">
                <a16:creationId xmlns:a16="http://schemas.microsoft.com/office/drawing/2014/main" id="{43A7C95A-486D-4764-BBB2-6498B5274C5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sl-SI"/>
              <a:t>Uredite sloge besedila matrice</a:t>
            </a:r>
          </a:p>
        </p:txBody>
      </p:sp>
      <p:sp>
        <p:nvSpPr>
          <p:cNvPr id="5" name="Označba mesta datuma 4">
            <a:extLst>
              <a:ext uri="{FF2B5EF4-FFF2-40B4-BE49-F238E27FC236}">
                <a16:creationId xmlns:a16="http://schemas.microsoft.com/office/drawing/2014/main" id="{86F807E5-B154-406D-BD00-16051BB72A70}"/>
              </a:ext>
            </a:extLst>
          </p:cNvPr>
          <p:cNvSpPr>
            <a:spLocks noGrp="1"/>
          </p:cNvSpPr>
          <p:nvPr>
            <p:ph type="dt" sz="half" idx="10"/>
          </p:nvPr>
        </p:nvSpPr>
        <p:spPr/>
        <p:txBody>
          <a:bodyPr/>
          <a:lstStyle/>
          <a:p>
            <a:fld id="{D88437AA-A0E8-4882-A469-166A3A1BDCC3}" type="datetimeFigureOut">
              <a:rPr lang="sl-SI" smtClean="0"/>
              <a:t>6. 02. 2024</a:t>
            </a:fld>
            <a:endParaRPr lang="sl-SI"/>
          </a:p>
        </p:txBody>
      </p:sp>
      <p:sp>
        <p:nvSpPr>
          <p:cNvPr id="6" name="Označba mesta noge 5">
            <a:extLst>
              <a:ext uri="{FF2B5EF4-FFF2-40B4-BE49-F238E27FC236}">
                <a16:creationId xmlns:a16="http://schemas.microsoft.com/office/drawing/2014/main" id="{DB6B6AAF-A068-4AA0-8A70-011315009BFE}"/>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BB6AE9EE-B6C9-45B7-846C-1F7C2B3CFF6D}"/>
              </a:ext>
            </a:extLst>
          </p:cNvPr>
          <p:cNvSpPr>
            <a:spLocks noGrp="1"/>
          </p:cNvSpPr>
          <p:nvPr>
            <p:ph type="sldNum" sz="quarter" idx="12"/>
          </p:nvPr>
        </p:nvSpPr>
        <p:spPr/>
        <p:txBody>
          <a:bodyPr/>
          <a:lstStyle/>
          <a:p>
            <a:fld id="{B122667C-AD48-4E3F-A6CE-C4832B54CC11}" type="slidenum">
              <a:rPr lang="sl-SI" smtClean="0"/>
              <a:t>‹#›</a:t>
            </a:fld>
            <a:endParaRPr lang="sl-SI"/>
          </a:p>
        </p:txBody>
      </p:sp>
    </p:spTree>
    <p:extLst>
      <p:ext uri="{BB962C8B-B14F-4D97-AF65-F5344CB8AC3E}">
        <p14:creationId xmlns:p14="http://schemas.microsoft.com/office/powerpoint/2010/main" val="20690360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53BF7AF-D85E-4A1F-9B94-CF6FDE32C2EC}"/>
              </a:ext>
            </a:extLst>
          </p:cNvPr>
          <p:cNvSpPr>
            <a:spLocks noGrp="1"/>
          </p:cNvSpPr>
          <p:nvPr>
            <p:ph type="title"/>
          </p:nvPr>
        </p:nvSpPr>
        <p:spPr>
          <a:xfrm>
            <a:off x="629841" y="342900"/>
            <a:ext cx="2949178" cy="1200150"/>
          </a:xfrm>
        </p:spPr>
        <p:txBody>
          <a:bodyPr anchor="b"/>
          <a:lstStyle>
            <a:lvl1pPr>
              <a:defRPr sz="2400"/>
            </a:lvl1pPr>
          </a:lstStyle>
          <a:p>
            <a:r>
              <a:rPr lang="sl-SI"/>
              <a:t>Kliknite, če želite urediti slog naslova matrice</a:t>
            </a:r>
          </a:p>
        </p:txBody>
      </p:sp>
      <p:sp>
        <p:nvSpPr>
          <p:cNvPr id="3" name="Označba mesta slike 2">
            <a:extLst>
              <a:ext uri="{FF2B5EF4-FFF2-40B4-BE49-F238E27FC236}">
                <a16:creationId xmlns:a16="http://schemas.microsoft.com/office/drawing/2014/main" id="{29B6F7B1-824D-4449-9D91-43975843F060}"/>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sl-SI"/>
          </a:p>
        </p:txBody>
      </p:sp>
      <p:sp>
        <p:nvSpPr>
          <p:cNvPr id="4" name="Označba mesta besedila 3">
            <a:extLst>
              <a:ext uri="{FF2B5EF4-FFF2-40B4-BE49-F238E27FC236}">
                <a16:creationId xmlns:a16="http://schemas.microsoft.com/office/drawing/2014/main" id="{24039714-5FE5-46E4-AF5B-2F373A130DC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sl-SI"/>
              <a:t>Uredite sloge besedila matrice</a:t>
            </a:r>
          </a:p>
        </p:txBody>
      </p:sp>
      <p:sp>
        <p:nvSpPr>
          <p:cNvPr id="5" name="Označba mesta datuma 4">
            <a:extLst>
              <a:ext uri="{FF2B5EF4-FFF2-40B4-BE49-F238E27FC236}">
                <a16:creationId xmlns:a16="http://schemas.microsoft.com/office/drawing/2014/main" id="{623E61D7-7112-4C98-8049-A23289870507}"/>
              </a:ext>
            </a:extLst>
          </p:cNvPr>
          <p:cNvSpPr>
            <a:spLocks noGrp="1"/>
          </p:cNvSpPr>
          <p:nvPr>
            <p:ph type="dt" sz="half" idx="10"/>
          </p:nvPr>
        </p:nvSpPr>
        <p:spPr/>
        <p:txBody>
          <a:bodyPr/>
          <a:lstStyle/>
          <a:p>
            <a:fld id="{D88437AA-A0E8-4882-A469-166A3A1BDCC3}" type="datetimeFigureOut">
              <a:rPr lang="sl-SI" smtClean="0"/>
              <a:t>6. 02. 2024</a:t>
            </a:fld>
            <a:endParaRPr lang="sl-SI"/>
          </a:p>
        </p:txBody>
      </p:sp>
      <p:sp>
        <p:nvSpPr>
          <p:cNvPr id="6" name="Označba mesta noge 5">
            <a:extLst>
              <a:ext uri="{FF2B5EF4-FFF2-40B4-BE49-F238E27FC236}">
                <a16:creationId xmlns:a16="http://schemas.microsoft.com/office/drawing/2014/main" id="{A9E6F8A7-3D38-4F49-B06B-7797AA79AD29}"/>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B0F89D66-B055-44D2-8EC7-C9A3F1EF2873}"/>
              </a:ext>
            </a:extLst>
          </p:cNvPr>
          <p:cNvSpPr>
            <a:spLocks noGrp="1"/>
          </p:cNvSpPr>
          <p:nvPr>
            <p:ph type="sldNum" sz="quarter" idx="12"/>
          </p:nvPr>
        </p:nvSpPr>
        <p:spPr/>
        <p:txBody>
          <a:bodyPr/>
          <a:lstStyle/>
          <a:p>
            <a:fld id="{B122667C-AD48-4E3F-A6CE-C4832B54CC11}" type="slidenum">
              <a:rPr lang="sl-SI" smtClean="0"/>
              <a:t>‹#›</a:t>
            </a:fld>
            <a:endParaRPr lang="sl-SI"/>
          </a:p>
        </p:txBody>
      </p:sp>
    </p:spTree>
    <p:extLst>
      <p:ext uri="{BB962C8B-B14F-4D97-AF65-F5344CB8AC3E}">
        <p14:creationId xmlns:p14="http://schemas.microsoft.com/office/powerpoint/2010/main" val="28214345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D497231-BF7B-4122-924D-69424DBDE2E9}"/>
              </a:ext>
            </a:extLst>
          </p:cNvPr>
          <p:cNvSpPr>
            <a:spLocks noGrp="1"/>
          </p:cNvSpPr>
          <p:nvPr>
            <p:ph type="title"/>
          </p:nvPr>
        </p:nvSpPr>
        <p:spPr/>
        <p:txBody>
          <a:bodyPr/>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3FF54F43-89B1-4171-A272-6B885EF09B68}"/>
              </a:ext>
            </a:extLst>
          </p:cNvPr>
          <p:cNvSpPr>
            <a:spLocks noGrp="1"/>
          </p:cNvSpPr>
          <p:nvPr>
            <p:ph type="body" orient="vert" idx="1"/>
          </p:nvPr>
        </p:nvSpPr>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2723CEB2-2C16-45AE-B062-D09B722FB70F}"/>
              </a:ext>
            </a:extLst>
          </p:cNvPr>
          <p:cNvSpPr>
            <a:spLocks noGrp="1"/>
          </p:cNvSpPr>
          <p:nvPr>
            <p:ph type="dt" sz="half" idx="10"/>
          </p:nvPr>
        </p:nvSpPr>
        <p:spPr/>
        <p:txBody>
          <a:bodyPr/>
          <a:lstStyle/>
          <a:p>
            <a:fld id="{D88437AA-A0E8-4882-A469-166A3A1BDCC3}" type="datetimeFigureOut">
              <a:rPr lang="sl-SI" smtClean="0"/>
              <a:t>6. 02. 2024</a:t>
            </a:fld>
            <a:endParaRPr lang="sl-SI"/>
          </a:p>
        </p:txBody>
      </p:sp>
      <p:sp>
        <p:nvSpPr>
          <p:cNvPr id="5" name="Označba mesta noge 4">
            <a:extLst>
              <a:ext uri="{FF2B5EF4-FFF2-40B4-BE49-F238E27FC236}">
                <a16:creationId xmlns:a16="http://schemas.microsoft.com/office/drawing/2014/main" id="{E2896D84-D666-4203-B5E9-B44D459077B4}"/>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C0A74F10-2E28-461B-8BDB-8211CAD4CEAC}"/>
              </a:ext>
            </a:extLst>
          </p:cNvPr>
          <p:cNvSpPr>
            <a:spLocks noGrp="1"/>
          </p:cNvSpPr>
          <p:nvPr>
            <p:ph type="sldNum" sz="quarter" idx="12"/>
          </p:nvPr>
        </p:nvSpPr>
        <p:spPr/>
        <p:txBody>
          <a:bodyPr/>
          <a:lstStyle/>
          <a:p>
            <a:fld id="{B122667C-AD48-4E3F-A6CE-C4832B54CC11}" type="slidenum">
              <a:rPr lang="sl-SI" smtClean="0"/>
              <a:t>‹#›</a:t>
            </a:fld>
            <a:endParaRPr lang="sl-SI"/>
          </a:p>
        </p:txBody>
      </p:sp>
    </p:spTree>
    <p:extLst>
      <p:ext uri="{BB962C8B-B14F-4D97-AF65-F5344CB8AC3E}">
        <p14:creationId xmlns:p14="http://schemas.microsoft.com/office/powerpoint/2010/main" val="19672793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a:extLst>
              <a:ext uri="{FF2B5EF4-FFF2-40B4-BE49-F238E27FC236}">
                <a16:creationId xmlns:a16="http://schemas.microsoft.com/office/drawing/2014/main" id="{9064B002-B506-4D60-91B2-1257A8D5F7A8}"/>
              </a:ext>
            </a:extLst>
          </p:cNvPr>
          <p:cNvSpPr>
            <a:spLocks noGrp="1"/>
          </p:cNvSpPr>
          <p:nvPr>
            <p:ph type="title" orient="vert"/>
          </p:nvPr>
        </p:nvSpPr>
        <p:spPr>
          <a:xfrm>
            <a:off x="6543675" y="273844"/>
            <a:ext cx="1971675" cy="4358879"/>
          </a:xfrm>
        </p:spPr>
        <p:txBody>
          <a:bodyPr vert="eaVert"/>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62D24AC2-BE1C-4E73-8084-017A96FE97C6}"/>
              </a:ext>
            </a:extLst>
          </p:cNvPr>
          <p:cNvSpPr>
            <a:spLocks noGrp="1"/>
          </p:cNvSpPr>
          <p:nvPr>
            <p:ph type="body" orient="vert" idx="1"/>
          </p:nvPr>
        </p:nvSpPr>
        <p:spPr>
          <a:xfrm>
            <a:off x="628650" y="273844"/>
            <a:ext cx="5800725" cy="4358879"/>
          </a:xfrm>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BBC9E237-287E-47DA-ADFC-E1BDEAE6FBC5}"/>
              </a:ext>
            </a:extLst>
          </p:cNvPr>
          <p:cNvSpPr>
            <a:spLocks noGrp="1"/>
          </p:cNvSpPr>
          <p:nvPr>
            <p:ph type="dt" sz="half" idx="10"/>
          </p:nvPr>
        </p:nvSpPr>
        <p:spPr/>
        <p:txBody>
          <a:bodyPr/>
          <a:lstStyle/>
          <a:p>
            <a:fld id="{D88437AA-A0E8-4882-A469-166A3A1BDCC3}" type="datetimeFigureOut">
              <a:rPr lang="sl-SI" smtClean="0"/>
              <a:t>6. 02. 2024</a:t>
            </a:fld>
            <a:endParaRPr lang="sl-SI"/>
          </a:p>
        </p:txBody>
      </p:sp>
      <p:sp>
        <p:nvSpPr>
          <p:cNvPr id="5" name="Označba mesta noge 4">
            <a:extLst>
              <a:ext uri="{FF2B5EF4-FFF2-40B4-BE49-F238E27FC236}">
                <a16:creationId xmlns:a16="http://schemas.microsoft.com/office/drawing/2014/main" id="{CF4946E4-07E5-4574-94DB-A29340A16903}"/>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CC3B948A-D736-4C6A-B8E3-81B64133A1EF}"/>
              </a:ext>
            </a:extLst>
          </p:cNvPr>
          <p:cNvSpPr>
            <a:spLocks noGrp="1"/>
          </p:cNvSpPr>
          <p:nvPr>
            <p:ph type="sldNum" sz="quarter" idx="12"/>
          </p:nvPr>
        </p:nvSpPr>
        <p:spPr/>
        <p:txBody>
          <a:bodyPr/>
          <a:lstStyle/>
          <a:p>
            <a:fld id="{B122667C-AD48-4E3F-A6CE-C4832B54CC11}" type="slidenum">
              <a:rPr lang="sl-SI" smtClean="0"/>
              <a:t>‹#›</a:t>
            </a:fld>
            <a:endParaRPr lang="sl-SI"/>
          </a:p>
        </p:txBody>
      </p:sp>
    </p:spTree>
    <p:extLst>
      <p:ext uri="{BB962C8B-B14F-4D97-AF65-F5344CB8AC3E}">
        <p14:creationId xmlns:p14="http://schemas.microsoft.com/office/powerpoint/2010/main" val="9928717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1553399-4AF5-408A-8B4E-68015396495F}"/>
              </a:ext>
            </a:extLst>
          </p:cNvPr>
          <p:cNvSpPr>
            <a:spLocks noGrp="1"/>
          </p:cNvSpPr>
          <p:nvPr>
            <p:ph type="ctrTitle"/>
          </p:nvPr>
        </p:nvSpPr>
        <p:spPr>
          <a:xfrm>
            <a:off x="1143000" y="841772"/>
            <a:ext cx="6858000" cy="1790700"/>
          </a:xfrm>
        </p:spPr>
        <p:txBody>
          <a:bodyPr anchor="b"/>
          <a:lstStyle>
            <a:lvl1pPr algn="ctr">
              <a:defRPr sz="4500"/>
            </a:lvl1pPr>
          </a:lstStyle>
          <a:p>
            <a:r>
              <a:rPr lang="sl-SI"/>
              <a:t>Kliknite, če želite urediti slog naslova matrice</a:t>
            </a:r>
          </a:p>
        </p:txBody>
      </p:sp>
      <p:sp>
        <p:nvSpPr>
          <p:cNvPr id="3" name="Podnaslov 2">
            <a:extLst>
              <a:ext uri="{FF2B5EF4-FFF2-40B4-BE49-F238E27FC236}">
                <a16:creationId xmlns:a16="http://schemas.microsoft.com/office/drawing/2014/main" id="{EE770B42-EA18-44B7-910B-21C2A12F7038}"/>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l-SI"/>
              <a:t>Kliknite, če želite urediti slog podnaslova matrice</a:t>
            </a:r>
          </a:p>
        </p:txBody>
      </p:sp>
      <p:sp>
        <p:nvSpPr>
          <p:cNvPr id="4" name="Označba mesta datuma 3">
            <a:extLst>
              <a:ext uri="{FF2B5EF4-FFF2-40B4-BE49-F238E27FC236}">
                <a16:creationId xmlns:a16="http://schemas.microsoft.com/office/drawing/2014/main" id="{28A01653-B086-4805-8D38-8CD08CDB493A}"/>
              </a:ext>
            </a:extLst>
          </p:cNvPr>
          <p:cNvSpPr>
            <a:spLocks noGrp="1"/>
          </p:cNvSpPr>
          <p:nvPr>
            <p:ph type="dt" sz="half" idx="10"/>
          </p:nvPr>
        </p:nvSpPr>
        <p:spPr/>
        <p:txBody>
          <a:bodyPr/>
          <a:lstStyle/>
          <a:p>
            <a:fld id="{6C806A98-159A-4707-90FC-4780F27FB41B}" type="datetimeFigureOut">
              <a:rPr lang="sl-SI" smtClean="0"/>
              <a:t>6. 02. 2024</a:t>
            </a:fld>
            <a:endParaRPr lang="sl-SI"/>
          </a:p>
        </p:txBody>
      </p:sp>
      <p:sp>
        <p:nvSpPr>
          <p:cNvPr id="5" name="Označba mesta noge 4">
            <a:extLst>
              <a:ext uri="{FF2B5EF4-FFF2-40B4-BE49-F238E27FC236}">
                <a16:creationId xmlns:a16="http://schemas.microsoft.com/office/drawing/2014/main" id="{A3B7C80C-AA64-40F2-9096-7FAE212CF6F2}"/>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526E3382-79C7-4822-A2D3-05BE98781062}"/>
              </a:ext>
            </a:extLst>
          </p:cNvPr>
          <p:cNvSpPr>
            <a:spLocks noGrp="1"/>
          </p:cNvSpPr>
          <p:nvPr>
            <p:ph type="sldNum" sz="quarter" idx="12"/>
          </p:nvPr>
        </p:nvSpPr>
        <p:spPr/>
        <p:txBody>
          <a:bodyPr/>
          <a:lstStyle/>
          <a:p>
            <a:fld id="{E05D858A-9884-401F-8FB2-C4C33AED2916}" type="slidenum">
              <a:rPr lang="sl-SI" smtClean="0"/>
              <a:t>‹#›</a:t>
            </a:fld>
            <a:endParaRPr lang="sl-SI"/>
          </a:p>
        </p:txBody>
      </p:sp>
    </p:spTree>
    <p:extLst>
      <p:ext uri="{BB962C8B-B14F-4D97-AF65-F5344CB8AC3E}">
        <p14:creationId xmlns:p14="http://schemas.microsoft.com/office/powerpoint/2010/main" val="3202708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395DF6D-0A11-4DC3-AE7A-BEC73D820690}"/>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9D0466E4-6BE7-4DBA-90C1-97D287289A31}"/>
              </a:ext>
            </a:extLst>
          </p:cNvPr>
          <p:cNvSpPr>
            <a:spLocks noGrp="1"/>
          </p:cNvSpPr>
          <p:nvPr>
            <p:ph idx="1"/>
          </p:nvPr>
        </p:nvSpPr>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8A6F94E8-BC15-4A3B-9963-18360E5FC681}"/>
              </a:ext>
            </a:extLst>
          </p:cNvPr>
          <p:cNvSpPr>
            <a:spLocks noGrp="1"/>
          </p:cNvSpPr>
          <p:nvPr>
            <p:ph type="dt" sz="half" idx="10"/>
          </p:nvPr>
        </p:nvSpPr>
        <p:spPr/>
        <p:txBody>
          <a:bodyPr/>
          <a:lstStyle/>
          <a:p>
            <a:fld id="{6C806A98-159A-4707-90FC-4780F27FB41B}" type="datetimeFigureOut">
              <a:rPr lang="sl-SI" smtClean="0"/>
              <a:t>6. 02. 2024</a:t>
            </a:fld>
            <a:endParaRPr lang="sl-SI"/>
          </a:p>
        </p:txBody>
      </p:sp>
      <p:sp>
        <p:nvSpPr>
          <p:cNvPr id="5" name="Označba mesta noge 4">
            <a:extLst>
              <a:ext uri="{FF2B5EF4-FFF2-40B4-BE49-F238E27FC236}">
                <a16:creationId xmlns:a16="http://schemas.microsoft.com/office/drawing/2014/main" id="{32BEA2E2-2644-48C3-9EC2-BB0CAD327C6F}"/>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F9D3D0E6-B683-440B-98E3-7CDE0412554E}"/>
              </a:ext>
            </a:extLst>
          </p:cNvPr>
          <p:cNvSpPr>
            <a:spLocks noGrp="1"/>
          </p:cNvSpPr>
          <p:nvPr>
            <p:ph type="sldNum" sz="quarter" idx="12"/>
          </p:nvPr>
        </p:nvSpPr>
        <p:spPr/>
        <p:txBody>
          <a:bodyPr/>
          <a:lstStyle/>
          <a:p>
            <a:fld id="{E05D858A-9884-401F-8FB2-C4C33AED2916}" type="slidenum">
              <a:rPr lang="sl-SI" smtClean="0"/>
              <a:t>‹#›</a:t>
            </a:fld>
            <a:endParaRPr lang="sl-SI"/>
          </a:p>
        </p:txBody>
      </p:sp>
    </p:spTree>
    <p:extLst>
      <p:ext uri="{BB962C8B-B14F-4D97-AF65-F5344CB8AC3E}">
        <p14:creationId xmlns:p14="http://schemas.microsoft.com/office/powerpoint/2010/main" val="2192336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ext Only" preserve="1" userDrawn="1">
  <p:cSld name="1_Text Only">
    <p:bg>
      <p:bgPr>
        <a:solidFill>
          <a:schemeClr val="bg1"/>
        </a:solidFill>
        <a:effectLst/>
      </p:bgPr>
    </p:bg>
    <p:spTree>
      <p:nvGrpSpPr>
        <p:cNvPr id="1" name="Shape 20"/>
        <p:cNvGrpSpPr/>
        <p:nvPr/>
      </p:nvGrpSpPr>
      <p:grpSpPr>
        <a:xfrm>
          <a:off x="0" y="0"/>
          <a:ext cx="0" cy="0"/>
          <a:chOff x="0" y="0"/>
          <a:chExt cx="0" cy="0"/>
        </a:xfrm>
      </p:grpSpPr>
      <p:sp>
        <p:nvSpPr>
          <p:cNvPr id="7" name="Shape 28">
            <a:extLst>
              <a:ext uri="{FF2B5EF4-FFF2-40B4-BE49-F238E27FC236}">
                <a16:creationId xmlns:a16="http://schemas.microsoft.com/office/drawing/2014/main" id="{07B70A62-80BA-454B-A789-26575CCAE146}"/>
              </a:ext>
            </a:extLst>
          </p:cNvPr>
          <p:cNvSpPr txBox="1">
            <a:spLocks noGrp="1"/>
          </p:cNvSpPr>
          <p:nvPr>
            <p:ph type="title"/>
          </p:nvPr>
        </p:nvSpPr>
        <p:spPr>
          <a:xfrm>
            <a:off x="370650" y="296250"/>
            <a:ext cx="8385000" cy="7287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Clr>
                <a:srgbClr val="434343"/>
              </a:buClr>
              <a:buSzPts val="2800"/>
              <a:buFont typeface="Garamond"/>
              <a:buNone/>
              <a:defRPr sz="2800" i="1" u="none" strike="noStrike" cap="none">
                <a:solidFill>
                  <a:schemeClr val="tx1"/>
                </a:solidFill>
                <a:latin typeface="+mj-lt"/>
              </a:defRPr>
            </a:lvl1pPr>
            <a:lvl2pPr marL="0" marR="0" lvl="1" indent="0" algn="ctr" rtl="0">
              <a:spcBef>
                <a:spcPts val="0"/>
              </a:spcBef>
              <a:spcAft>
                <a:spcPts val="0"/>
              </a:spcAft>
              <a:buClr>
                <a:srgbClr val="434343"/>
              </a:buClr>
              <a:buSzPts val="2800"/>
              <a:buFont typeface="Garamond"/>
              <a:buNone/>
              <a:defRPr sz="2800" i="1" u="none" strike="noStrike" cap="none">
                <a:solidFill>
                  <a:srgbClr val="434343"/>
                </a:solidFill>
              </a:defRPr>
            </a:lvl2pPr>
            <a:lvl3pPr marL="0" marR="0" lvl="2" indent="0" algn="ctr" rtl="0">
              <a:spcBef>
                <a:spcPts val="0"/>
              </a:spcBef>
              <a:spcAft>
                <a:spcPts val="0"/>
              </a:spcAft>
              <a:buClr>
                <a:srgbClr val="434343"/>
              </a:buClr>
              <a:buSzPts val="2800"/>
              <a:buFont typeface="Garamond"/>
              <a:buNone/>
              <a:defRPr sz="2800" i="1" u="none" strike="noStrike" cap="none">
                <a:solidFill>
                  <a:srgbClr val="434343"/>
                </a:solidFill>
              </a:defRPr>
            </a:lvl3pPr>
            <a:lvl4pPr marL="0" marR="0" lvl="3" indent="0" algn="ctr" rtl="0">
              <a:spcBef>
                <a:spcPts val="0"/>
              </a:spcBef>
              <a:spcAft>
                <a:spcPts val="0"/>
              </a:spcAft>
              <a:buClr>
                <a:srgbClr val="434343"/>
              </a:buClr>
              <a:buSzPts val="2800"/>
              <a:buFont typeface="Garamond"/>
              <a:buNone/>
              <a:defRPr sz="2800" i="1" u="none" strike="noStrike" cap="none">
                <a:solidFill>
                  <a:srgbClr val="434343"/>
                </a:solidFill>
              </a:defRPr>
            </a:lvl4pPr>
            <a:lvl5pPr marL="0" marR="0" lvl="4" indent="0" algn="ctr" rtl="0">
              <a:spcBef>
                <a:spcPts val="0"/>
              </a:spcBef>
              <a:spcAft>
                <a:spcPts val="0"/>
              </a:spcAft>
              <a:buClr>
                <a:srgbClr val="434343"/>
              </a:buClr>
              <a:buSzPts val="2800"/>
              <a:buFont typeface="Garamond"/>
              <a:buNone/>
              <a:defRPr sz="2800" i="1" u="none" strike="noStrike" cap="none">
                <a:solidFill>
                  <a:srgbClr val="434343"/>
                </a:solidFill>
              </a:defRPr>
            </a:lvl5pPr>
            <a:lvl6pPr marL="457200" marR="0" lvl="5" indent="0" algn="ctr" rtl="0">
              <a:spcBef>
                <a:spcPts val="0"/>
              </a:spcBef>
              <a:spcAft>
                <a:spcPts val="0"/>
              </a:spcAft>
              <a:buClr>
                <a:srgbClr val="434343"/>
              </a:buClr>
              <a:buSzPts val="2800"/>
              <a:buFont typeface="Garamond"/>
              <a:buNone/>
              <a:defRPr sz="2800" i="1" u="none" strike="noStrike" cap="none">
                <a:solidFill>
                  <a:srgbClr val="434343"/>
                </a:solidFill>
              </a:defRPr>
            </a:lvl6pPr>
            <a:lvl7pPr marL="914400" marR="0" lvl="6" indent="0" algn="ctr" rtl="0">
              <a:spcBef>
                <a:spcPts val="0"/>
              </a:spcBef>
              <a:spcAft>
                <a:spcPts val="0"/>
              </a:spcAft>
              <a:buClr>
                <a:srgbClr val="434343"/>
              </a:buClr>
              <a:buSzPts val="2800"/>
              <a:buFont typeface="Garamond"/>
              <a:buNone/>
              <a:defRPr sz="2800" i="1" u="none" strike="noStrike" cap="none">
                <a:solidFill>
                  <a:srgbClr val="434343"/>
                </a:solidFill>
              </a:defRPr>
            </a:lvl7pPr>
            <a:lvl8pPr marL="1371600" marR="0" lvl="7" indent="0" algn="ctr" rtl="0">
              <a:spcBef>
                <a:spcPts val="0"/>
              </a:spcBef>
              <a:spcAft>
                <a:spcPts val="0"/>
              </a:spcAft>
              <a:buClr>
                <a:srgbClr val="434343"/>
              </a:buClr>
              <a:buSzPts val="2800"/>
              <a:buFont typeface="Garamond"/>
              <a:buNone/>
              <a:defRPr sz="2800" i="1" u="none" strike="noStrike" cap="none">
                <a:solidFill>
                  <a:srgbClr val="434343"/>
                </a:solidFill>
              </a:defRPr>
            </a:lvl8pPr>
            <a:lvl9pPr marL="1828800" marR="0" lvl="8" indent="0" algn="ctr" rtl="0">
              <a:spcBef>
                <a:spcPts val="0"/>
              </a:spcBef>
              <a:spcAft>
                <a:spcPts val="0"/>
              </a:spcAft>
              <a:buClr>
                <a:srgbClr val="434343"/>
              </a:buClr>
              <a:buSzPts val="2800"/>
              <a:buFont typeface="Garamond"/>
              <a:buNone/>
              <a:defRPr sz="2800" i="1" u="none" strike="noStrike" cap="none">
                <a:solidFill>
                  <a:srgbClr val="434343"/>
                </a:solidFill>
              </a:defRPr>
            </a:lvl9pPr>
          </a:lstStyle>
          <a:p>
            <a:endParaRPr dirty="0"/>
          </a:p>
        </p:txBody>
      </p:sp>
      <p:sp>
        <p:nvSpPr>
          <p:cNvPr id="9" name="Shape 22">
            <a:extLst>
              <a:ext uri="{FF2B5EF4-FFF2-40B4-BE49-F238E27FC236}">
                <a16:creationId xmlns:a16="http://schemas.microsoft.com/office/drawing/2014/main" id="{35448FAF-DAD7-4C36-B4DB-291B61078369}"/>
              </a:ext>
            </a:extLst>
          </p:cNvPr>
          <p:cNvSpPr txBox="1">
            <a:spLocks noGrp="1"/>
          </p:cNvSpPr>
          <p:nvPr>
            <p:ph type="sldNum" idx="12"/>
          </p:nvPr>
        </p:nvSpPr>
        <p:spPr>
          <a:xfrm>
            <a:off x="6621997" y="4767263"/>
            <a:ext cx="2279547" cy="274500"/>
          </a:xfrm>
          <a:prstGeom prst="rect">
            <a:avLst/>
          </a:prstGeom>
          <a:noFill/>
          <a:ln>
            <a:noFill/>
          </a:ln>
        </p:spPr>
        <p:txBody>
          <a:bodyPr spcFirstLastPara="1" wrap="square" lIns="0" tIns="0" rIns="0" bIns="0" anchor="ctr" anchorCtr="0">
            <a:noAutofit/>
          </a:bodyPr>
          <a:lstStyle>
            <a:lvl1pPr lvl="0" algn="r" rtl="0">
              <a:buNone/>
              <a:defRPr>
                <a:solidFill>
                  <a:schemeClr val="tx1"/>
                </a:solidFill>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dirty="0"/>
          </a:p>
        </p:txBody>
      </p:sp>
      <p:pic>
        <p:nvPicPr>
          <p:cNvPr id="6" name="Picture 5"/>
          <p:cNvPicPr>
            <a:picLocks noChangeAspect="1"/>
          </p:cNvPicPr>
          <p:nvPr userDrawn="1"/>
        </p:nvPicPr>
        <p:blipFill>
          <a:blip r:embed="rId2">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8409736" y="91937"/>
            <a:ext cx="540089" cy="540089"/>
          </a:xfrm>
          <a:prstGeom prst="rect">
            <a:avLst/>
          </a:prstGeom>
          <a:solidFill>
            <a:schemeClr val="bg1"/>
          </a:solidFill>
        </p:spPr>
      </p:pic>
      <p:sp>
        <p:nvSpPr>
          <p:cNvPr id="10" name="Content Placeholder 2"/>
          <p:cNvSpPr>
            <a:spLocks noGrp="1"/>
          </p:cNvSpPr>
          <p:nvPr>
            <p:ph sz="quarter" idx="13"/>
          </p:nvPr>
        </p:nvSpPr>
        <p:spPr>
          <a:xfrm>
            <a:off x="366212" y="1136650"/>
            <a:ext cx="8389438" cy="3709988"/>
          </a:xfrm>
        </p:spPr>
        <p:txBody>
          <a:bodyPr/>
          <a:lstStyle>
            <a:lvl1pPr marL="25400" indent="0">
              <a:buNone/>
              <a:defRPr sz="1500">
                <a:latin typeface="+mn-lt"/>
              </a:defRPr>
            </a:lvl1pPr>
            <a:lvl2pPr marL="508000" indent="0">
              <a:buNone/>
              <a:defRPr sz="1500">
                <a:latin typeface="+mn-lt"/>
              </a:defRPr>
            </a:lvl2pPr>
            <a:lvl3pPr marL="990600" indent="0">
              <a:buNone/>
              <a:defRPr sz="1500">
                <a:latin typeface="+mn-lt"/>
              </a:defRPr>
            </a:lvl3pPr>
            <a:lvl4pPr marL="1473200" indent="0">
              <a:buNone/>
              <a:defRPr sz="1500">
                <a:latin typeface="+mn-lt"/>
              </a:defRPr>
            </a:lvl4pPr>
            <a:lvl5pPr marL="1930400" indent="0">
              <a:buNone/>
              <a:defRPr sz="15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l-SI" dirty="0"/>
          </a:p>
        </p:txBody>
      </p:sp>
    </p:spTree>
    <p:extLst>
      <p:ext uri="{BB962C8B-B14F-4D97-AF65-F5344CB8AC3E}">
        <p14:creationId xmlns:p14="http://schemas.microsoft.com/office/powerpoint/2010/main" val="26879859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B3F6ACB-668E-4397-B516-8A3D5A836A9C}"/>
              </a:ext>
            </a:extLst>
          </p:cNvPr>
          <p:cNvSpPr>
            <a:spLocks noGrp="1"/>
          </p:cNvSpPr>
          <p:nvPr>
            <p:ph type="title"/>
          </p:nvPr>
        </p:nvSpPr>
        <p:spPr>
          <a:xfrm>
            <a:off x="623888" y="1282304"/>
            <a:ext cx="7886700" cy="2139553"/>
          </a:xfrm>
        </p:spPr>
        <p:txBody>
          <a:bodyPr anchor="b"/>
          <a:lstStyle>
            <a:lvl1pPr>
              <a:defRPr sz="4500"/>
            </a:lvl1pPr>
          </a:lstStyle>
          <a:p>
            <a:r>
              <a:rPr lang="sl-SI"/>
              <a:t>Kliknite, če želite urediti slog naslova matrice</a:t>
            </a:r>
          </a:p>
        </p:txBody>
      </p:sp>
      <p:sp>
        <p:nvSpPr>
          <p:cNvPr id="3" name="Označba mesta besedila 2">
            <a:extLst>
              <a:ext uri="{FF2B5EF4-FFF2-40B4-BE49-F238E27FC236}">
                <a16:creationId xmlns:a16="http://schemas.microsoft.com/office/drawing/2014/main" id="{4A7239A0-A46A-4852-915E-11DC3C74CABC}"/>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sl-SI"/>
              <a:t>Kliknite za urejanje slogov besedila matrice</a:t>
            </a:r>
          </a:p>
        </p:txBody>
      </p:sp>
      <p:sp>
        <p:nvSpPr>
          <p:cNvPr id="4" name="Označba mesta datuma 3">
            <a:extLst>
              <a:ext uri="{FF2B5EF4-FFF2-40B4-BE49-F238E27FC236}">
                <a16:creationId xmlns:a16="http://schemas.microsoft.com/office/drawing/2014/main" id="{271B26D5-887E-4501-AC92-509E6008B807}"/>
              </a:ext>
            </a:extLst>
          </p:cNvPr>
          <p:cNvSpPr>
            <a:spLocks noGrp="1"/>
          </p:cNvSpPr>
          <p:nvPr>
            <p:ph type="dt" sz="half" idx="10"/>
          </p:nvPr>
        </p:nvSpPr>
        <p:spPr/>
        <p:txBody>
          <a:bodyPr/>
          <a:lstStyle/>
          <a:p>
            <a:fld id="{6C806A98-159A-4707-90FC-4780F27FB41B}" type="datetimeFigureOut">
              <a:rPr lang="sl-SI" smtClean="0"/>
              <a:t>6. 02. 2024</a:t>
            </a:fld>
            <a:endParaRPr lang="sl-SI"/>
          </a:p>
        </p:txBody>
      </p:sp>
      <p:sp>
        <p:nvSpPr>
          <p:cNvPr id="5" name="Označba mesta noge 4">
            <a:extLst>
              <a:ext uri="{FF2B5EF4-FFF2-40B4-BE49-F238E27FC236}">
                <a16:creationId xmlns:a16="http://schemas.microsoft.com/office/drawing/2014/main" id="{DAD3C081-D726-4BA4-872A-333EABEFC26F}"/>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21068D42-3DCD-4488-9938-D6F5625983AA}"/>
              </a:ext>
            </a:extLst>
          </p:cNvPr>
          <p:cNvSpPr>
            <a:spLocks noGrp="1"/>
          </p:cNvSpPr>
          <p:nvPr>
            <p:ph type="sldNum" sz="quarter" idx="12"/>
          </p:nvPr>
        </p:nvSpPr>
        <p:spPr/>
        <p:txBody>
          <a:bodyPr/>
          <a:lstStyle/>
          <a:p>
            <a:fld id="{E05D858A-9884-401F-8FB2-C4C33AED2916}" type="slidenum">
              <a:rPr lang="sl-SI" smtClean="0"/>
              <a:t>‹#›</a:t>
            </a:fld>
            <a:endParaRPr lang="sl-SI"/>
          </a:p>
        </p:txBody>
      </p:sp>
    </p:spTree>
    <p:extLst>
      <p:ext uri="{BB962C8B-B14F-4D97-AF65-F5344CB8AC3E}">
        <p14:creationId xmlns:p14="http://schemas.microsoft.com/office/powerpoint/2010/main" val="22736523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D554BEB-79C2-4645-A4D2-9FB7F60A1F9B}"/>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E9AF362E-9ACB-41E9-8CE2-15B47BEF5516}"/>
              </a:ext>
            </a:extLst>
          </p:cNvPr>
          <p:cNvSpPr>
            <a:spLocks noGrp="1"/>
          </p:cNvSpPr>
          <p:nvPr>
            <p:ph sz="half" idx="1"/>
          </p:nvPr>
        </p:nvSpPr>
        <p:spPr>
          <a:xfrm>
            <a:off x="628650" y="1369219"/>
            <a:ext cx="3886200" cy="3263504"/>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a:extLst>
              <a:ext uri="{FF2B5EF4-FFF2-40B4-BE49-F238E27FC236}">
                <a16:creationId xmlns:a16="http://schemas.microsoft.com/office/drawing/2014/main" id="{D3AEE93D-F439-4EB7-AF5B-4F22E9F724B7}"/>
              </a:ext>
            </a:extLst>
          </p:cNvPr>
          <p:cNvSpPr>
            <a:spLocks noGrp="1"/>
          </p:cNvSpPr>
          <p:nvPr>
            <p:ph sz="half" idx="2"/>
          </p:nvPr>
        </p:nvSpPr>
        <p:spPr>
          <a:xfrm>
            <a:off x="4629150" y="1369219"/>
            <a:ext cx="3886200" cy="3263504"/>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datuma 4">
            <a:extLst>
              <a:ext uri="{FF2B5EF4-FFF2-40B4-BE49-F238E27FC236}">
                <a16:creationId xmlns:a16="http://schemas.microsoft.com/office/drawing/2014/main" id="{9FBA6731-9922-43D9-9DF7-76CDCD1C002E}"/>
              </a:ext>
            </a:extLst>
          </p:cNvPr>
          <p:cNvSpPr>
            <a:spLocks noGrp="1"/>
          </p:cNvSpPr>
          <p:nvPr>
            <p:ph type="dt" sz="half" idx="10"/>
          </p:nvPr>
        </p:nvSpPr>
        <p:spPr/>
        <p:txBody>
          <a:bodyPr/>
          <a:lstStyle/>
          <a:p>
            <a:fld id="{6C806A98-159A-4707-90FC-4780F27FB41B}" type="datetimeFigureOut">
              <a:rPr lang="sl-SI" smtClean="0"/>
              <a:t>6. 02. 2024</a:t>
            </a:fld>
            <a:endParaRPr lang="sl-SI"/>
          </a:p>
        </p:txBody>
      </p:sp>
      <p:sp>
        <p:nvSpPr>
          <p:cNvPr id="6" name="Označba mesta noge 5">
            <a:extLst>
              <a:ext uri="{FF2B5EF4-FFF2-40B4-BE49-F238E27FC236}">
                <a16:creationId xmlns:a16="http://schemas.microsoft.com/office/drawing/2014/main" id="{C344A70F-AD71-46BE-85CA-06F954FCC03A}"/>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3CC98077-9665-41AD-A578-0D86208EDCEB}"/>
              </a:ext>
            </a:extLst>
          </p:cNvPr>
          <p:cNvSpPr>
            <a:spLocks noGrp="1"/>
          </p:cNvSpPr>
          <p:nvPr>
            <p:ph type="sldNum" sz="quarter" idx="12"/>
          </p:nvPr>
        </p:nvSpPr>
        <p:spPr/>
        <p:txBody>
          <a:bodyPr/>
          <a:lstStyle/>
          <a:p>
            <a:fld id="{E05D858A-9884-401F-8FB2-C4C33AED2916}" type="slidenum">
              <a:rPr lang="sl-SI" smtClean="0"/>
              <a:t>‹#›</a:t>
            </a:fld>
            <a:endParaRPr lang="sl-SI"/>
          </a:p>
        </p:txBody>
      </p:sp>
    </p:spTree>
    <p:extLst>
      <p:ext uri="{BB962C8B-B14F-4D97-AF65-F5344CB8AC3E}">
        <p14:creationId xmlns:p14="http://schemas.microsoft.com/office/powerpoint/2010/main" val="7712903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EC499D2-C85C-457B-813F-1513D9537BA9}"/>
              </a:ext>
            </a:extLst>
          </p:cNvPr>
          <p:cNvSpPr>
            <a:spLocks noGrp="1"/>
          </p:cNvSpPr>
          <p:nvPr>
            <p:ph type="title"/>
          </p:nvPr>
        </p:nvSpPr>
        <p:spPr>
          <a:xfrm>
            <a:off x="629841" y="273844"/>
            <a:ext cx="7886700" cy="994172"/>
          </a:xfrm>
        </p:spPr>
        <p:txBody>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CEC2B611-7A10-4539-B15F-01F3CBEC81EC}"/>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sl-SI"/>
              <a:t>Kliknite za urejanje slogov besedila matrice</a:t>
            </a:r>
          </a:p>
        </p:txBody>
      </p:sp>
      <p:sp>
        <p:nvSpPr>
          <p:cNvPr id="4" name="Označba mesta vsebine 3">
            <a:extLst>
              <a:ext uri="{FF2B5EF4-FFF2-40B4-BE49-F238E27FC236}">
                <a16:creationId xmlns:a16="http://schemas.microsoft.com/office/drawing/2014/main" id="{E649983A-061E-48D6-872E-75F79D0DF174}"/>
              </a:ext>
            </a:extLst>
          </p:cNvPr>
          <p:cNvSpPr>
            <a:spLocks noGrp="1"/>
          </p:cNvSpPr>
          <p:nvPr>
            <p:ph sz="half" idx="2"/>
          </p:nvPr>
        </p:nvSpPr>
        <p:spPr>
          <a:xfrm>
            <a:off x="629842" y="1878806"/>
            <a:ext cx="3868340" cy="2763441"/>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a:extLst>
              <a:ext uri="{FF2B5EF4-FFF2-40B4-BE49-F238E27FC236}">
                <a16:creationId xmlns:a16="http://schemas.microsoft.com/office/drawing/2014/main" id="{3B811BED-C883-4DDC-83B0-E3D9A225279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sl-SI"/>
              <a:t>Kliknite za urejanje slogov besedila matrice</a:t>
            </a:r>
          </a:p>
        </p:txBody>
      </p:sp>
      <p:sp>
        <p:nvSpPr>
          <p:cNvPr id="6" name="Označba mesta vsebine 5">
            <a:extLst>
              <a:ext uri="{FF2B5EF4-FFF2-40B4-BE49-F238E27FC236}">
                <a16:creationId xmlns:a16="http://schemas.microsoft.com/office/drawing/2014/main" id="{E0B984D2-C61A-4A90-989E-D744097B91A8}"/>
              </a:ext>
            </a:extLst>
          </p:cNvPr>
          <p:cNvSpPr>
            <a:spLocks noGrp="1"/>
          </p:cNvSpPr>
          <p:nvPr>
            <p:ph sz="quarter" idx="4"/>
          </p:nvPr>
        </p:nvSpPr>
        <p:spPr>
          <a:xfrm>
            <a:off x="4629150" y="1878806"/>
            <a:ext cx="3887391" cy="2763441"/>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datuma 6">
            <a:extLst>
              <a:ext uri="{FF2B5EF4-FFF2-40B4-BE49-F238E27FC236}">
                <a16:creationId xmlns:a16="http://schemas.microsoft.com/office/drawing/2014/main" id="{8B22B369-F5AA-4EC0-B783-7B349A99407C}"/>
              </a:ext>
            </a:extLst>
          </p:cNvPr>
          <p:cNvSpPr>
            <a:spLocks noGrp="1"/>
          </p:cNvSpPr>
          <p:nvPr>
            <p:ph type="dt" sz="half" idx="10"/>
          </p:nvPr>
        </p:nvSpPr>
        <p:spPr/>
        <p:txBody>
          <a:bodyPr/>
          <a:lstStyle/>
          <a:p>
            <a:fld id="{6C806A98-159A-4707-90FC-4780F27FB41B}" type="datetimeFigureOut">
              <a:rPr lang="sl-SI" smtClean="0"/>
              <a:t>6. 02. 2024</a:t>
            </a:fld>
            <a:endParaRPr lang="sl-SI"/>
          </a:p>
        </p:txBody>
      </p:sp>
      <p:sp>
        <p:nvSpPr>
          <p:cNvPr id="8" name="Označba mesta noge 7">
            <a:extLst>
              <a:ext uri="{FF2B5EF4-FFF2-40B4-BE49-F238E27FC236}">
                <a16:creationId xmlns:a16="http://schemas.microsoft.com/office/drawing/2014/main" id="{6354CF78-0FB0-4B89-A93B-EDFD330FFE51}"/>
              </a:ext>
            </a:extLst>
          </p:cNvPr>
          <p:cNvSpPr>
            <a:spLocks noGrp="1"/>
          </p:cNvSpPr>
          <p:nvPr>
            <p:ph type="ftr" sz="quarter" idx="11"/>
          </p:nvPr>
        </p:nvSpPr>
        <p:spPr/>
        <p:txBody>
          <a:bodyPr/>
          <a:lstStyle/>
          <a:p>
            <a:endParaRPr lang="sl-SI"/>
          </a:p>
        </p:txBody>
      </p:sp>
      <p:sp>
        <p:nvSpPr>
          <p:cNvPr id="9" name="Označba mesta številke diapozitiva 8">
            <a:extLst>
              <a:ext uri="{FF2B5EF4-FFF2-40B4-BE49-F238E27FC236}">
                <a16:creationId xmlns:a16="http://schemas.microsoft.com/office/drawing/2014/main" id="{05B82EA3-42E7-4439-A0C4-5994C2DC905B}"/>
              </a:ext>
            </a:extLst>
          </p:cNvPr>
          <p:cNvSpPr>
            <a:spLocks noGrp="1"/>
          </p:cNvSpPr>
          <p:nvPr>
            <p:ph type="sldNum" sz="quarter" idx="12"/>
          </p:nvPr>
        </p:nvSpPr>
        <p:spPr/>
        <p:txBody>
          <a:bodyPr/>
          <a:lstStyle/>
          <a:p>
            <a:fld id="{E05D858A-9884-401F-8FB2-C4C33AED2916}" type="slidenum">
              <a:rPr lang="sl-SI" smtClean="0"/>
              <a:t>‹#›</a:t>
            </a:fld>
            <a:endParaRPr lang="sl-SI"/>
          </a:p>
        </p:txBody>
      </p:sp>
    </p:spTree>
    <p:extLst>
      <p:ext uri="{BB962C8B-B14F-4D97-AF65-F5344CB8AC3E}">
        <p14:creationId xmlns:p14="http://schemas.microsoft.com/office/powerpoint/2010/main" val="11391347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6B35C14-8906-41C4-82F5-FC326FEE71BD}"/>
              </a:ext>
            </a:extLst>
          </p:cNvPr>
          <p:cNvSpPr>
            <a:spLocks noGrp="1"/>
          </p:cNvSpPr>
          <p:nvPr>
            <p:ph type="title"/>
          </p:nvPr>
        </p:nvSpPr>
        <p:spPr/>
        <p:txBody>
          <a:bodyPr/>
          <a:lstStyle/>
          <a:p>
            <a:r>
              <a:rPr lang="sl-SI"/>
              <a:t>Kliknite, če želite urediti slog naslova matrice</a:t>
            </a:r>
          </a:p>
        </p:txBody>
      </p:sp>
      <p:sp>
        <p:nvSpPr>
          <p:cNvPr id="3" name="Označba mesta datuma 2">
            <a:extLst>
              <a:ext uri="{FF2B5EF4-FFF2-40B4-BE49-F238E27FC236}">
                <a16:creationId xmlns:a16="http://schemas.microsoft.com/office/drawing/2014/main" id="{43644FED-F3B0-4B77-8EA7-99AD7888425F}"/>
              </a:ext>
            </a:extLst>
          </p:cNvPr>
          <p:cNvSpPr>
            <a:spLocks noGrp="1"/>
          </p:cNvSpPr>
          <p:nvPr>
            <p:ph type="dt" sz="half" idx="10"/>
          </p:nvPr>
        </p:nvSpPr>
        <p:spPr/>
        <p:txBody>
          <a:bodyPr/>
          <a:lstStyle/>
          <a:p>
            <a:fld id="{6C806A98-159A-4707-90FC-4780F27FB41B}" type="datetimeFigureOut">
              <a:rPr lang="sl-SI" smtClean="0"/>
              <a:t>6. 02. 2024</a:t>
            </a:fld>
            <a:endParaRPr lang="sl-SI"/>
          </a:p>
        </p:txBody>
      </p:sp>
      <p:sp>
        <p:nvSpPr>
          <p:cNvPr id="4" name="Označba mesta noge 3">
            <a:extLst>
              <a:ext uri="{FF2B5EF4-FFF2-40B4-BE49-F238E27FC236}">
                <a16:creationId xmlns:a16="http://schemas.microsoft.com/office/drawing/2014/main" id="{2528F4F7-AA62-4F5C-99A1-0F2F4A42E78E}"/>
              </a:ext>
            </a:extLst>
          </p:cNvPr>
          <p:cNvSpPr>
            <a:spLocks noGrp="1"/>
          </p:cNvSpPr>
          <p:nvPr>
            <p:ph type="ftr" sz="quarter" idx="11"/>
          </p:nvPr>
        </p:nvSpPr>
        <p:spPr/>
        <p:txBody>
          <a:bodyPr/>
          <a:lstStyle/>
          <a:p>
            <a:endParaRPr lang="sl-SI"/>
          </a:p>
        </p:txBody>
      </p:sp>
      <p:sp>
        <p:nvSpPr>
          <p:cNvPr id="5" name="Označba mesta številke diapozitiva 4">
            <a:extLst>
              <a:ext uri="{FF2B5EF4-FFF2-40B4-BE49-F238E27FC236}">
                <a16:creationId xmlns:a16="http://schemas.microsoft.com/office/drawing/2014/main" id="{0788DD11-8B8B-4152-BC71-FA16DF05C619}"/>
              </a:ext>
            </a:extLst>
          </p:cNvPr>
          <p:cNvSpPr>
            <a:spLocks noGrp="1"/>
          </p:cNvSpPr>
          <p:nvPr>
            <p:ph type="sldNum" sz="quarter" idx="12"/>
          </p:nvPr>
        </p:nvSpPr>
        <p:spPr/>
        <p:txBody>
          <a:bodyPr/>
          <a:lstStyle/>
          <a:p>
            <a:fld id="{E05D858A-9884-401F-8FB2-C4C33AED2916}" type="slidenum">
              <a:rPr lang="sl-SI" smtClean="0"/>
              <a:t>‹#›</a:t>
            </a:fld>
            <a:endParaRPr lang="sl-SI"/>
          </a:p>
        </p:txBody>
      </p:sp>
    </p:spTree>
    <p:extLst>
      <p:ext uri="{BB962C8B-B14F-4D97-AF65-F5344CB8AC3E}">
        <p14:creationId xmlns:p14="http://schemas.microsoft.com/office/powerpoint/2010/main" val="11010912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a:extLst>
              <a:ext uri="{FF2B5EF4-FFF2-40B4-BE49-F238E27FC236}">
                <a16:creationId xmlns:a16="http://schemas.microsoft.com/office/drawing/2014/main" id="{92C2F7E5-A65D-4B61-9D00-68116E552BCA}"/>
              </a:ext>
            </a:extLst>
          </p:cNvPr>
          <p:cNvSpPr>
            <a:spLocks noGrp="1"/>
          </p:cNvSpPr>
          <p:nvPr>
            <p:ph type="dt" sz="half" idx="10"/>
          </p:nvPr>
        </p:nvSpPr>
        <p:spPr/>
        <p:txBody>
          <a:bodyPr/>
          <a:lstStyle/>
          <a:p>
            <a:fld id="{6C806A98-159A-4707-90FC-4780F27FB41B}" type="datetimeFigureOut">
              <a:rPr lang="sl-SI" smtClean="0"/>
              <a:t>6. 02. 2024</a:t>
            </a:fld>
            <a:endParaRPr lang="sl-SI"/>
          </a:p>
        </p:txBody>
      </p:sp>
      <p:sp>
        <p:nvSpPr>
          <p:cNvPr id="3" name="Označba mesta noge 2">
            <a:extLst>
              <a:ext uri="{FF2B5EF4-FFF2-40B4-BE49-F238E27FC236}">
                <a16:creationId xmlns:a16="http://schemas.microsoft.com/office/drawing/2014/main" id="{3CA36484-08A0-4874-90C8-9A47E522E69D}"/>
              </a:ext>
            </a:extLst>
          </p:cNvPr>
          <p:cNvSpPr>
            <a:spLocks noGrp="1"/>
          </p:cNvSpPr>
          <p:nvPr>
            <p:ph type="ftr" sz="quarter" idx="11"/>
          </p:nvPr>
        </p:nvSpPr>
        <p:spPr/>
        <p:txBody>
          <a:bodyPr/>
          <a:lstStyle/>
          <a:p>
            <a:endParaRPr lang="sl-SI"/>
          </a:p>
        </p:txBody>
      </p:sp>
      <p:sp>
        <p:nvSpPr>
          <p:cNvPr id="4" name="Označba mesta številke diapozitiva 3">
            <a:extLst>
              <a:ext uri="{FF2B5EF4-FFF2-40B4-BE49-F238E27FC236}">
                <a16:creationId xmlns:a16="http://schemas.microsoft.com/office/drawing/2014/main" id="{C1507068-31C3-4124-AE10-B33B4D6BEE3F}"/>
              </a:ext>
            </a:extLst>
          </p:cNvPr>
          <p:cNvSpPr>
            <a:spLocks noGrp="1"/>
          </p:cNvSpPr>
          <p:nvPr>
            <p:ph type="sldNum" sz="quarter" idx="12"/>
          </p:nvPr>
        </p:nvSpPr>
        <p:spPr/>
        <p:txBody>
          <a:bodyPr/>
          <a:lstStyle/>
          <a:p>
            <a:fld id="{E05D858A-9884-401F-8FB2-C4C33AED2916}" type="slidenum">
              <a:rPr lang="sl-SI" smtClean="0"/>
              <a:t>‹#›</a:t>
            </a:fld>
            <a:endParaRPr lang="sl-SI"/>
          </a:p>
        </p:txBody>
      </p:sp>
    </p:spTree>
    <p:extLst>
      <p:ext uri="{BB962C8B-B14F-4D97-AF65-F5344CB8AC3E}">
        <p14:creationId xmlns:p14="http://schemas.microsoft.com/office/powerpoint/2010/main" val="6596830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F3FE014-B8CA-43A8-9D82-908D20669AFF}"/>
              </a:ext>
            </a:extLst>
          </p:cNvPr>
          <p:cNvSpPr>
            <a:spLocks noGrp="1"/>
          </p:cNvSpPr>
          <p:nvPr>
            <p:ph type="title"/>
          </p:nvPr>
        </p:nvSpPr>
        <p:spPr>
          <a:xfrm>
            <a:off x="629841" y="342900"/>
            <a:ext cx="2949178" cy="1200150"/>
          </a:xfrm>
        </p:spPr>
        <p:txBody>
          <a:bodyPr anchor="b"/>
          <a:lstStyle>
            <a:lvl1pPr>
              <a:defRPr sz="2400"/>
            </a:lvl1pPr>
          </a:lstStyle>
          <a:p>
            <a:r>
              <a:rPr lang="sl-SI"/>
              <a:t>Kliknite, če želite urediti slog naslova matrice</a:t>
            </a:r>
          </a:p>
        </p:txBody>
      </p:sp>
      <p:sp>
        <p:nvSpPr>
          <p:cNvPr id="3" name="Označba mesta vsebine 2">
            <a:extLst>
              <a:ext uri="{FF2B5EF4-FFF2-40B4-BE49-F238E27FC236}">
                <a16:creationId xmlns:a16="http://schemas.microsoft.com/office/drawing/2014/main" id="{3F3CF24E-3AAC-443F-AA61-1B9ADF42D0FA}"/>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a:extLst>
              <a:ext uri="{FF2B5EF4-FFF2-40B4-BE49-F238E27FC236}">
                <a16:creationId xmlns:a16="http://schemas.microsoft.com/office/drawing/2014/main" id="{CB2694D8-2052-4184-8B85-B34F727A25D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C6BE8917-FAE8-4F51-B359-AE822D589118}"/>
              </a:ext>
            </a:extLst>
          </p:cNvPr>
          <p:cNvSpPr>
            <a:spLocks noGrp="1"/>
          </p:cNvSpPr>
          <p:nvPr>
            <p:ph type="dt" sz="half" idx="10"/>
          </p:nvPr>
        </p:nvSpPr>
        <p:spPr/>
        <p:txBody>
          <a:bodyPr/>
          <a:lstStyle/>
          <a:p>
            <a:fld id="{6C806A98-159A-4707-90FC-4780F27FB41B}" type="datetimeFigureOut">
              <a:rPr lang="sl-SI" smtClean="0"/>
              <a:t>6. 02. 2024</a:t>
            </a:fld>
            <a:endParaRPr lang="sl-SI"/>
          </a:p>
        </p:txBody>
      </p:sp>
      <p:sp>
        <p:nvSpPr>
          <p:cNvPr id="6" name="Označba mesta noge 5">
            <a:extLst>
              <a:ext uri="{FF2B5EF4-FFF2-40B4-BE49-F238E27FC236}">
                <a16:creationId xmlns:a16="http://schemas.microsoft.com/office/drawing/2014/main" id="{A526DC8A-E591-49C5-86C0-A88E49CE272B}"/>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D9B9B826-1765-468A-BE51-1F6986D88E36}"/>
              </a:ext>
            </a:extLst>
          </p:cNvPr>
          <p:cNvSpPr>
            <a:spLocks noGrp="1"/>
          </p:cNvSpPr>
          <p:nvPr>
            <p:ph type="sldNum" sz="quarter" idx="12"/>
          </p:nvPr>
        </p:nvSpPr>
        <p:spPr/>
        <p:txBody>
          <a:bodyPr/>
          <a:lstStyle/>
          <a:p>
            <a:fld id="{E05D858A-9884-401F-8FB2-C4C33AED2916}" type="slidenum">
              <a:rPr lang="sl-SI" smtClean="0"/>
              <a:t>‹#›</a:t>
            </a:fld>
            <a:endParaRPr lang="sl-SI"/>
          </a:p>
        </p:txBody>
      </p:sp>
    </p:spTree>
    <p:extLst>
      <p:ext uri="{BB962C8B-B14F-4D97-AF65-F5344CB8AC3E}">
        <p14:creationId xmlns:p14="http://schemas.microsoft.com/office/powerpoint/2010/main" val="526185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5DDB40C-4F8C-4180-830E-69B016CE329E}"/>
              </a:ext>
            </a:extLst>
          </p:cNvPr>
          <p:cNvSpPr>
            <a:spLocks noGrp="1"/>
          </p:cNvSpPr>
          <p:nvPr>
            <p:ph type="title"/>
          </p:nvPr>
        </p:nvSpPr>
        <p:spPr>
          <a:xfrm>
            <a:off x="629841" y="342900"/>
            <a:ext cx="2949178" cy="1200150"/>
          </a:xfrm>
        </p:spPr>
        <p:txBody>
          <a:bodyPr anchor="b"/>
          <a:lstStyle>
            <a:lvl1pPr>
              <a:defRPr sz="2400"/>
            </a:lvl1pPr>
          </a:lstStyle>
          <a:p>
            <a:r>
              <a:rPr lang="sl-SI"/>
              <a:t>Kliknite, če želite urediti slog naslova matrice</a:t>
            </a:r>
          </a:p>
        </p:txBody>
      </p:sp>
      <p:sp>
        <p:nvSpPr>
          <p:cNvPr id="3" name="Označba mesta slike 2">
            <a:extLst>
              <a:ext uri="{FF2B5EF4-FFF2-40B4-BE49-F238E27FC236}">
                <a16:creationId xmlns:a16="http://schemas.microsoft.com/office/drawing/2014/main" id="{D27FACE9-CCBA-4CBF-A283-4D97AB756FCB}"/>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sl-SI"/>
          </a:p>
        </p:txBody>
      </p:sp>
      <p:sp>
        <p:nvSpPr>
          <p:cNvPr id="4" name="Označba mesta besedila 3">
            <a:extLst>
              <a:ext uri="{FF2B5EF4-FFF2-40B4-BE49-F238E27FC236}">
                <a16:creationId xmlns:a16="http://schemas.microsoft.com/office/drawing/2014/main" id="{E4FA1DA1-F494-44EA-AD1A-71CC2A6A7A9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1B7F901D-886C-4C48-B6B3-F7A389F1AA1B}"/>
              </a:ext>
            </a:extLst>
          </p:cNvPr>
          <p:cNvSpPr>
            <a:spLocks noGrp="1"/>
          </p:cNvSpPr>
          <p:nvPr>
            <p:ph type="dt" sz="half" idx="10"/>
          </p:nvPr>
        </p:nvSpPr>
        <p:spPr/>
        <p:txBody>
          <a:bodyPr/>
          <a:lstStyle/>
          <a:p>
            <a:fld id="{6C806A98-159A-4707-90FC-4780F27FB41B}" type="datetimeFigureOut">
              <a:rPr lang="sl-SI" smtClean="0"/>
              <a:t>6. 02. 2024</a:t>
            </a:fld>
            <a:endParaRPr lang="sl-SI"/>
          </a:p>
        </p:txBody>
      </p:sp>
      <p:sp>
        <p:nvSpPr>
          <p:cNvPr id="6" name="Označba mesta noge 5">
            <a:extLst>
              <a:ext uri="{FF2B5EF4-FFF2-40B4-BE49-F238E27FC236}">
                <a16:creationId xmlns:a16="http://schemas.microsoft.com/office/drawing/2014/main" id="{EEA3DCF7-66EE-43C0-9C0F-DE559C9EDA7C}"/>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23A359CF-C531-4FEE-819D-F407E8EFA91A}"/>
              </a:ext>
            </a:extLst>
          </p:cNvPr>
          <p:cNvSpPr>
            <a:spLocks noGrp="1"/>
          </p:cNvSpPr>
          <p:nvPr>
            <p:ph type="sldNum" sz="quarter" idx="12"/>
          </p:nvPr>
        </p:nvSpPr>
        <p:spPr/>
        <p:txBody>
          <a:bodyPr/>
          <a:lstStyle/>
          <a:p>
            <a:fld id="{E05D858A-9884-401F-8FB2-C4C33AED2916}" type="slidenum">
              <a:rPr lang="sl-SI" smtClean="0"/>
              <a:t>‹#›</a:t>
            </a:fld>
            <a:endParaRPr lang="sl-SI"/>
          </a:p>
        </p:txBody>
      </p:sp>
    </p:spTree>
    <p:extLst>
      <p:ext uri="{BB962C8B-B14F-4D97-AF65-F5344CB8AC3E}">
        <p14:creationId xmlns:p14="http://schemas.microsoft.com/office/powerpoint/2010/main" val="35857467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2D427A4-3F38-4925-9B8C-CB4C542524E3}"/>
              </a:ext>
            </a:extLst>
          </p:cNvPr>
          <p:cNvSpPr>
            <a:spLocks noGrp="1"/>
          </p:cNvSpPr>
          <p:nvPr>
            <p:ph type="title"/>
          </p:nvPr>
        </p:nvSpPr>
        <p:spPr/>
        <p:txBody>
          <a:bodyPr/>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BD7A9356-CCA4-4142-8687-6B4ED43D84DC}"/>
              </a:ext>
            </a:extLst>
          </p:cNvPr>
          <p:cNvSpPr>
            <a:spLocks noGrp="1"/>
          </p:cNvSpPr>
          <p:nvPr>
            <p:ph type="body" orient="vert" idx="1"/>
          </p:nvPr>
        </p:nvSpPr>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BF51BB47-9A70-441F-9D21-F61A0AEFA330}"/>
              </a:ext>
            </a:extLst>
          </p:cNvPr>
          <p:cNvSpPr>
            <a:spLocks noGrp="1"/>
          </p:cNvSpPr>
          <p:nvPr>
            <p:ph type="dt" sz="half" idx="10"/>
          </p:nvPr>
        </p:nvSpPr>
        <p:spPr/>
        <p:txBody>
          <a:bodyPr/>
          <a:lstStyle/>
          <a:p>
            <a:fld id="{6C806A98-159A-4707-90FC-4780F27FB41B}" type="datetimeFigureOut">
              <a:rPr lang="sl-SI" smtClean="0"/>
              <a:t>6. 02. 2024</a:t>
            </a:fld>
            <a:endParaRPr lang="sl-SI"/>
          </a:p>
        </p:txBody>
      </p:sp>
      <p:sp>
        <p:nvSpPr>
          <p:cNvPr id="5" name="Označba mesta noge 4">
            <a:extLst>
              <a:ext uri="{FF2B5EF4-FFF2-40B4-BE49-F238E27FC236}">
                <a16:creationId xmlns:a16="http://schemas.microsoft.com/office/drawing/2014/main" id="{4DC2E738-FA3D-4915-A666-3B4856205DFE}"/>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D59110A7-F520-457F-B4E8-1808D6D10888}"/>
              </a:ext>
            </a:extLst>
          </p:cNvPr>
          <p:cNvSpPr>
            <a:spLocks noGrp="1"/>
          </p:cNvSpPr>
          <p:nvPr>
            <p:ph type="sldNum" sz="quarter" idx="12"/>
          </p:nvPr>
        </p:nvSpPr>
        <p:spPr/>
        <p:txBody>
          <a:bodyPr/>
          <a:lstStyle/>
          <a:p>
            <a:fld id="{E05D858A-9884-401F-8FB2-C4C33AED2916}" type="slidenum">
              <a:rPr lang="sl-SI" smtClean="0"/>
              <a:t>‹#›</a:t>
            </a:fld>
            <a:endParaRPr lang="sl-SI"/>
          </a:p>
        </p:txBody>
      </p:sp>
    </p:spTree>
    <p:extLst>
      <p:ext uri="{BB962C8B-B14F-4D97-AF65-F5344CB8AC3E}">
        <p14:creationId xmlns:p14="http://schemas.microsoft.com/office/powerpoint/2010/main" val="4495785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a:extLst>
              <a:ext uri="{FF2B5EF4-FFF2-40B4-BE49-F238E27FC236}">
                <a16:creationId xmlns:a16="http://schemas.microsoft.com/office/drawing/2014/main" id="{79562438-5C8C-4DAD-A5DD-962A21A5F3D7}"/>
              </a:ext>
            </a:extLst>
          </p:cNvPr>
          <p:cNvSpPr>
            <a:spLocks noGrp="1"/>
          </p:cNvSpPr>
          <p:nvPr>
            <p:ph type="title" orient="vert"/>
          </p:nvPr>
        </p:nvSpPr>
        <p:spPr>
          <a:xfrm>
            <a:off x="6543675" y="273844"/>
            <a:ext cx="1971675" cy="4358879"/>
          </a:xfrm>
        </p:spPr>
        <p:txBody>
          <a:bodyPr vert="eaVert"/>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3A24C157-6D8B-4676-8FC9-DF8139D64BA9}"/>
              </a:ext>
            </a:extLst>
          </p:cNvPr>
          <p:cNvSpPr>
            <a:spLocks noGrp="1"/>
          </p:cNvSpPr>
          <p:nvPr>
            <p:ph type="body" orient="vert" idx="1"/>
          </p:nvPr>
        </p:nvSpPr>
        <p:spPr>
          <a:xfrm>
            <a:off x="628650" y="273844"/>
            <a:ext cx="5800725" cy="4358879"/>
          </a:xfrm>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865467A6-DAA9-4141-ADCD-98C09677632F}"/>
              </a:ext>
            </a:extLst>
          </p:cNvPr>
          <p:cNvSpPr>
            <a:spLocks noGrp="1"/>
          </p:cNvSpPr>
          <p:nvPr>
            <p:ph type="dt" sz="half" idx="10"/>
          </p:nvPr>
        </p:nvSpPr>
        <p:spPr/>
        <p:txBody>
          <a:bodyPr/>
          <a:lstStyle/>
          <a:p>
            <a:fld id="{6C806A98-159A-4707-90FC-4780F27FB41B}" type="datetimeFigureOut">
              <a:rPr lang="sl-SI" smtClean="0"/>
              <a:t>6. 02. 2024</a:t>
            </a:fld>
            <a:endParaRPr lang="sl-SI"/>
          </a:p>
        </p:txBody>
      </p:sp>
      <p:sp>
        <p:nvSpPr>
          <p:cNvPr id="5" name="Označba mesta noge 4">
            <a:extLst>
              <a:ext uri="{FF2B5EF4-FFF2-40B4-BE49-F238E27FC236}">
                <a16:creationId xmlns:a16="http://schemas.microsoft.com/office/drawing/2014/main" id="{7B478B34-EB01-435E-8DFF-C362DDA0BCF1}"/>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9868840F-0CAB-4D7D-B173-C4764735311F}"/>
              </a:ext>
            </a:extLst>
          </p:cNvPr>
          <p:cNvSpPr>
            <a:spLocks noGrp="1"/>
          </p:cNvSpPr>
          <p:nvPr>
            <p:ph type="sldNum" sz="quarter" idx="12"/>
          </p:nvPr>
        </p:nvSpPr>
        <p:spPr/>
        <p:txBody>
          <a:bodyPr/>
          <a:lstStyle/>
          <a:p>
            <a:fld id="{E05D858A-9884-401F-8FB2-C4C33AED2916}" type="slidenum">
              <a:rPr lang="sl-SI" smtClean="0"/>
              <a:t>‹#›</a:t>
            </a:fld>
            <a:endParaRPr lang="sl-SI"/>
          </a:p>
        </p:txBody>
      </p:sp>
    </p:spTree>
    <p:extLst>
      <p:ext uri="{BB962C8B-B14F-4D97-AF65-F5344CB8AC3E}">
        <p14:creationId xmlns:p14="http://schemas.microsoft.com/office/powerpoint/2010/main" val="11470236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Last Slide" preserve="1">
  <p:cSld name="Last Slide">
    <p:bg>
      <p:bgPr>
        <a:solidFill>
          <a:schemeClr val="bg1"/>
        </a:solidFill>
        <a:effectLst/>
      </p:bgPr>
    </p:bg>
    <p:spTree>
      <p:nvGrpSpPr>
        <p:cNvPr id="1" name="Shape 18"/>
        <p:cNvGrpSpPr/>
        <p:nvPr/>
      </p:nvGrpSpPr>
      <p:grpSpPr>
        <a:xfrm>
          <a:off x="0" y="0"/>
          <a:ext cx="0" cy="0"/>
          <a:chOff x="0" y="0"/>
          <a:chExt cx="0" cy="0"/>
        </a:xfrm>
      </p:grpSpPr>
      <p:sp>
        <p:nvSpPr>
          <p:cNvPr id="19" name="Shape 19"/>
          <p:cNvSpPr txBox="1">
            <a:spLocks noGrp="1"/>
          </p:cNvSpPr>
          <p:nvPr>
            <p:ph type="ctrTitle"/>
          </p:nvPr>
        </p:nvSpPr>
        <p:spPr>
          <a:xfrm>
            <a:off x="179562" y="2286000"/>
            <a:ext cx="8784900" cy="1913020"/>
          </a:xfrm>
          <a:prstGeom prst="rect">
            <a:avLst/>
          </a:prstGeom>
          <a:noFill/>
          <a:ln>
            <a:noFill/>
          </a:ln>
        </p:spPr>
        <p:txBody>
          <a:bodyPr spcFirstLastPara="1" wrap="square" lIns="91425" tIns="91425" rIns="91425" bIns="91425" anchor="t" anchorCtr="0"/>
          <a:lstStyle>
            <a:lvl1pPr marL="0" lvl="0" indent="0" rtl="0">
              <a:lnSpc>
                <a:spcPct val="80000"/>
              </a:lnSpc>
              <a:spcBef>
                <a:spcPts val="0"/>
              </a:spcBef>
              <a:spcAft>
                <a:spcPts val="0"/>
              </a:spcAft>
              <a:buClr>
                <a:srgbClr val="434343"/>
              </a:buClr>
              <a:buSzPts val="3600"/>
              <a:buFont typeface="Garamond"/>
              <a:buNone/>
              <a:defRPr sz="4800" i="1">
                <a:solidFill>
                  <a:schemeClr val="tx1"/>
                </a:solidFill>
                <a:latin typeface="+mj-lt"/>
              </a:defRPr>
            </a:lvl1pPr>
            <a:lvl2pPr marL="0" marR="0" lvl="1" indent="0" algn="ctr" rtl="0">
              <a:spcBef>
                <a:spcPts val="0"/>
              </a:spcBef>
              <a:spcAft>
                <a:spcPts val="0"/>
              </a:spcAft>
              <a:buClr>
                <a:srgbClr val="434343"/>
              </a:buClr>
              <a:buSzPts val="5200"/>
              <a:buNone/>
              <a:defRPr sz="5200" b="0" i="0" u="none" strike="noStrike" cap="none">
                <a:solidFill>
                  <a:srgbClr val="434343"/>
                </a:solidFill>
                <a:latin typeface="Garamond"/>
                <a:ea typeface="Garamond"/>
                <a:cs typeface="Garamond"/>
                <a:sym typeface="Garamond"/>
              </a:defRPr>
            </a:lvl2pPr>
            <a:lvl3pPr marL="0" marR="0" lvl="2" indent="0" algn="ctr" rtl="0">
              <a:spcBef>
                <a:spcPts val="0"/>
              </a:spcBef>
              <a:spcAft>
                <a:spcPts val="0"/>
              </a:spcAft>
              <a:buClr>
                <a:srgbClr val="434343"/>
              </a:buClr>
              <a:buSzPts val="5200"/>
              <a:buNone/>
              <a:defRPr sz="5200" b="0" i="0" u="none" strike="noStrike" cap="none">
                <a:solidFill>
                  <a:srgbClr val="434343"/>
                </a:solidFill>
                <a:latin typeface="Garamond"/>
                <a:ea typeface="Garamond"/>
                <a:cs typeface="Garamond"/>
                <a:sym typeface="Garamond"/>
              </a:defRPr>
            </a:lvl3pPr>
            <a:lvl4pPr marL="0" marR="0" lvl="3" indent="0" algn="ctr" rtl="0">
              <a:spcBef>
                <a:spcPts val="0"/>
              </a:spcBef>
              <a:spcAft>
                <a:spcPts val="0"/>
              </a:spcAft>
              <a:buClr>
                <a:srgbClr val="434343"/>
              </a:buClr>
              <a:buSzPts val="5200"/>
              <a:buNone/>
              <a:defRPr sz="5200" b="0" i="0" u="none" strike="noStrike" cap="none">
                <a:solidFill>
                  <a:srgbClr val="434343"/>
                </a:solidFill>
                <a:latin typeface="Garamond"/>
                <a:ea typeface="Garamond"/>
                <a:cs typeface="Garamond"/>
                <a:sym typeface="Garamond"/>
              </a:defRPr>
            </a:lvl4pPr>
            <a:lvl5pPr marL="0" marR="0" lvl="4" indent="0" algn="ctr" rtl="0">
              <a:spcBef>
                <a:spcPts val="0"/>
              </a:spcBef>
              <a:spcAft>
                <a:spcPts val="0"/>
              </a:spcAft>
              <a:buClr>
                <a:srgbClr val="434343"/>
              </a:buClr>
              <a:buSzPts val="5200"/>
              <a:buNone/>
              <a:defRPr sz="5200" b="0" i="0" u="none" strike="noStrike" cap="none">
                <a:solidFill>
                  <a:srgbClr val="434343"/>
                </a:solidFill>
                <a:latin typeface="Garamond"/>
                <a:ea typeface="Garamond"/>
                <a:cs typeface="Garamond"/>
                <a:sym typeface="Garamond"/>
              </a:defRPr>
            </a:lvl5pPr>
            <a:lvl6pPr marL="457200" marR="0" lvl="5" indent="0" algn="ctr" rtl="0">
              <a:spcBef>
                <a:spcPts val="0"/>
              </a:spcBef>
              <a:spcAft>
                <a:spcPts val="0"/>
              </a:spcAft>
              <a:buClr>
                <a:srgbClr val="434343"/>
              </a:buClr>
              <a:buSzPts val="5200"/>
              <a:buNone/>
              <a:defRPr sz="5200" b="0" i="0" u="none" strike="noStrike" cap="none">
                <a:solidFill>
                  <a:srgbClr val="434343"/>
                </a:solidFill>
                <a:latin typeface="Garamond"/>
                <a:ea typeface="Garamond"/>
                <a:cs typeface="Garamond"/>
                <a:sym typeface="Garamond"/>
              </a:defRPr>
            </a:lvl6pPr>
            <a:lvl7pPr marL="914400" marR="0" lvl="6" indent="0" algn="ctr" rtl="0">
              <a:spcBef>
                <a:spcPts val="0"/>
              </a:spcBef>
              <a:spcAft>
                <a:spcPts val="0"/>
              </a:spcAft>
              <a:buClr>
                <a:srgbClr val="434343"/>
              </a:buClr>
              <a:buSzPts val="5200"/>
              <a:buNone/>
              <a:defRPr sz="5200" b="0" i="0" u="none" strike="noStrike" cap="none">
                <a:solidFill>
                  <a:srgbClr val="434343"/>
                </a:solidFill>
                <a:latin typeface="Garamond"/>
                <a:ea typeface="Garamond"/>
                <a:cs typeface="Garamond"/>
                <a:sym typeface="Garamond"/>
              </a:defRPr>
            </a:lvl7pPr>
            <a:lvl8pPr marL="1371600" marR="0" lvl="7" indent="0" algn="ctr" rtl="0">
              <a:spcBef>
                <a:spcPts val="0"/>
              </a:spcBef>
              <a:spcAft>
                <a:spcPts val="0"/>
              </a:spcAft>
              <a:buClr>
                <a:srgbClr val="434343"/>
              </a:buClr>
              <a:buSzPts val="5200"/>
              <a:buNone/>
              <a:defRPr sz="5200" b="0" i="0" u="none" strike="noStrike" cap="none">
                <a:solidFill>
                  <a:srgbClr val="434343"/>
                </a:solidFill>
                <a:latin typeface="Garamond"/>
                <a:ea typeface="Garamond"/>
                <a:cs typeface="Garamond"/>
                <a:sym typeface="Garamond"/>
              </a:defRPr>
            </a:lvl8pPr>
            <a:lvl9pPr marL="1828800" marR="0" lvl="8" indent="0" algn="ctr" rtl="0">
              <a:spcBef>
                <a:spcPts val="0"/>
              </a:spcBef>
              <a:spcAft>
                <a:spcPts val="0"/>
              </a:spcAft>
              <a:buClr>
                <a:srgbClr val="434343"/>
              </a:buClr>
              <a:buSzPts val="5200"/>
              <a:buNone/>
              <a:defRPr sz="5200" b="0" i="0" u="none" strike="noStrike" cap="none">
                <a:solidFill>
                  <a:srgbClr val="434343"/>
                </a:solidFill>
                <a:latin typeface="Garamond"/>
                <a:ea typeface="Garamond"/>
                <a:cs typeface="Garamond"/>
                <a:sym typeface="Garamond"/>
              </a:defRPr>
            </a:lvl9pPr>
          </a:lstStyle>
          <a:p>
            <a:endParaRPr dirty="0"/>
          </a:p>
        </p:txBody>
      </p:sp>
      <p:pic>
        <p:nvPicPr>
          <p:cNvPr id="4" name="Slika 3">
            <a:extLst>
              <a:ext uri="{FF2B5EF4-FFF2-40B4-BE49-F238E27FC236}">
                <a16:creationId xmlns:a16="http://schemas.microsoft.com/office/drawing/2014/main" id="{AE2C42A6-8E36-4555-B95C-8172505EB8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44970" y="-563676"/>
            <a:ext cx="3466155" cy="3643756"/>
          </a:xfrm>
          <a:prstGeom prst="rect">
            <a:avLst/>
          </a:prstGeom>
        </p:spPr>
      </p:pic>
    </p:spTree>
    <p:extLst>
      <p:ext uri="{BB962C8B-B14F-4D97-AF65-F5344CB8AC3E}">
        <p14:creationId xmlns:p14="http://schemas.microsoft.com/office/powerpoint/2010/main" val="717704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xt Only" preserve="1" userDrawn="1">
  <p:cSld name="1_Text Only">
    <p:bg>
      <p:bgPr>
        <a:solidFill>
          <a:schemeClr val="bg1"/>
        </a:solidFill>
        <a:effectLst/>
      </p:bgPr>
    </p:bg>
    <p:spTree>
      <p:nvGrpSpPr>
        <p:cNvPr id="1" name="Shape 20"/>
        <p:cNvGrpSpPr/>
        <p:nvPr/>
      </p:nvGrpSpPr>
      <p:grpSpPr>
        <a:xfrm>
          <a:off x="0" y="0"/>
          <a:ext cx="0" cy="0"/>
          <a:chOff x="0" y="0"/>
          <a:chExt cx="0" cy="0"/>
        </a:xfrm>
      </p:grpSpPr>
      <p:sp>
        <p:nvSpPr>
          <p:cNvPr id="7" name="Shape 28">
            <a:extLst>
              <a:ext uri="{FF2B5EF4-FFF2-40B4-BE49-F238E27FC236}">
                <a16:creationId xmlns:a16="http://schemas.microsoft.com/office/drawing/2014/main" id="{07B70A62-80BA-454B-A789-26575CCAE146}"/>
              </a:ext>
            </a:extLst>
          </p:cNvPr>
          <p:cNvSpPr txBox="1">
            <a:spLocks noGrp="1"/>
          </p:cNvSpPr>
          <p:nvPr>
            <p:ph type="title"/>
          </p:nvPr>
        </p:nvSpPr>
        <p:spPr>
          <a:xfrm>
            <a:off x="370650" y="296250"/>
            <a:ext cx="8385000" cy="7287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Clr>
                <a:srgbClr val="434343"/>
              </a:buClr>
              <a:buSzPts val="2800"/>
              <a:buFont typeface="Garamond"/>
              <a:buNone/>
              <a:defRPr sz="2800" i="1" u="none" strike="noStrike" cap="none">
                <a:solidFill>
                  <a:schemeClr val="tx1"/>
                </a:solidFill>
                <a:latin typeface="+mj-lt"/>
              </a:defRPr>
            </a:lvl1pPr>
            <a:lvl2pPr marL="0" marR="0" lvl="1" indent="0" algn="ctr" rtl="0">
              <a:spcBef>
                <a:spcPts val="0"/>
              </a:spcBef>
              <a:spcAft>
                <a:spcPts val="0"/>
              </a:spcAft>
              <a:buClr>
                <a:srgbClr val="434343"/>
              </a:buClr>
              <a:buSzPts val="2800"/>
              <a:buFont typeface="Garamond"/>
              <a:buNone/>
              <a:defRPr sz="2800" i="1" u="none" strike="noStrike" cap="none">
                <a:solidFill>
                  <a:srgbClr val="434343"/>
                </a:solidFill>
              </a:defRPr>
            </a:lvl2pPr>
            <a:lvl3pPr marL="0" marR="0" lvl="2" indent="0" algn="ctr" rtl="0">
              <a:spcBef>
                <a:spcPts val="0"/>
              </a:spcBef>
              <a:spcAft>
                <a:spcPts val="0"/>
              </a:spcAft>
              <a:buClr>
                <a:srgbClr val="434343"/>
              </a:buClr>
              <a:buSzPts val="2800"/>
              <a:buFont typeface="Garamond"/>
              <a:buNone/>
              <a:defRPr sz="2800" i="1" u="none" strike="noStrike" cap="none">
                <a:solidFill>
                  <a:srgbClr val="434343"/>
                </a:solidFill>
              </a:defRPr>
            </a:lvl3pPr>
            <a:lvl4pPr marL="0" marR="0" lvl="3" indent="0" algn="ctr" rtl="0">
              <a:spcBef>
                <a:spcPts val="0"/>
              </a:spcBef>
              <a:spcAft>
                <a:spcPts val="0"/>
              </a:spcAft>
              <a:buClr>
                <a:srgbClr val="434343"/>
              </a:buClr>
              <a:buSzPts val="2800"/>
              <a:buFont typeface="Garamond"/>
              <a:buNone/>
              <a:defRPr sz="2800" i="1" u="none" strike="noStrike" cap="none">
                <a:solidFill>
                  <a:srgbClr val="434343"/>
                </a:solidFill>
              </a:defRPr>
            </a:lvl4pPr>
            <a:lvl5pPr marL="0" marR="0" lvl="4" indent="0" algn="ctr" rtl="0">
              <a:spcBef>
                <a:spcPts val="0"/>
              </a:spcBef>
              <a:spcAft>
                <a:spcPts val="0"/>
              </a:spcAft>
              <a:buClr>
                <a:srgbClr val="434343"/>
              </a:buClr>
              <a:buSzPts val="2800"/>
              <a:buFont typeface="Garamond"/>
              <a:buNone/>
              <a:defRPr sz="2800" i="1" u="none" strike="noStrike" cap="none">
                <a:solidFill>
                  <a:srgbClr val="434343"/>
                </a:solidFill>
              </a:defRPr>
            </a:lvl5pPr>
            <a:lvl6pPr marL="457200" marR="0" lvl="5" indent="0" algn="ctr" rtl="0">
              <a:spcBef>
                <a:spcPts val="0"/>
              </a:spcBef>
              <a:spcAft>
                <a:spcPts val="0"/>
              </a:spcAft>
              <a:buClr>
                <a:srgbClr val="434343"/>
              </a:buClr>
              <a:buSzPts val="2800"/>
              <a:buFont typeface="Garamond"/>
              <a:buNone/>
              <a:defRPr sz="2800" i="1" u="none" strike="noStrike" cap="none">
                <a:solidFill>
                  <a:srgbClr val="434343"/>
                </a:solidFill>
              </a:defRPr>
            </a:lvl6pPr>
            <a:lvl7pPr marL="914400" marR="0" lvl="6" indent="0" algn="ctr" rtl="0">
              <a:spcBef>
                <a:spcPts val="0"/>
              </a:spcBef>
              <a:spcAft>
                <a:spcPts val="0"/>
              </a:spcAft>
              <a:buClr>
                <a:srgbClr val="434343"/>
              </a:buClr>
              <a:buSzPts val="2800"/>
              <a:buFont typeface="Garamond"/>
              <a:buNone/>
              <a:defRPr sz="2800" i="1" u="none" strike="noStrike" cap="none">
                <a:solidFill>
                  <a:srgbClr val="434343"/>
                </a:solidFill>
              </a:defRPr>
            </a:lvl7pPr>
            <a:lvl8pPr marL="1371600" marR="0" lvl="7" indent="0" algn="ctr" rtl="0">
              <a:spcBef>
                <a:spcPts val="0"/>
              </a:spcBef>
              <a:spcAft>
                <a:spcPts val="0"/>
              </a:spcAft>
              <a:buClr>
                <a:srgbClr val="434343"/>
              </a:buClr>
              <a:buSzPts val="2800"/>
              <a:buFont typeface="Garamond"/>
              <a:buNone/>
              <a:defRPr sz="2800" i="1" u="none" strike="noStrike" cap="none">
                <a:solidFill>
                  <a:srgbClr val="434343"/>
                </a:solidFill>
              </a:defRPr>
            </a:lvl8pPr>
            <a:lvl9pPr marL="1828800" marR="0" lvl="8" indent="0" algn="ctr" rtl="0">
              <a:spcBef>
                <a:spcPts val="0"/>
              </a:spcBef>
              <a:spcAft>
                <a:spcPts val="0"/>
              </a:spcAft>
              <a:buClr>
                <a:srgbClr val="434343"/>
              </a:buClr>
              <a:buSzPts val="2800"/>
              <a:buFont typeface="Garamond"/>
              <a:buNone/>
              <a:defRPr sz="2800" i="1" u="none" strike="noStrike" cap="none">
                <a:solidFill>
                  <a:srgbClr val="434343"/>
                </a:solidFill>
              </a:defRPr>
            </a:lvl9pPr>
          </a:lstStyle>
          <a:p>
            <a:endParaRPr dirty="0"/>
          </a:p>
        </p:txBody>
      </p:sp>
      <p:pic>
        <p:nvPicPr>
          <p:cNvPr id="6" name="Picture 5"/>
          <p:cNvPicPr>
            <a:picLocks noChangeAspect="1"/>
          </p:cNvPicPr>
          <p:nvPr userDrawn="1"/>
        </p:nvPicPr>
        <p:blipFill>
          <a:blip r:embed="rId2">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8409736" y="91937"/>
            <a:ext cx="540089" cy="540089"/>
          </a:xfrm>
          <a:prstGeom prst="rect">
            <a:avLst/>
          </a:prstGeom>
          <a:solidFill>
            <a:schemeClr val="bg1"/>
          </a:solidFill>
        </p:spPr>
      </p:pic>
      <p:sp>
        <p:nvSpPr>
          <p:cNvPr id="10" name="Shape 22">
            <a:extLst>
              <a:ext uri="{FF2B5EF4-FFF2-40B4-BE49-F238E27FC236}">
                <a16:creationId xmlns:a16="http://schemas.microsoft.com/office/drawing/2014/main" id="{35448FAF-DAD7-4C36-B4DB-291B61078369}"/>
              </a:ext>
            </a:extLst>
          </p:cNvPr>
          <p:cNvSpPr txBox="1">
            <a:spLocks noGrp="1"/>
          </p:cNvSpPr>
          <p:nvPr>
            <p:ph type="sldNum" idx="12"/>
          </p:nvPr>
        </p:nvSpPr>
        <p:spPr>
          <a:xfrm>
            <a:off x="6621997" y="4767263"/>
            <a:ext cx="2279547" cy="274500"/>
          </a:xfrm>
          <a:prstGeom prst="rect">
            <a:avLst/>
          </a:prstGeom>
          <a:noFill/>
          <a:ln>
            <a:noFill/>
          </a:ln>
        </p:spPr>
        <p:txBody>
          <a:bodyPr spcFirstLastPara="1" wrap="square" lIns="0" tIns="0" rIns="0" bIns="0" anchor="ctr" anchorCtr="0">
            <a:noAutofit/>
          </a:bodyPr>
          <a:lstStyle>
            <a:lvl1pPr lvl="0" algn="r" rtl="0">
              <a:buNone/>
              <a:defRPr>
                <a:solidFill>
                  <a:schemeClr val="tx1"/>
                </a:solidFill>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dirty="0"/>
          </a:p>
        </p:txBody>
      </p:sp>
      <p:sp>
        <p:nvSpPr>
          <p:cNvPr id="3" name="Content Placeholder 2"/>
          <p:cNvSpPr>
            <a:spLocks noGrp="1"/>
          </p:cNvSpPr>
          <p:nvPr>
            <p:ph sz="quarter" idx="13"/>
          </p:nvPr>
        </p:nvSpPr>
        <p:spPr>
          <a:xfrm>
            <a:off x="366212" y="1136650"/>
            <a:ext cx="4066832" cy="3709988"/>
          </a:xfrm>
        </p:spPr>
        <p:txBody>
          <a:bodyPr/>
          <a:lstStyle>
            <a:lvl1pPr marL="25400" indent="0">
              <a:buNone/>
              <a:defRPr sz="1500">
                <a:latin typeface="+mn-lt"/>
              </a:defRPr>
            </a:lvl1pPr>
            <a:lvl2pPr marL="508000" indent="0">
              <a:buNone/>
              <a:defRPr sz="1500">
                <a:latin typeface="+mn-lt"/>
              </a:defRPr>
            </a:lvl2pPr>
            <a:lvl3pPr marL="990600" indent="0">
              <a:buNone/>
              <a:defRPr sz="1500">
                <a:latin typeface="+mn-lt"/>
              </a:defRPr>
            </a:lvl3pPr>
            <a:lvl4pPr marL="1473200" indent="0">
              <a:buNone/>
              <a:defRPr sz="1500">
                <a:latin typeface="+mn-lt"/>
              </a:defRPr>
            </a:lvl4pPr>
            <a:lvl5pPr marL="1930400" indent="0">
              <a:buNone/>
              <a:defRPr sz="15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l-SI" dirty="0"/>
          </a:p>
        </p:txBody>
      </p:sp>
      <p:sp>
        <p:nvSpPr>
          <p:cNvPr id="13" name="Content Placeholder 2"/>
          <p:cNvSpPr>
            <a:spLocks noGrp="1"/>
          </p:cNvSpPr>
          <p:nvPr>
            <p:ph sz="quarter" idx="14"/>
          </p:nvPr>
        </p:nvSpPr>
        <p:spPr>
          <a:xfrm>
            <a:off x="4688818" y="1136650"/>
            <a:ext cx="4066832" cy="3709988"/>
          </a:xfrm>
        </p:spPr>
        <p:txBody>
          <a:bodyPr/>
          <a:lstStyle>
            <a:lvl1pPr marL="25400" indent="0">
              <a:buNone/>
              <a:defRPr sz="1500">
                <a:latin typeface="+mn-lt"/>
              </a:defRPr>
            </a:lvl1pPr>
            <a:lvl2pPr marL="508000" indent="0">
              <a:buNone/>
              <a:defRPr sz="1500">
                <a:latin typeface="+mn-lt"/>
              </a:defRPr>
            </a:lvl2pPr>
            <a:lvl3pPr marL="990600" indent="0">
              <a:buNone/>
              <a:defRPr sz="1500">
                <a:latin typeface="+mn-lt"/>
              </a:defRPr>
            </a:lvl3pPr>
            <a:lvl4pPr marL="1473200" indent="0">
              <a:buNone/>
              <a:defRPr sz="1500">
                <a:latin typeface="+mn-lt"/>
              </a:defRPr>
            </a:lvl4pPr>
            <a:lvl5pPr marL="1930400" indent="0">
              <a:buNone/>
              <a:defRPr sz="15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l-SI" dirty="0"/>
          </a:p>
        </p:txBody>
      </p:sp>
    </p:spTree>
    <p:extLst>
      <p:ext uri="{BB962C8B-B14F-4D97-AF65-F5344CB8AC3E}">
        <p14:creationId xmlns:p14="http://schemas.microsoft.com/office/powerpoint/2010/main" val="26472779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ext Only" preserve="1" userDrawn="1">
  <p:cSld name="Text Only">
    <p:bg>
      <p:bgPr>
        <a:solidFill>
          <a:schemeClr val="bg1"/>
        </a:solidFill>
        <a:effectLst/>
      </p:bgPr>
    </p:bg>
    <p:spTree>
      <p:nvGrpSpPr>
        <p:cNvPr id="1" name="Shape 20"/>
        <p:cNvGrpSpPr/>
        <p:nvPr/>
      </p:nvGrpSpPr>
      <p:grpSpPr>
        <a:xfrm>
          <a:off x="0" y="0"/>
          <a:ext cx="0" cy="0"/>
          <a:chOff x="0" y="0"/>
          <a:chExt cx="0" cy="0"/>
        </a:xfrm>
      </p:grpSpPr>
      <p:sp>
        <p:nvSpPr>
          <p:cNvPr id="7" name="Shape 28">
            <a:extLst>
              <a:ext uri="{FF2B5EF4-FFF2-40B4-BE49-F238E27FC236}">
                <a16:creationId xmlns:a16="http://schemas.microsoft.com/office/drawing/2014/main" id="{07B70A62-80BA-454B-A789-26575CCAE146}"/>
              </a:ext>
            </a:extLst>
          </p:cNvPr>
          <p:cNvSpPr txBox="1">
            <a:spLocks noGrp="1"/>
          </p:cNvSpPr>
          <p:nvPr>
            <p:ph type="title"/>
          </p:nvPr>
        </p:nvSpPr>
        <p:spPr>
          <a:xfrm>
            <a:off x="370650" y="296250"/>
            <a:ext cx="8385000" cy="7287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Clr>
                <a:srgbClr val="434343"/>
              </a:buClr>
              <a:buSzPts val="2800"/>
              <a:buFont typeface="Garamond"/>
              <a:buNone/>
              <a:defRPr sz="2800" i="1" u="none" strike="noStrike" cap="none">
                <a:solidFill>
                  <a:schemeClr val="tx1"/>
                </a:solidFill>
                <a:latin typeface="+mj-lt"/>
              </a:defRPr>
            </a:lvl1pPr>
            <a:lvl2pPr marL="0" marR="0" lvl="1" indent="0" algn="ctr" rtl="0">
              <a:spcBef>
                <a:spcPts val="0"/>
              </a:spcBef>
              <a:spcAft>
                <a:spcPts val="0"/>
              </a:spcAft>
              <a:buClr>
                <a:srgbClr val="434343"/>
              </a:buClr>
              <a:buSzPts val="2800"/>
              <a:buFont typeface="Garamond"/>
              <a:buNone/>
              <a:defRPr sz="2800" i="1" u="none" strike="noStrike" cap="none">
                <a:solidFill>
                  <a:srgbClr val="434343"/>
                </a:solidFill>
              </a:defRPr>
            </a:lvl2pPr>
            <a:lvl3pPr marL="0" marR="0" lvl="2" indent="0" algn="ctr" rtl="0">
              <a:spcBef>
                <a:spcPts val="0"/>
              </a:spcBef>
              <a:spcAft>
                <a:spcPts val="0"/>
              </a:spcAft>
              <a:buClr>
                <a:srgbClr val="434343"/>
              </a:buClr>
              <a:buSzPts val="2800"/>
              <a:buFont typeface="Garamond"/>
              <a:buNone/>
              <a:defRPr sz="2800" i="1" u="none" strike="noStrike" cap="none">
                <a:solidFill>
                  <a:srgbClr val="434343"/>
                </a:solidFill>
              </a:defRPr>
            </a:lvl3pPr>
            <a:lvl4pPr marL="0" marR="0" lvl="3" indent="0" algn="ctr" rtl="0">
              <a:spcBef>
                <a:spcPts val="0"/>
              </a:spcBef>
              <a:spcAft>
                <a:spcPts val="0"/>
              </a:spcAft>
              <a:buClr>
                <a:srgbClr val="434343"/>
              </a:buClr>
              <a:buSzPts val="2800"/>
              <a:buFont typeface="Garamond"/>
              <a:buNone/>
              <a:defRPr sz="2800" i="1" u="none" strike="noStrike" cap="none">
                <a:solidFill>
                  <a:srgbClr val="434343"/>
                </a:solidFill>
              </a:defRPr>
            </a:lvl4pPr>
            <a:lvl5pPr marL="0" marR="0" lvl="4" indent="0" algn="ctr" rtl="0">
              <a:spcBef>
                <a:spcPts val="0"/>
              </a:spcBef>
              <a:spcAft>
                <a:spcPts val="0"/>
              </a:spcAft>
              <a:buClr>
                <a:srgbClr val="434343"/>
              </a:buClr>
              <a:buSzPts val="2800"/>
              <a:buFont typeface="Garamond"/>
              <a:buNone/>
              <a:defRPr sz="2800" i="1" u="none" strike="noStrike" cap="none">
                <a:solidFill>
                  <a:srgbClr val="434343"/>
                </a:solidFill>
              </a:defRPr>
            </a:lvl5pPr>
            <a:lvl6pPr marL="457200" marR="0" lvl="5" indent="0" algn="ctr" rtl="0">
              <a:spcBef>
                <a:spcPts val="0"/>
              </a:spcBef>
              <a:spcAft>
                <a:spcPts val="0"/>
              </a:spcAft>
              <a:buClr>
                <a:srgbClr val="434343"/>
              </a:buClr>
              <a:buSzPts val="2800"/>
              <a:buFont typeface="Garamond"/>
              <a:buNone/>
              <a:defRPr sz="2800" i="1" u="none" strike="noStrike" cap="none">
                <a:solidFill>
                  <a:srgbClr val="434343"/>
                </a:solidFill>
              </a:defRPr>
            </a:lvl6pPr>
            <a:lvl7pPr marL="914400" marR="0" lvl="6" indent="0" algn="ctr" rtl="0">
              <a:spcBef>
                <a:spcPts val="0"/>
              </a:spcBef>
              <a:spcAft>
                <a:spcPts val="0"/>
              </a:spcAft>
              <a:buClr>
                <a:srgbClr val="434343"/>
              </a:buClr>
              <a:buSzPts val="2800"/>
              <a:buFont typeface="Garamond"/>
              <a:buNone/>
              <a:defRPr sz="2800" i="1" u="none" strike="noStrike" cap="none">
                <a:solidFill>
                  <a:srgbClr val="434343"/>
                </a:solidFill>
              </a:defRPr>
            </a:lvl7pPr>
            <a:lvl8pPr marL="1371600" marR="0" lvl="7" indent="0" algn="ctr" rtl="0">
              <a:spcBef>
                <a:spcPts val="0"/>
              </a:spcBef>
              <a:spcAft>
                <a:spcPts val="0"/>
              </a:spcAft>
              <a:buClr>
                <a:srgbClr val="434343"/>
              </a:buClr>
              <a:buSzPts val="2800"/>
              <a:buFont typeface="Garamond"/>
              <a:buNone/>
              <a:defRPr sz="2800" i="1" u="none" strike="noStrike" cap="none">
                <a:solidFill>
                  <a:srgbClr val="434343"/>
                </a:solidFill>
              </a:defRPr>
            </a:lvl8pPr>
            <a:lvl9pPr marL="1828800" marR="0" lvl="8" indent="0" algn="ctr" rtl="0">
              <a:spcBef>
                <a:spcPts val="0"/>
              </a:spcBef>
              <a:spcAft>
                <a:spcPts val="0"/>
              </a:spcAft>
              <a:buClr>
                <a:srgbClr val="434343"/>
              </a:buClr>
              <a:buSzPts val="2800"/>
              <a:buFont typeface="Garamond"/>
              <a:buNone/>
              <a:defRPr sz="2800" i="1" u="none" strike="noStrike" cap="none">
                <a:solidFill>
                  <a:srgbClr val="434343"/>
                </a:solidFill>
              </a:defRPr>
            </a:lvl9pPr>
          </a:lstStyle>
          <a:p>
            <a:endParaRPr dirty="0"/>
          </a:p>
        </p:txBody>
      </p:sp>
      <p:sp>
        <p:nvSpPr>
          <p:cNvPr id="9" name="Shape 22">
            <a:extLst>
              <a:ext uri="{FF2B5EF4-FFF2-40B4-BE49-F238E27FC236}">
                <a16:creationId xmlns:a16="http://schemas.microsoft.com/office/drawing/2014/main" id="{35448FAF-DAD7-4C36-B4DB-291B61078369}"/>
              </a:ext>
            </a:extLst>
          </p:cNvPr>
          <p:cNvSpPr txBox="1">
            <a:spLocks noGrp="1"/>
          </p:cNvSpPr>
          <p:nvPr>
            <p:ph type="sldNum" idx="12"/>
          </p:nvPr>
        </p:nvSpPr>
        <p:spPr>
          <a:xfrm>
            <a:off x="6621997" y="4767263"/>
            <a:ext cx="2279547" cy="274500"/>
          </a:xfrm>
          <a:prstGeom prst="rect">
            <a:avLst/>
          </a:prstGeom>
          <a:noFill/>
          <a:ln>
            <a:noFill/>
          </a:ln>
        </p:spPr>
        <p:txBody>
          <a:bodyPr spcFirstLastPara="1" wrap="square" lIns="0" tIns="0" rIns="0" bIns="0" anchor="ctr" anchorCtr="0">
            <a:noAutofit/>
          </a:bodyPr>
          <a:lstStyle>
            <a:lvl1pPr lvl="0" algn="r" rtl="0">
              <a:buNone/>
              <a:defRPr>
                <a:solidFill>
                  <a:schemeClr val="tx1"/>
                </a:solidFill>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dirty="0"/>
          </a:p>
        </p:txBody>
      </p:sp>
      <p:pic>
        <p:nvPicPr>
          <p:cNvPr id="6" name="Picture 5"/>
          <p:cNvPicPr>
            <a:picLocks noChangeAspect="1"/>
          </p:cNvPicPr>
          <p:nvPr userDrawn="1"/>
        </p:nvPicPr>
        <p:blipFill>
          <a:blip r:embed="rId2">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8409736" y="91937"/>
            <a:ext cx="540089" cy="540089"/>
          </a:xfrm>
          <a:prstGeom prst="rect">
            <a:avLst/>
          </a:prstGeom>
          <a:solidFill>
            <a:schemeClr val="bg1"/>
          </a:solidFill>
        </p:spPr>
      </p:pic>
      <p:sp>
        <p:nvSpPr>
          <p:cNvPr id="10" name="Content Placeholder 2"/>
          <p:cNvSpPr>
            <a:spLocks noGrp="1"/>
          </p:cNvSpPr>
          <p:nvPr>
            <p:ph sz="quarter" idx="13"/>
          </p:nvPr>
        </p:nvSpPr>
        <p:spPr>
          <a:xfrm>
            <a:off x="366212" y="1136650"/>
            <a:ext cx="8389438" cy="3709988"/>
          </a:xfrm>
        </p:spPr>
        <p:txBody>
          <a:bodyPr/>
          <a:lstStyle>
            <a:lvl1pPr marL="25400" indent="0">
              <a:buNone/>
              <a:defRPr sz="1500">
                <a:latin typeface="+mn-lt"/>
              </a:defRPr>
            </a:lvl1pPr>
            <a:lvl2pPr marL="508000" indent="0">
              <a:buNone/>
              <a:defRPr sz="1500">
                <a:latin typeface="+mn-lt"/>
              </a:defRPr>
            </a:lvl2pPr>
            <a:lvl3pPr marL="990600" indent="0">
              <a:buNone/>
              <a:defRPr sz="1500">
                <a:latin typeface="+mn-lt"/>
              </a:defRPr>
            </a:lvl3pPr>
            <a:lvl4pPr marL="1473200" indent="0">
              <a:buNone/>
              <a:defRPr sz="1500">
                <a:latin typeface="+mn-lt"/>
              </a:defRPr>
            </a:lvl4pPr>
            <a:lvl5pPr marL="1930400" indent="0">
              <a:buNone/>
              <a:defRPr sz="15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l-SI" dirty="0"/>
          </a:p>
        </p:txBody>
      </p:sp>
    </p:spTree>
    <p:extLst>
      <p:ext uri="{BB962C8B-B14F-4D97-AF65-F5344CB8AC3E}">
        <p14:creationId xmlns:p14="http://schemas.microsoft.com/office/powerpoint/2010/main" val="5520830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ext Only" preserve="1" userDrawn="1">
  <p:cSld name="1_Text Only">
    <p:bg>
      <p:bgPr>
        <a:solidFill>
          <a:schemeClr val="bg1"/>
        </a:solidFill>
        <a:effectLst/>
      </p:bgPr>
    </p:bg>
    <p:spTree>
      <p:nvGrpSpPr>
        <p:cNvPr id="1" name="Shape 20"/>
        <p:cNvGrpSpPr/>
        <p:nvPr/>
      </p:nvGrpSpPr>
      <p:grpSpPr>
        <a:xfrm>
          <a:off x="0" y="0"/>
          <a:ext cx="0" cy="0"/>
          <a:chOff x="0" y="0"/>
          <a:chExt cx="0" cy="0"/>
        </a:xfrm>
      </p:grpSpPr>
      <p:sp>
        <p:nvSpPr>
          <p:cNvPr id="7" name="Shape 28">
            <a:extLst>
              <a:ext uri="{FF2B5EF4-FFF2-40B4-BE49-F238E27FC236}">
                <a16:creationId xmlns:a16="http://schemas.microsoft.com/office/drawing/2014/main" id="{07B70A62-80BA-454B-A789-26575CCAE146}"/>
              </a:ext>
            </a:extLst>
          </p:cNvPr>
          <p:cNvSpPr txBox="1">
            <a:spLocks noGrp="1"/>
          </p:cNvSpPr>
          <p:nvPr>
            <p:ph type="title"/>
          </p:nvPr>
        </p:nvSpPr>
        <p:spPr>
          <a:xfrm>
            <a:off x="370650" y="296250"/>
            <a:ext cx="8385000" cy="7287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Clr>
                <a:srgbClr val="434343"/>
              </a:buClr>
              <a:buSzPts val="2800"/>
              <a:buFont typeface="Garamond"/>
              <a:buNone/>
              <a:defRPr sz="2800" i="1" u="none" strike="noStrike" cap="none">
                <a:solidFill>
                  <a:schemeClr val="tx1"/>
                </a:solidFill>
                <a:latin typeface="+mj-lt"/>
              </a:defRPr>
            </a:lvl1pPr>
            <a:lvl2pPr marL="0" marR="0" lvl="1" indent="0" algn="ctr" rtl="0">
              <a:spcBef>
                <a:spcPts val="0"/>
              </a:spcBef>
              <a:spcAft>
                <a:spcPts val="0"/>
              </a:spcAft>
              <a:buClr>
                <a:srgbClr val="434343"/>
              </a:buClr>
              <a:buSzPts val="2800"/>
              <a:buFont typeface="Garamond"/>
              <a:buNone/>
              <a:defRPr sz="2800" i="1" u="none" strike="noStrike" cap="none">
                <a:solidFill>
                  <a:srgbClr val="434343"/>
                </a:solidFill>
              </a:defRPr>
            </a:lvl2pPr>
            <a:lvl3pPr marL="0" marR="0" lvl="2" indent="0" algn="ctr" rtl="0">
              <a:spcBef>
                <a:spcPts val="0"/>
              </a:spcBef>
              <a:spcAft>
                <a:spcPts val="0"/>
              </a:spcAft>
              <a:buClr>
                <a:srgbClr val="434343"/>
              </a:buClr>
              <a:buSzPts val="2800"/>
              <a:buFont typeface="Garamond"/>
              <a:buNone/>
              <a:defRPr sz="2800" i="1" u="none" strike="noStrike" cap="none">
                <a:solidFill>
                  <a:srgbClr val="434343"/>
                </a:solidFill>
              </a:defRPr>
            </a:lvl3pPr>
            <a:lvl4pPr marL="0" marR="0" lvl="3" indent="0" algn="ctr" rtl="0">
              <a:spcBef>
                <a:spcPts val="0"/>
              </a:spcBef>
              <a:spcAft>
                <a:spcPts val="0"/>
              </a:spcAft>
              <a:buClr>
                <a:srgbClr val="434343"/>
              </a:buClr>
              <a:buSzPts val="2800"/>
              <a:buFont typeface="Garamond"/>
              <a:buNone/>
              <a:defRPr sz="2800" i="1" u="none" strike="noStrike" cap="none">
                <a:solidFill>
                  <a:srgbClr val="434343"/>
                </a:solidFill>
              </a:defRPr>
            </a:lvl4pPr>
            <a:lvl5pPr marL="0" marR="0" lvl="4" indent="0" algn="ctr" rtl="0">
              <a:spcBef>
                <a:spcPts val="0"/>
              </a:spcBef>
              <a:spcAft>
                <a:spcPts val="0"/>
              </a:spcAft>
              <a:buClr>
                <a:srgbClr val="434343"/>
              </a:buClr>
              <a:buSzPts val="2800"/>
              <a:buFont typeface="Garamond"/>
              <a:buNone/>
              <a:defRPr sz="2800" i="1" u="none" strike="noStrike" cap="none">
                <a:solidFill>
                  <a:srgbClr val="434343"/>
                </a:solidFill>
              </a:defRPr>
            </a:lvl5pPr>
            <a:lvl6pPr marL="457200" marR="0" lvl="5" indent="0" algn="ctr" rtl="0">
              <a:spcBef>
                <a:spcPts val="0"/>
              </a:spcBef>
              <a:spcAft>
                <a:spcPts val="0"/>
              </a:spcAft>
              <a:buClr>
                <a:srgbClr val="434343"/>
              </a:buClr>
              <a:buSzPts val="2800"/>
              <a:buFont typeface="Garamond"/>
              <a:buNone/>
              <a:defRPr sz="2800" i="1" u="none" strike="noStrike" cap="none">
                <a:solidFill>
                  <a:srgbClr val="434343"/>
                </a:solidFill>
              </a:defRPr>
            </a:lvl6pPr>
            <a:lvl7pPr marL="914400" marR="0" lvl="6" indent="0" algn="ctr" rtl="0">
              <a:spcBef>
                <a:spcPts val="0"/>
              </a:spcBef>
              <a:spcAft>
                <a:spcPts val="0"/>
              </a:spcAft>
              <a:buClr>
                <a:srgbClr val="434343"/>
              </a:buClr>
              <a:buSzPts val="2800"/>
              <a:buFont typeface="Garamond"/>
              <a:buNone/>
              <a:defRPr sz="2800" i="1" u="none" strike="noStrike" cap="none">
                <a:solidFill>
                  <a:srgbClr val="434343"/>
                </a:solidFill>
              </a:defRPr>
            </a:lvl7pPr>
            <a:lvl8pPr marL="1371600" marR="0" lvl="7" indent="0" algn="ctr" rtl="0">
              <a:spcBef>
                <a:spcPts val="0"/>
              </a:spcBef>
              <a:spcAft>
                <a:spcPts val="0"/>
              </a:spcAft>
              <a:buClr>
                <a:srgbClr val="434343"/>
              </a:buClr>
              <a:buSzPts val="2800"/>
              <a:buFont typeface="Garamond"/>
              <a:buNone/>
              <a:defRPr sz="2800" i="1" u="none" strike="noStrike" cap="none">
                <a:solidFill>
                  <a:srgbClr val="434343"/>
                </a:solidFill>
              </a:defRPr>
            </a:lvl8pPr>
            <a:lvl9pPr marL="1828800" marR="0" lvl="8" indent="0" algn="ctr" rtl="0">
              <a:spcBef>
                <a:spcPts val="0"/>
              </a:spcBef>
              <a:spcAft>
                <a:spcPts val="0"/>
              </a:spcAft>
              <a:buClr>
                <a:srgbClr val="434343"/>
              </a:buClr>
              <a:buSzPts val="2800"/>
              <a:buFont typeface="Garamond"/>
              <a:buNone/>
              <a:defRPr sz="2800" i="1" u="none" strike="noStrike" cap="none">
                <a:solidFill>
                  <a:srgbClr val="434343"/>
                </a:solidFill>
              </a:defRPr>
            </a:lvl9pPr>
          </a:lstStyle>
          <a:p>
            <a:endParaRPr dirty="0"/>
          </a:p>
        </p:txBody>
      </p:sp>
      <p:pic>
        <p:nvPicPr>
          <p:cNvPr id="6" name="Picture 5"/>
          <p:cNvPicPr>
            <a:picLocks noChangeAspect="1"/>
          </p:cNvPicPr>
          <p:nvPr userDrawn="1"/>
        </p:nvPicPr>
        <p:blipFill>
          <a:blip r:embed="rId2">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8409736" y="91937"/>
            <a:ext cx="540089" cy="540089"/>
          </a:xfrm>
          <a:prstGeom prst="rect">
            <a:avLst/>
          </a:prstGeom>
          <a:solidFill>
            <a:schemeClr val="bg1"/>
          </a:solidFill>
        </p:spPr>
      </p:pic>
      <p:sp>
        <p:nvSpPr>
          <p:cNvPr id="10" name="Shape 22">
            <a:extLst>
              <a:ext uri="{FF2B5EF4-FFF2-40B4-BE49-F238E27FC236}">
                <a16:creationId xmlns:a16="http://schemas.microsoft.com/office/drawing/2014/main" id="{35448FAF-DAD7-4C36-B4DB-291B61078369}"/>
              </a:ext>
            </a:extLst>
          </p:cNvPr>
          <p:cNvSpPr txBox="1">
            <a:spLocks noGrp="1"/>
          </p:cNvSpPr>
          <p:nvPr>
            <p:ph type="sldNum" idx="12"/>
          </p:nvPr>
        </p:nvSpPr>
        <p:spPr>
          <a:xfrm>
            <a:off x="6621997" y="4767263"/>
            <a:ext cx="2279547" cy="274500"/>
          </a:xfrm>
          <a:prstGeom prst="rect">
            <a:avLst/>
          </a:prstGeom>
          <a:noFill/>
          <a:ln>
            <a:noFill/>
          </a:ln>
        </p:spPr>
        <p:txBody>
          <a:bodyPr spcFirstLastPara="1" wrap="square" lIns="0" tIns="0" rIns="0" bIns="0" anchor="ctr" anchorCtr="0">
            <a:noAutofit/>
          </a:bodyPr>
          <a:lstStyle>
            <a:lvl1pPr lvl="0" algn="r" rtl="0">
              <a:buNone/>
              <a:defRPr>
                <a:solidFill>
                  <a:schemeClr val="tx1"/>
                </a:solidFill>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dirty="0"/>
          </a:p>
        </p:txBody>
      </p:sp>
      <p:sp>
        <p:nvSpPr>
          <p:cNvPr id="3" name="Content Placeholder 2"/>
          <p:cNvSpPr>
            <a:spLocks noGrp="1"/>
          </p:cNvSpPr>
          <p:nvPr>
            <p:ph sz="quarter" idx="13"/>
          </p:nvPr>
        </p:nvSpPr>
        <p:spPr>
          <a:xfrm>
            <a:off x="366212" y="1136650"/>
            <a:ext cx="4066832" cy="3709988"/>
          </a:xfrm>
        </p:spPr>
        <p:txBody>
          <a:bodyPr/>
          <a:lstStyle>
            <a:lvl1pPr marL="25400" indent="0">
              <a:buNone/>
              <a:defRPr sz="1500">
                <a:latin typeface="+mn-lt"/>
              </a:defRPr>
            </a:lvl1pPr>
            <a:lvl2pPr marL="508000" indent="0">
              <a:buNone/>
              <a:defRPr sz="1500">
                <a:latin typeface="+mn-lt"/>
              </a:defRPr>
            </a:lvl2pPr>
            <a:lvl3pPr marL="990600" indent="0">
              <a:buNone/>
              <a:defRPr sz="1500">
                <a:latin typeface="+mn-lt"/>
              </a:defRPr>
            </a:lvl3pPr>
            <a:lvl4pPr marL="1473200" indent="0">
              <a:buNone/>
              <a:defRPr sz="1500">
                <a:latin typeface="+mn-lt"/>
              </a:defRPr>
            </a:lvl4pPr>
            <a:lvl5pPr marL="1930400" indent="0">
              <a:buNone/>
              <a:defRPr sz="15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l-SI" dirty="0"/>
          </a:p>
        </p:txBody>
      </p:sp>
      <p:sp>
        <p:nvSpPr>
          <p:cNvPr id="13" name="Content Placeholder 2"/>
          <p:cNvSpPr>
            <a:spLocks noGrp="1"/>
          </p:cNvSpPr>
          <p:nvPr>
            <p:ph sz="quarter" idx="14"/>
          </p:nvPr>
        </p:nvSpPr>
        <p:spPr>
          <a:xfrm>
            <a:off x="4688818" y="1136650"/>
            <a:ext cx="4066832" cy="3709988"/>
          </a:xfrm>
        </p:spPr>
        <p:txBody>
          <a:bodyPr/>
          <a:lstStyle>
            <a:lvl1pPr marL="25400" indent="0">
              <a:buNone/>
              <a:defRPr sz="1500">
                <a:latin typeface="+mn-lt"/>
              </a:defRPr>
            </a:lvl1pPr>
            <a:lvl2pPr marL="508000" indent="0">
              <a:buNone/>
              <a:defRPr sz="1500">
                <a:latin typeface="+mn-lt"/>
              </a:defRPr>
            </a:lvl2pPr>
            <a:lvl3pPr marL="990600" indent="0">
              <a:buNone/>
              <a:defRPr sz="1500">
                <a:latin typeface="+mn-lt"/>
              </a:defRPr>
            </a:lvl3pPr>
            <a:lvl4pPr marL="1473200" indent="0">
              <a:buNone/>
              <a:defRPr sz="1500">
                <a:latin typeface="+mn-lt"/>
              </a:defRPr>
            </a:lvl4pPr>
            <a:lvl5pPr marL="1930400" indent="0">
              <a:buNone/>
              <a:defRPr sz="15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l-SI" dirty="0"/>
          </a:p>
        </p:txBody>
      </p:sp>
    </p:spTree>
    <p:extLst>
      <p:ext uri="{BB962C8B-B14F-4D97-AF65-F5344CB8AC3E}">
        <p14:creationId xmlns:p14="http://schemas.microsoft.com/office/powerpoint/2010/main" val="38625074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Naslovni diapoziti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705C841-104D-4C5C-A3ED-E5D457A008DB}"/>
              </a:ext>
            </a:extLst>
          </p:cNvPr>
          <p:cNvSpPr>
            <a:spLocks noGrp="1"/>
          </p:cNvSpPr>
          <p:nvPr>
            <p:ph type="ctrTitle"/>
          </p:nvPr>
        </p:nvSpPr>
        <p:spPr>
          <a:xfrm>
            <a:off x="1143000" y="841772"/>
            <a:ext cx="6858000" cy="1790700"/>
          </a:xfrm>
        </p:spPr>
        <p:txBody>
          <a:bodyPr anchor="b"/>
          <a:lstStyle>
            <a:lvl1pPr algn="ctr">
              <a:defRPr sz="4500"/>
            </a:lvl1pPr>
          </a:lstStyle>
          <a:p>
            <a:r>
              <a:rPr lang="sl-SI"/>
              <a:t>Kliknite, če želite urediti slog naslova matrice</a:t>
            </a:r>
          </a:p>
        </p:txBody>
      </p:sp>
      <p:sp>
        <p:nvSpPr>
          <p:cNvPr id="3" name="Podnaslov 2">
            <a:extLst>
              <a:ext uri="{FF2B5EF4-FFF2-40B4-BE49-F238E27FC236}">
                <a16:creationId xmlns:a16="http://schemas.microsoft.com/office/drawing/2014/main" id="{0FC8B494-B98A-404C-8508-DF4DBFE4B10D}"/>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l-SI"/>
              <a:t>Kliknite, če želite urediti slog podnaslova matrice</a:t>
            </a:r>
          </a:p>
        </p:txBody>
      </p:sp>
      <p:sp>
        <p:nvSpPr>
          <p:cNvPr id="4" name="Označba mesta datuma 3">
            <a:extLst>
              <a:ext uri="{FF2B5EF4-FFF2-40B4-BE49-F238E27FC236}">
                <a16:creationId xmlns:a16="http://schemas.microsoft.com/office/drawing/2014/main" id="{66790520-1765-4942-A53F-ED4D6F4BEAEC}"/>
              </a:ext>
            </a:extLst>
          </p:cNvPr>
          <p:cNvSpPr>
            <a:spLocks noGrp="1"/>
          </p:cNvSpPr>
          <p:nvPr>
            <p:ph type="dt" sz="half" idx="10"/>
          </p:nvPr>
        </p:nvSpPr>
        <p:spPr/>
        <p:txBody>
          <a:bodyPr/>
          <a:lstStyle/>
          <a:p>
            <a:fld id="{E9C3EE71-700A-4E89-A8FA-5BF83A8A41C2}" type="datetimeFigureOut">
              <a:rPr lang="sl-SI" smtClean="0"/>
              <a:t>6. 02. 2024</a:t>
            </a:fld>
            <a:endParaRPr lang="sl-SI"/>
          </a:p>
        </p:txBody>
      </p:sp>
      <p:sp>
        <p:nvSpPr>
          <p:cNvPr id="5" name="Označba mesta noge 4">
            <a:extLst>
              <a:ext uri="{FF2B5EF4-FFF2-40B4-BE49-F238E27FC236}">
                <a16:creationId xmlns:a16="http://schemas.microsoft.com/office/drawing/2014/main" id="{A5DB1A67-5415-4427-BD73-05C8F2F0AA28}"/>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EB2CAF19-79C2-4FC4-AAD5-D3E5AD018E9E}"/>
              </a:ext>
            </a:extLst>
          </p:cNvPr>
          <p:cNvSpPr>
            <a:spLocks noGrp="1"/>
          </p:cNvSpPr>
          <p:nvPr>
            <p:ph type="sldNum" sz="quarter" idx="12"/>
          </p:nvPr>
        </p:nvSpPr>
        <p:spPr/>
        <p:txBody>
          <a:bodyPr/>
          <a:lstStyle/>
          <a:p>
            <a:fld id="{7FDAD208-2E62-4A56-B988-CAA388CB2D60}" type="slidenum">
              <a:rPr lang="sl-SI" smtClean="0"/>
              <a:t>‹#›</a:t>
            </a:fld>
            <a:endParaRPr lang="sl-SI"/>
          </a:p>
        </p:txBody>
      </p:sp>
    </p:spTree>
    <p:extLst>
      <p:ext uri="{BB962C8B-B14F-4D97-AF65-F5344CB8AC3E}">
        <p14:creationId xmlns:p14="http://schemas.microsoft.com/office/powerpoint/2010/main" val="42011603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D09F4-8994-41AF-BC83-8E8675FDD97F}"/>
              </a:ext>
            </a:extLst>
          </p:cNvPr>
          <p:cNvSpPr>
            <a:spLocks noGrp="1"/>
          </p:cNvSpPr>
          <p:nvPr>
            <p:ph type="title"/>
          </p:nvPr>
        </p:nvSpPr>
        <p:spPr/>
        <p:txBody>
          <a:bodyPr/>
          <a:lstStyle/>
          <a:p>
            <a:r>
              <a:rPr lang="en-US"/>
              <a:t>Click to edit Master title style</a:t>
            </a:r>
            <a:endParaRPr lang="sl-SI"/>
          </a:p>
        </p:txBody>
      </p:sp>
      <p:sp>
        <p:nvSpPr>
          <p:cNvPr id="3" name="Content Placeholder 2">
            <a:extLst>
              <a:ext uri="{FF2B5EF4-FFF2-40B4-BE49-F238E27FC236}">
                <a16:creationId xmlns:a16="http://schemas.microsoft.com/office/drawing/2014/main" id="{8D28F3A0-02E3-45D9-8563-522C1C8F7A6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a:extLst>
              <a:ext uri="{FF2B5EF4-FFF2-40B4-BE49-F238E27FC236}">
                <a16:creationId xmlns:a16="http://schemas.microsoft.com/office/drawing/2014/main" id="{CCB9E35C-D484-46AF-A6E0-92A6122B2245}"/>
              </a:ext>
            </a:extLst>
          </p:cNvPr>
          <p:cNvSpPr>
            <a:spLocks noGrp="1"/>
          </p:cNvSpPr>
          <p:nvPr>
            <p:ph type="dt" sz="half" idx="10"/>
          </p:nvPr>
        </p:nvSpPr>
        <p:spPr/>
        <p:txBody>
          <a:bodyPr/>
          <a:lstStyle/>
          <a:p>
            <a:fld id="{D264A547-7A02-4697-A789-802AF7A9ED98}" type="datetimeFigureOut">
              <a:rPr lang="sl-SI" smtClean="0"/>
              <a:t>6. 02. 2024</a:t>
            </a:fld>
            <a:endParaRPr lang="sl-SI"/>
          </a:p>
        </p:txBody>
      </p:sp>
      <p:sp>
        <p:nvSpPr>
          <p:cNvPr id="5" name="Footer Placeholder 4">
            <a:extLst>
              <a:ext uri="{FF2B5EF4-FFF2-40B4-BE49-F238E27FC236}">
                <a16:creationId xmlns:a16="http://schemas.microsoft.com/office/drawing/2014/main" id="{A95DE007-CFB2-408D-A926-8549B3F99FAF}"/>
              </a:ext>
            </a:extLst>
          </p:cNvPr>
          <p:cNvSpPr>
            <a:spLocks noGrp="1"/>
          </p:cNvSpPr>
          <p:nvPr>
            <p:ph type="ftr" sz="quarter" idx="11"/>
          </p:nvPr>
        </p:nvSpPr>
        <p:spPr/>
        <p:txBody>
          <a:bodyPr/>
          <a:lstStyle/>
          <a:p>
            <a:endParaRPr lang="sl-SI"/>
          </a:p>
        </p:txBody>
      </p:sp>
      <p:sp>
        <p:nvSpPr>
          <p:cNvPr id="6" name="Slide Number Placeholder 5">
            <a:extLst>
              <a:ext uri="{FF2B5EF4-FFF2-40B4-BE49-F238E27FC236}">
                <a16:creationId xmlns:a16="http://schemas.microsoft.com/office/drawing/2014/main" id="{3FA053C9-7307-4C59-9A2A-B845889C770C}"/>
              </a:ext>
            </a:extLst>
          </p:cNvPr>
          <p:cNvSpPr>
            <a:spLocks noGrp="1"/>
          </p:cNvSpPr>
          <p:nvPr>
            <p:ph type="sldNum" sz="quarter" idx="12"/>
          </p:nvPr>
        </p:nvSpPr>
        <p:spPr/>
        <p:txBody>
          <a:bodyPr/>
          <a:lstStyle/>
          <a:p>
            <a:fld id="{1B3A4685-1044-4E09-B0B5-CBDBC8EB42E9}" type="slidenum">
              <a:rPr lang="sl-SI" smtClean="0"/>
              <a:t>‹#›</a:t>
            </a:fld>
            <a:endParaRPr lang="sl-SI"/>
          </a:p>
        </p:txBody>
      </p:sp>
    </p:spTree>
    <p:extLst>
      <p:ext uri="{BB962C8B-B14F-4D97-AF65-F5344CB8AC3E}">
        <p14:creationId xmlns:p14="http://schemas.microsoft.com/office/powerpoint/2010/main" val="21301885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Naslov in vsebina">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8163396" y="4785996"/>
            <a:ext cx="898659" cy="294678"/>
          </a:xfrm>
          <a:prstGeom prst="rect">
            <a:avLst/>
          </a:prstGeom>
          <a:noFill/>
        </p:spPr>
        <p:txBody>
          <a:bodyPr vert="horz" lIns="91440" tIns="45720" rIns="91440" bIns="45720" rtlCol="0" anchor="ctr"/>
          <a:lstStyle>
            <a:lvl1pPr algn="r">
              <a:defRPr sz="1500">
                <a:solidFill>
                  <a:srgbClr val="006A8E"/>
                </a:solidFill>
                <a:latin typeface="Myriad Pro" pitchFamily="34" charset="0"/>
              </a:defRPr>
            </a:lvl1pPr>
          </a:lstStyle>
          <a:p>
            <a:pPr>
              <a:defRPr/>
            </a:pPr>
            <a:fld id="{7B68279F-9BA6-4BEF-A888-F42A211E34BF}" type="slidenum">
              <a:rPr lang="en-US" smtClean="0"/>
              <a:pPr>
                <a:defRPr/>
              </a:pPr>
              <a:t>‹#›</a:t>
            </a:fld>
            <a:endParaRPr lang="en-US"/>
          </a:p>
        </p:txBody>
      </p:sp>
      <p:sp>
        <p:nvSpPr>
          <p:cNvPr id="13" name="Title 12"/>
          <p:cNvSpPr>
            <a:spLocks noGrp="1"/>
          </p:cNvSpPr>
          <p:nvPr>
            <p:ph type="title"/>
          </p:nvPr>
        </p:nvSpPr>
        <p:spPr/>
        <p:txBody>
          <a:bodyPr/>
          <a:lstStyle>
            <a:lvl1pPr>
              <a:defRPr sz="3000"/>
            </a:lvl1pPr>
          </a:lstStyle>
          <a:p>
            <a:r>
              <a:rPr lang="sl-SI"/>
              <a:t>Uredite slog naslova matrice</a:t>
            </a:r>
          </a:p>
        </p:txBody>
      </p:sp>
      <p:sp>
        <p:nvSpPr>
          <p:cNvPr id="9" name="Footer Placeholder 4"/>
          <p:cNvSpPr>
            <a:spLocks noGrp="1"/>
          </p:cNvSpPr>
          <p:nvPr>
            <p:ph type="ftr" sz="quarter" idx="3"/>
          </p:nvPr>
        </p:nvSpPr>
        <p:spPr>
          <a:xfrm>
            <a:off x="0" y="0"/>
            <a:ext cx="8283316" cy="351000"/>
          </a:xfrm>
          <a:prstGeom prst="rect">
            <a:avLst/>
          </a:prstGeom>
          <a:solidFill>
            <a:srgbClr val="006A8E"/>
          </a:solidFill>
        </p:spPr>
        <p:txBody>
          <a:bodyPr vert="horz" lIns="91440" tIns="45720" rIns="91440" bIns="45720" rtlCol="0" anchor="ctr"/>
          <a:lstStyle>
            <a:lvl1pPr algn="l">
              <a:defRPr sz="1500">
                <a:solidFill>
                  <a:schemeClr val="bg1"/>
                </a:solidFill>
                <a:latin typeface="Candara" pitchFamily="34" charset="0"/>
              </a:defRPr>
            </a:lvl1pPr>
          </a:lstStyle>
          <a:p>
            <a:pPr>
              <a:defRPr/>
            </a:pPr>
            <a:endParaRPr lang="en-US"/>
          </a:p>
        </p:txBody>
      </p:sp>
      <p:pic>
        <p:nvPicPr>
          <p:cNvPr id="1030"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83316" y="0"/>
            <a:ext cx="860684" cy="35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2"/>
          <p:cNvSpPr>
            <a:spLocks noGrp="1"/>
          </p:cNvSpPr>
          <p:nvPr>
            <p:ph idx="1"/>
          </p:nvPr>
        </p:nvSpPr>
        <p:spPr>
          <a:xfrm>
            <a:off x="685800" y="1221600"/>
            <a:ext cx="7772400" cy="3456384"/>
          </a:xfrm>
        </p:spPr>
        <p:txBody>
          <a:bodyPr/>
          <a:lstStyle>
            <a:lvl1pPr>
              <a:defRPr sz="2100"/>
            </a:lvl1pPr>
            <a:lvl2pPr>
              <a:defRPr sz="1800"/>
            </a:lvl2pPr>
            <a:lvl3pPr>
              <a:defRPr sz="1500"/>
            </a:lvl3pPr>
            <a:lvl4pPr>
              <a:defRPr sz="1350"/>
            </a:lvl4pPr>
            <a:lvl5pPr>
              <a:defRPr sz="1350"/>
            </a:lvl5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Tree>
    <p:extLst>
      <p:ext uri="{BB962C8B-B14F-4D97-AF65-F5344CB8AC3E}">
        <p14:creationId xmlns:p14="http://schemas.microsoft.com/office/powerpoint/2010/main" val="2340564805"/>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Last Slide" preserve="1">
  <p:cSld name="Last Slide">
    <p:spTree>
      <p:nvGrpSpPr>
        <p:cNvPr id="1" name="Shape 18"/>
        <p:cNvGrpSpPr/>
        <p:nvPr/>
      </p:nvGrpSpPr>
      <p:grpSpPr>
        <a:xfrm>
          <a:off x="0" y="0"/>
          <a:ext cx="0" cy="0"/>
          <a:chOff x="0" y="0"/>
          <a:chExt cx="0" cy="0"/>
        </a:xfrm>
      </p:grpSpPr>
      <p:sp>
        <p:nvSpPr>
          <p:cNvPr id="19" name="Shape 19"/>
          <p:cNvSpPr txBox="1">
            <a:spLocks noGrp="1"/>
          </p:cNvSpPr>
          <p:nvPr>
            <p:ph type="ctrTitle"/>
          </p:nvPr>
        </p:nvSpPr>
        <p:spPr>
          <a:xfrm>
            <a:off x="179562" y="2286000"/>
            <a:ext cx="8784900" cy="1913020"/>
          </a:xfrm>
          <a:prstGeom prst="rect">
            <a:avLst/>
          </a:prstGeom>
          <a:noFill/>
          <a:ln>
            <a:noFill/>
          </a:ln>
        </p:spPr>
        <p:txBody>
          <a:bodyPr spcFirstLastPara="1" wrap="square" lIns="91425" tIns="91425" rIns="91425" bIns="91425" anchor="t" anchorCtr="0"/>
          <a:lstStyle>
            <a:lvl1pPr marL="0" lvl="0" indent="0" rtl="0">
              <a:lnSpc>
                <a:spcPct val="80000"/>
              </a:lnSpc>
              <a:spcBef>
                <a:spcPts val="0"/>
              </a:spcBef>
              <a:spcAft>
                <a:spcPts val="0"/>
              </a:spcAft>
              <a:buClr>
                <a:srgbClr val="434343"/>
              </a:buClr>
              <a:buSzPts val="3600"/>
              <a:buFont typeface="Garamond"/>
              <a:buNone/>
              <a:defRPr sz="4800" i="1">
                <a:solidFill>
                  <a:schemeClr val="tx1"/>
                </a:solidFill>
                <a:latin typeface="+mj-lt"/>
              </a:defRPr>
            </a:lvl1pPr>
            <a:lvl2pPr marL="0" marR="0" lvl="1" indent="0" algn="ctr" rtl="0">
              <a:spcBef>
                <a:spcPts val="0"/>
              </a:spcBef>
              <a:spcAft>
                <a:spcPts val="0"/>
              </a:spcAft>
              <a:buClr>
                <a:srgbClr val="434343"/>
              </a:buClr>
              <a:buSzPts val="5200"/>
              <a:buNone/>
              <a:defRPr sz="5200" b="0" i="0" u="none" strike="noStrike" cap="none">
                <a:solidFill>
                  <a:srgbClr val="434343"/>
                </a:solidFill>
                <a:latin typeface="Garamond"/>
                <a:ea typeface="Garamond"/>
                <a:cs typeface="Garamond"/>
                <a:sym typeface="Garamond"/>
              </a:defRPr>
            </a:lvl2pPr>
            <a:lvl3pPr marL="0" marR="0" lvl="2" indent="0" algn="ctr" rtl="0">
              <a:spcBef>
                <a:spcPts val="0"/>
              </a:spcBef>
              <a:spcAft>
                <a:spcPts val="0"/>
              </a:spcAft>
              <a:buClr>
                <a:srgbClr val="434343"/>
              </a:buClr>
              <a:buSzPts val="5200"/>
              <a:buNone/>
              <a:defRPr sz="5200" b="0" i="0" u="none" strike="noStrike" cap="none">
                <a:solidFill>
                  <a:srgbClr val="434343"/>
                </a:solidFill>
                <a:latin typeface="Garamond"/>
                <a:ea typeface="Garamond"/>
                <a:cs typeface="Garamond"/>
                <a:sym typeface="Garamond"/>
              </a:defRPr>
            </a:lvl3pPr>
            <a:lvl4pPr marL="0" marR="0" lvl="3" indent="0" algn="ctr" rtl="0">
              <a:spcBef>
                <a:spcPts val="0"/>
              </a:spcBef>
              <a:spcAft>
                <a:spcPts val="0"/>
              </a:spcAft>
              <a:buClr>
                <a:srgbClr val="434343"/>
              </a:buClr>
              <a:buSzPts val="5200"/>
              <a:buNone/>
              <a:defRPr sz="5200" b="0" i="0" u="none" strike="noStrike" cap="none">
                <a:solidFill>
                  <a:srgbClr val="434343"/>
                </a:solidFill>
                <a:latin typeface="Garamond"/>
                <a:ea typeface="Garamond"/>
                <a:cs typeface="Garamond"/>
                <a:sym typeface="Garamond"/>
              </a:defRPr>
            </a:lvl4pPr>
            <a:lvl5pPr marL="0" marR="0" lvl="4" indent="0" algn="ctr" rtl="0">
              <a:spcBef>
                <a:spcPts val="0"/>
              </a:spcBef>
              <a:spcAft>
                <a:spcPts val="0"/>
              </a:spcAft>
              <a:buClr>
                <a:srgbClr val="434343"/>
              </a:buClr>
              <a:buSzPts val="5200"/>
              <a:buNone/>
              <a:defRPr sz="5200" b="0" i="0" u="none" strike="noStrike" cap="none">
                <a:solidFill>
                  <a:srgbClr val="434343"/>
                </a:solidFill>
                <a:latin typeface="Garamond"/>
                <a:ea typeface="Garamond"/>
                <a:cs typeface="Garamond"/>
                <a:sym typeface="Garamond"/>
              </a:defRPr>
            </a:lvl5pPr>
            <a:lvl6pPr marL="457200" marR="0" lvl="5" indent="0" algn="ctr" rtl="0">
              <a:spcBef>
                <a:spcPts val="0"/>
              </a:spcBef>
              <a:spcAft>
                <a:spcPts val="0"/>
              </a:spcAft>
              <a:buClr>
                <a:srgbClr val="434343"/>
              </a:buClr>
              <a:buSzPts val="5200"/>
              <a:buNone/>
              <a:defRPr sz="5200" b="0" i="0" u="none" strike="noStrike" cap="none">
                <a:solidFill>
                  <a:srgbClr val="434343"/>
                </a:solidFill>
                <a:latin typeface="Garamond"/>
                <a:ea typeface="Garamond"/>
                <a:cs typeface="Garamond"/>
                <a:sym typeface="Garamond"/>
              </a:defRPr>
            </a:lvl6pPr>
            <a:lvl7pPr marL="914400" marR="0" lvl="6" indent="0" algn="ctr" rtl="0">
              <a:spcBef>
                <a:spcPts val="0"/>
              </a:spcBef>
              <a:spcAft>
                <a:spcPts val="0"/>
              </a:spcAft>
              <a:buClr>
                <a:srgbClr val="434343"/>
              </a:buClr>
              <a:buSzPts val="5200"/>
              <a:buNone/>
              <a:defRPr sz="5200" b="0" i="0" u="none" strike="noStrike" cap="none">
                <a:solidFill>
                  <a:srgbClr val="434343"/>
                </a:solidFill>
                <a:latin typeface="Garamond"/>
                <a:ea typeface="Garamond"/>
                <a:cs typeface="Garamond"/>
                <a:sym typeface="Garamond"/>
              </a:defRPr>
            </a:lvl7pPr>
            <a:lvl8pPr marL="1371600" marR="0" lvl="7" indent="0" algn="ctr" rtl="0">
              <a:spcBef>
                <a:spcPts val="0"/>
              </a:spcBef>
              <a:spcAft>
                <a:spcPts val="0"/>
              </a:spcAft>
              <a:buClr>
                <a:srgbClr val="434343"/>
              </a:buClr>
              <a:buSzPts val="5200"/>
              <a:buNone/>
              <a:defRPr sz="5200" b="0" i="0" u="none" strike="noStrike" cap="none">
                <a:solidFill>
                  <a:srgbClr val="434343"/>
                </a:solidFill>
                <a:latin typeface="Garamond"/>
                <a:ea typeface="Garamond"/>
                <a:cs typeface="Garamond"/>
                <a:sym typeface="Garamond"/>
              </a:defRPr>
            </a:lvl8pPr>
            <a:lvl9pPr marL="1828800" marR="0" lvl="8" indent="0" algn="ctr" rtl="0">
              <a:spcBef>
                <a:spcPts val="0"/>
              </a:spcBef>
              <a:spcAft>
                <a:spcPts val="0"/>
              </a:spcAft>
              <a:buClr>
                <a:srgbClr val="434343"/>
              </a:buClr>
              <a:buSzPts val="5200"/>
              <a:buNone/>
              <a:defRPr sz="5200" b="0" i="0" u="none" strike="noStrike" cap="none">
                <a:solidFill>
                  <a:srgbClr val="434343"/>
                </a:solidFill>
                <a:latin typeface="Garamond"/>
                <a:ea typeface="Garamond"/>
                <a:cs typeface="Garamond"/>
                <a:sym typeface="Garamond"/>
              </a:defRPr>
            </a:lvl9pPr>
          </a:lstStyle>
          <a:p>
            <a:endParaRPr dirty="0"/>
          </a:p>
        </p:txBody>
      </p:sp>
      <p:pic>
        <p:nvPicPr>
          <p:cNvPr id="4" name="Slika 3">
            <a:extLst>
              <a:ext uri="{FF2B5EF4-FFF2-40B4-BE49-F238E27FC236}">
                <a16:creationId xmlns:a16="http://schemas.microsoft.com/office/drawing/2014/main" id="{AE2C42A6-8E36-4555-B95C-8172505EB8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44970" y="-563676"/>
            <a:ext cx="3466155" cy="3643756"/>
          </a:xfrm>
          <a:prstGeom prst="rect">
            <a:avLst/>
          </a:prstGeom>
        </p:spPr>
      </p:pic>
    </p:spTree>
    <p:extLst>
      <p:ext uri="{BB962C8B-B14F-4D97-AF65-F5344CB8AC3E}">
        <p14:creationId xmlns:p14="http://schemas.microsoft.com/office/powerpoint/2010/main" val="22673009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Text Only" preserve="1" userDrawn="1">
  <p:cSld name="Text Only">
    <p:spTree>
      <p:nvGrpSpPr>
        <p:cNvPr id="1" name="Shape 20"/>
        <p:cNvGrpSpPr/>
        <p:nvPr/>
      </p:nvGrpSpPr>
      <p:grpSpPr>
        <a:xfrm>
          <a:off x="0" y="0"/>
          <a:ext cx="0" cy="0"/>
          <a:chOff x="0" y="0"/>
          <a:chExt cx="0" cy="0"/>
        </a:xfrm>
      </p:grpSpPr>
      <p:sp>
        <p:nvSpPr>
          <p:cNvPr id="7" name="Shape 28">
            <a:extLst>
              <a:ext uri="{FF2B5EF4-FFF2-40B4-BE49-F238E27FC236}">
                <a16:creationId xmlns:a16="http://schemas.microsoft.com/office/drawing/2014/main" id="{07B70A62-80BA-454B-A789-26575CCAE146}"/>
              </a:ext>
            </a:extLst>
          </p:cNvPr>
          <p:cNvSpPr txBox="1">
            <a:spLocks noGrp="1"/>
          </p:cNvSpPr>
          <p:nvPr>
            <p:ph type="title"/>
          </p:nvPr>
        </p:nvSpPr>
        <p:spPr>
          <a:xfrm>
            <a:off x="370650" y="296250"/>
            <a:ext cx="8385000" cy="7287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Clr>
                <a:srgbClr val="434343"/>
              </a:buClr>
              <a:buSzPts val="2800"/>
              <a:buFont typeface="Garamond"/>
              <a:buNone/>
              <a:defRPr sz="2800" i="1" u="none" strike="noStrike" cap="none">
                <a:solidFill>
                  <a:schemeClr val="tx1"/>
                </a:solidFill>
                <a:latin typeface="+mj-lt"/>
              </a:defRPr>
            </a:lvl1pPr>
            <a:lvl2pPr marL="0" marR="0" lvl="1" indent="0" algn="ctr" rtl="0">
              <a:spcBef>
                <a:spcPts val="0"/>
              </a:spcBef>
              <a:spcAft>
                <a:spcPts val="0"/>
              </a:spcAft>
              <a:buClr>
                <a:srgbClr val="434343"/>
              </a:buClr>
              <a:buSzPts val="2800"/>
              <a:buFont typeface="Garamond"/>
              <a:buNone/>
              <a:defRPr sz="2800" i="1" u="none" strike="noStrike" cap="none">
                <a:solidFill>
                  <a:srgbClr val="434343"/>
                </a:solidFill>
              </a:defRPr>
            </a:lvl2pPr>
            <a:lvl3pPr marL="0" marR="0" lvl="2" indent="0" algn="ctr" rtl="0">
              <a:spcBef>
                <a:spcPts val="0"/>
              </a:spcBef>
              <a:spcAft>
                <a:spcPts val="0"/>
              </a:spcAft>
              <a:buClr>
                <a:srgbClr val="434343"/>
              </a:buClr>
              <a:buSzPts val="2800"/>
              <a:buFont typeface="Garamond"/>
              <a:buNone/>
              <a:defRPr sz="2800" i="1" u="none" strike="noStrike" cap="none">
                <a:solidFill>
                  <a:srgbClr val="434343"/>
                </a:solidFill>
              </a:defRPr>
            </a:lvl3pPr>
            <a:lvl4pPr marL="0" marR="0" lvl="3" indent="0" algn="ctr" rtl="0">
              <a:spcBef>
                <a:spcPts val="0"/>
              </a:spcBef>
              <a:spcAft>
                <a:spcPts val="0"/>
              </a:spcAft>
              <a:buClr>
                <a:srgbClr val="434343"/>
              </a:buClr>
              <a:buSzPts val="2800"/>
              <a:buFont typeface="Garamond"/>
              <a:buNone/>
              <a:defRPr sz="2800" i="1" u="none" strike="noStrike" cap="none">
                <a:solidFill>
                  <a:srgbClr val="434343"/>
                </a:solidFill>
              </a:defRPr>
            </a:lvl4pPr>
            <a:lvl5pPr marL="0" marR="0" lvl="4" indent="0" algn="ctr" rtl="0">
              <a:spcBef>
                <a:spcPts val="0"/>
              </a:spcBef>
              <a:spcAft>
                <a:spcPts val="0"/>
              </a:spcAft>
              <a:buClr>
                <a:srgbClr val="434343"/>
              </a:buClr>
              <a:buSzPts val="2800"/>
              <a:buFont typeface="Garamond"/>
              <a:buNone/>
              <a:defRPr sz="2800" i="1" u="none" strike="noStrike" cap="none">
                <a:solidFill>
                  <a:srgbClr val="434343"/>
                </a:solidFill>
              </a:defRPr>
            </a:lvl5pPr>
            <a:lvl6pPr marL="457200" marR="0" lvl="5" indent="0" algn="ctr" rtl="0">
              <a:spcBef>
                <a:spcPts val="0"/>
              </a:spcBef>
              <a:spcAft>
                <a:spcPts val="0"/>
              </a:spcAft>
              <a:buClr>
                <a:srgbClr val="434343"/>
              </a:buClr>
              <a:buSzPts val="2800"/>
              <a:buFont typeface="Garamond"/>
              <a:buNone/>
              <a:defRPr sz="2800" i="1" u="none" strike="noStrike" cap="none">
                <a:solidFill>
                  <a:srgbClr val="434343"/>
                </a:solidFill>
              </a:defRPr>
            </a:lvl6pPr>
            <a:lvl7pPr marL="914400" marR="0" lvl="6" indent="0" algn="ctr" rtl="0">
              <a:spcBef>
                <a:spcPts val="0"/>
              </a:spcBef>
              <a:spcAft>
                <a:spcPts val="0"/>
              </a:spcAft>
              <a:buClr>
                <a:srgbClr val="434343"/>
              </a:buClr>
              <a:buSzPts val="2800"/>
              <a:buFont typeface="Garamond"/>
              <a:buNone/>
              <a:defRPr sz="2800" i="1" u="none" strike="noStrike" cap="none">
                <a:solidFill>
                  <a:srgbClr val="434343"/>
                </a:solidFill>
              </a:defRPr>
            </a:lvl7pPr>
            <a:lvl8pPr marL="1371600" marR="0" lvl="7" indent="0" algn="ctr" rtl="0">
              <a:spcBef>
                <a:spcPts val="0"/>
              </a:spcBef>
              <a:spcAft>
                <a:spcPts val="0"/>
              </a:spcAft>
              <a:buClr>
                <a:srgbClr val="434343"/>
              </a:buClr>
              <a:buSzPts val="2800"/>
              <a:buFont typeface="Garamond"/>
              <a:buNone/>
              <a:defRPr sz="2800" i="1" u="none" strike="noStrike" cap="none">
                <a:solidFill>
                  <a:srgbClr val="434343"/>
                </a:solidFill>
              </a:defRPr>
            </a:lvl8pPr>
            <a:lvl9pPr marL="1828800" marR="0" lvl="8" indent="0" algn="ctr" rtl="0">
              <a:spcBef>
                <a:spcPts val="0"/>
              </a:spcBef>
              <a:spcAft>
                <a:spcPts val="0"/>
              </a:spcAft>
              <a:buClr>
                <a:srgbClr val="434343"/>
              </a:buClr>
              <a:buSzPts val="2800"/>
              <a:buFont typeface="Garamond"/>
              <a:buNone/>
              <a:defRPr sz="2800" i="1" u="none" strike="noStrike" cap="none">
                <a:solidFill>
                  <a:srgbClr val="434343"/>
                </a:solidFill>
              </a:defRPr>
            </a:lvl9pPr>
          </a:lstStyle>
          <a:p>
            <a:endParaRPr dirty="0"/>
          </a:p>
        </p:txBody>
      </p:sp>
      <p:sp>
        <p:nvSpPr>
          <p:cNvPr id="9" name="Shape 22">
            <a:extLst>
              <a:ext uri="{FF2B5EF4-FFF2-40B4-BE49-F238E27FC236}">
                <a16:creationId xmlns:a16="http://schemas.microsoft.com/office/drawing/2014/main" id="{35448FAF-DAD7-4C36-B4DB-291B61078369}"/>
              </a:ext>
            </a:extLst>
          </p:cNvPr>
          <p:cNvSpPr txBox="1">
            <a:spLocks noGrp="1"/>
          </p:cNvSpPr>
          <p:nvPr>
            <p:ph type="sldNum" idx="12"/>
          </p:nvPr>
        </p:nvSpPr>
        <p:spPr>
          <a:xfrm>
            <a:off x="6621997" y="4767263"/>
            <a:ext cx="2279547" cy="274500"/>
          </a:xfrm>
          <a:prstGeom prst="rect">
            <a:avLst/>
          </a:prstGeom>
          <a:noFill/>
          <a:ln>
            <a:noFill/>
          </a:ln>
        </p:spPr>
        <p:txBody>
          <a:bodyPr spcFirstLastPara="1" wrap="square" lIns="0" tIns="0" rIns="0" bIns="0" anchor="ctr" anchorCtr="0">
            <a:noAutofit/>
          </a:bodyPr>
          <a:lstStyle>
            <a:lvl1pPr lvl="0" algn="r" rtl="0">
              <a:buNone/>
              <a:defRPr>
                <a:solidFill>
                  <a:schemeClr val="tx1"/>
                </a:solidFill>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dirty="0"/>
          </a:p>
        </p:txBody>
      </p:sp>
      <p:pic>
        <p:nvPicPr>
          <p:cNvPr id="6" name="Picture 5"/>
          <p:cNvPicPr>
            <a:picLocks noChangeAspect="1"/>
          </p:cNvPicPr>
          <p:nvPr userDrawn="1"/>
        </p:nvPicPr>
        <p:blipFill>
          <a:blip r:embed="rId2">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8409736" y="91937"/>
            <a:ext cx="540089" cy="540089"/>
          </a:xfrm>
          <a:prstGeom prst="rect">
            <a:avLst/>
          </a:prstGeom>
          <a:solidFill>
            <a:schemeClr val="bg1"/>
          </a:solidFill>
        </p:spPr>
      </p:pic>
      <p:sp>
        <p:nvSpPr>
          <p:cNvPr id="10" name="Content Placeholder 2"/>
          <p:cNvSpPr>
            <a:spLocks noGrp="1"/>
          </p:cNvSpPr>
          <p:nvPr>
            <p:ph sz="quarter" idx="13"/>
          </p:nvPr>
        </p:nvSpPr>
        <p:spPr>
          <a:xfrm>
            <a:off x="366212" y="1136650"/>
            <a:ext cx="8389438" cy="3709988"/>
          </a:xfrm>
        </p:spPr>
        <p:txBody>
          <a:bodyPr/>
          <a:lstStyle>
            <a:lvl1pPr marL="25400" indent="0">
              <a:buNone/>
              <a:defRPr sz="1500">
                <a:latin typeface="+mn-lt"/>
              </a:defRPr>
            </a:lvl1pPr>
            <a:lvl2pPr marL="508000" indent="0">
              <a:buNone/>
              <a:defRPr sz="1500">
                <a:latin typeface="+mn-lt"/>
              </a:defRPr>
            </a:lvl2pPr>
            <a:lvl3pPr marL="990600" indent="0">
              <a:buNone/>
              <a:defRPr sz="1500">
                <a:latin typeface="+mn-lt"/>
              </a:defRPr>
            </a:lvl3pPr>
            <a:lvl4pPr marL="1473200" indent="0">
              <a:buNone/>
              <a:defRPr sz="1500">
                <a:latin typeface="+mn-lt"/>
              </a:defRPr>
            </a:lvl4pPr>
            <a:lvl5pPr marL="1930400" indent="0">
              <a:buNone/>
              <a:defRPr sz="15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l-SI" dirty="0"/>
          </a:p>
        </p:txBody>
      </p:sp>
    </p:spTree>
    <p:extLst>
      <p:ext uri="{BB962C8B-B14F-4D97-AF65-F5344CB8AC3E}">
        <p14:creationId xmlns:p14="http://schemas.microsoft.com/office/powerpoint/2010/main" val="12553843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Text Only" preserve="1" userDrawn="1">
  <p:cSld name="1_Text Only">
    <p:spTree>
      <p:nvGrpSpPr>
        <p:cNvPr id="1" name="Shape 20"/>
        <p:cNvGrpSpPr/>
        <p:nvPr/>
      </p:nvGrpSpPr>
      <p:grpSpPr>
        <a:xfrm>
          <a:off x="0" y="0"/>
          <a:ext cx="0" cy="0"/>
          <a:chOff x="0" y="0"/>
          <a:chExt cx="0" cy="0"/>
        </a:xfrm>
      </p:grpSpPr>
      <p:sp>
        <p:nvSpPr>
          <p:cNvPr id="7" name="Shape 28">
            <a:extLst>
              <a:ext uri="{FF2B5EF4-FFF2-40B4-BE49-F238E27FC236}">
                <a16:creationId xmlns:a16="http://schemas.microsoft.com/office/drawing/2014/main" id="{07B70A62-80BA-454B-A789-26575CCAE146}"/>
              </a:ext>
            </a:extLst>
          </p:cNvPr>
          <p:cNvSpPr txBox="1">
            <a:spLocks noGrp="1"/>
          </p:cNvSpPr>
          <p:nvPr>
            <p:ph type="title"/>
          </p:nvPr>
        </p:nvSpPr>
        <p:spPr>
          <a:xfrm>
            <a:off x="370650" y="296250"/>
            <a:ext cx="8385000" cy="7287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Clr>
                <a:srgbClr val="434343"/>
              </a:buClr>
              <a:buSzPts val="2800"/>
              <a:buFont typeface="Garamond"/>
              <a:buNone/>
              <a:defRPr sz="2800" i="1" u="none" strike="noStrike" cap="none">
                <a:solidFill>
                  <a:schemeClr val="tx1"/>
                </a:solidFill>
                <a:latin typeface="+mj-lt"/>
              </a:defRPr>
            </a:lvl1pPr>
            <a:lvl2pPr marL="0" marR="0" lvl="1" indent="0" algn="ctr" rtl="0">
              <a:spcBef>
                <a:spcPts val="0"/>
              </a:spcBef>
              <a:spcAft>
                <a:spcPts val="0"/>
              </a:spcAft>
              <a:buClr>
                <a:srgbClr val="434343"/>
              </a:buClr>
              <a:buSzPts val="2800"/>
              <a:buFont typeface="Garamond"/>
              <a:buNone/>
              <a:defRPr sz="2800" i="1" u="none" strike="noStrike" cap="none">
                <a:solidFill>
                  <a:srgbClr val="434343"/>
                </a:solidFill>
              </a:defRPr>
            </a:lvl2pPr>
            <a:lvl3pPr marL="0" marR="0" lvl="2" indent="0" algn="ctr" rtl="0">
              <a:spcBef>
                <a:spcPts val="0"/>
              </a:spcBef>
              <a:spcAft>
                <a:spcPts val="0"/>
              </a:spcAft>
              <a:buClr>
                <a:srgbClr val="434343"/>
              </a:buClr>
              <a:buSzPts val="2800"/>
              <a:buFont typeface="Garamond"/>
              <a:buNone/>
              <a:defRPr sz="2800" i="1" u="none" strike="noStrike" cap="none">
                <a:solidFill>
                  <a:srgbClr val="434343"/>
                </a:solidFill>
              </a:defRPr>
            </a:lvl3pPr>
            <a:lvl4pPr marL="0" marR="0" lvl="3" indent="0" algn="ctr" rtl="0">
              <a:spcBef>
                <a:spcPts val="0"/>
              </a:spcBef>
              <a:spcAft>
                <a:spcPts val="0"/>
              </a:spcAft>
              <a:buClr>
                <a:srgbClr val="434343"/>
              </a:buClr>
              <a:buSzPts val="2800"/>
              <a:buFont typeface="Garamond"/>
              <a:buNone/>
              <a:defRPr sz="2800" i="1" u="none" strike="noStrike" cap="none">
                <a:solidFill>
                  <a:srgbClr val="434343"/>
                </a:solidFill>
              </a:defRPr>
            </a:lvl4pPr>
            <a:lvl5pPr marL="0" marR="0" lvl="4" indent="0" algn="ctr" rtl="0">
              <a:spcBef>
                <a:spcPts val="0"/>
              </a:spcBef>
              <a:spcAft>
                <a:spcPts val="0"/>
              </a:spcAft>
              <a:buClr>
                <a:srgbClr val="434343"/>
              </a:buClr>
              <a:buSzPts val="2800"/>
              <a:buFont typeface="Garamond"/>
              <a:buNone/>
              <a:defRPr sz="2800" i="1" u="none" strike="noStrike" cap="none">
                <a:solidFill>
                  <a:srgbClr val="434343"/>
                </a:solidFill>
              </a:defRPr>
            </a:lvl5pPr>
            <a:lvl6pPr marL="457200" marR="0" lvl="5" indent="0" algn="ctr" rtl="0">
              <a:spcBef>
                <a:spcPts val="0"/>
              </a:spcBef>
              <a:spcAft>
                <a:spcPts val="0"/>
              </a:spcAft>
              <a:buClr>
                <a:srgbClr val="434343"/>
              </a:buClr>
              <a:buSzPts val="2800"/>
              <a:buFont typeface="Garamond"/>
              <a:buNone/>
              <a:defRPr sz="2800" i="1" u="none" strike="noStrike" cap="none">
                <a:solidFill>
                  <a:srgbClr val="434343"/>
                </a:solidFill>
              </a:defRPr>
            </a:lvl6pPr>
            <a:lvl7pPr marL="914400" marR="0" lvl="6" indent="0" algn="ctr" rtl="0">
              <a:spcBef>
                <a:spcPts val="0"/>
              </a:spcBef>
              <a:spcAft>
                <a:spcPts val="0"/>
              </a:spcAft>
              <a:buClr>
                <a:srgbClr val="434343"/>
              </a:buClr>
              <a:buSzPts val="2800"/>
              <a:buFont typeface="Garamond"/>
              <a:buNone/>
              <a:defRPr sz="2800" i="1" u="none" strike="noStrike" cap="none">
                <a:solidFill>
                  <a:srgbClr val="434343"/>
                </a:solidFill>
              </a:defRPr>
            </a:lvl7pPr>
            <a:lvl8pPr marL="1371600" marR="0" lvl="7" indent="0" algn="ctr" rtl="0">
              <a:spcBef>
                <a:spcPts val="0"/>
              </a:spcBef>
              <a:spcAft>
                <a:spcPts val="0"/>
              </a:spcAft>
              <a:buClr>
                <a:srgbClr val="434343"/>
              </a:buClr>
              <a:buSzPts val="2800"/>
              <a:buFont typeface="Garamond"/>
              <a:buNone/>
              <a:defRPr sz="2800" i="1" u="none" strike="noStrike" cap="none">
                <a:solidFill>
                  <a:srgbClr val="434343"/>
                </a:solidFill>
              </a:defRPr>
            </a:lvl8pPr>
            <a:lvl9pPr marL="1828800" marR="0" lvl="8" indent="0" algn="ctr" rtl="0">
              <a:spcBef>
                <a:spcPts val="0"/>
              </a:spcBef>
              <a:spcAft>
                <a:spcPts val="0"/>
              </a:spcAft>
              <a:buClr>
                <a:srgbClr val="434343"/>
              </a:buClr>
              <a:buSzPts val="2800"/>
              <a:buFont typeface="Garamond"/>
              <a:buNone/>
              <a:defRPr sz="2800" i="1" u="none" strike="noStrike" cap="none">
                <a:solidFill>
                  <a:srgbClr val="434343"/>
                </a:solidFill>
              </a:defRPr>
            </a:lvl9pPr>
          </a:lstStyle>
          <a:p>
            <a:endParaRPr dirty="0"/>
          </a:p>
        </p:txBody>
      </p:sp>
      <p:pic>
        <p:nvPicPr>
          <p:cNvPr id="6" name="Picture 5"/>
          <p:cNvPicPr>
            <a:picLocks noChangeAspect="1"/>
          </p:cNvPicPr>
          <p:nvPr userDrawn="1"/>
        </p:nvPicPr>
        <p:blipFill>
          <a:blip r:embed="rId2">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8409736" y="91937"/>
            <a:ext cx="540089" cy="540089"/>
          </a:xfrm>
          <a:prstGeom prst="rect">
            <a:avLst/>
          </a:prstGeom>
          <a:solidFill>
            <a:schemeClr val="bg1"/>
          </a:solidFill>
        </p:spPr>
      </p:pic>
      <p:sp>
        <p:nvSpPr>
          <p:cNvPr id="10" name="Shape 22">
            <a:extLst>
              <a:ext uri="{FF2B5EF4-FFF2-40B4-BE49-F238E27FC236}">
                <a16:creationId xmlns:a16="http://schemas.microsoft.com/office/drawing/2014/main" id="{35448FAF-DAD7-4C36-B4DB-291B61078369}"/>
              </a:ext>
            </a:extLst>
          </p:cNvPr>
          <p:cNvSpPr txBox="1">
            <a:spLocks noGrp="1"/>
          </p:cNvSpPr>
          <p:nvPr>
            <p:ph type="sldNum" idx="12"/>
          </p:nvPr>
        </p:nvSpPr>
        <p:spPr>
          <a:xfrm>
            <a:off x="6621997" y="4767263"/>
            <a:ext cx="2279547" cy="274500"/>
          </a:xfrm>
          <a:prstGeom prst="rect">
            <a:avLst/>
          </a:prstGeom>
          <a:noFill/>
          <a:ln>
            <a:noFill/>
          </a:ln>
        </p:spPr>
        <p:txBody>
          <a:bodyPr spcFirstLastPara="1" wrap="square" lIns="0" tIns="0" rIns="0" bIns="0" anchor="ctr" anchorCtr="0">
            <a:noAutofit/>
          </a:bodyPr>
          <a:lstStyle>
            <a:lvl1pPr lvl="0" algn="r" rtl="0">
              <a:buNone/>
              <a:defRPr>
                <a:solidFill>
                  <a:schemeClr val="tx1"/>
                </a:solidFill>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dirty="0"/>
          </a:p>
        </p:txBody>
      </p:sp>
      <p:sp>
        <p:nvSpPr>
          <p:cNvPr id="3" name="Content Placeholder 2"/>
          <p:cNvSpPr>
            <a:spLocks noGrp="1"/>
          </p:cNvSpPr>
          <p:nvPr>
            <p:ph sz="quarter" idx="13"/>
          </p:nvPr>
        </p:nvSpPr>
        <p:spPr>
          <a:xfrm>
            <a:off x="366212" y="1136650"/>
            <a:ext cx="4066832" cy="3709988"/>
          </a:xfrm>
        </p:spPr>
        <p:txBody>
          <a:bodyPr/>
          <a:lstStyle>
            <a:lvl1pPr marL="25400" indent="0">
              <a:buNone/>
              <a:defRPr sz="1500">
                <a:latin typeface="+mn-lt"/>
              </a:defRPr>
            </a:lvl1pPr>
            <a:lvl2pPr marL="508000" indent="0">
              <a:buNone/>
              <a:defRPr sz="1500">
                <a:latin typeface="+mn-lt"/>
              </a:defRPr>
            </a:lvl2pPr>
            <a:lvl3pPr marL="990600" indent="0">
              <a:buNone/>
              <a:defRPr sz="1500">
                <a:latin typeface="+mn-lt"/>
              </a:defRPr>
            </a:lvl3pPr>
            <a:lvl4pPr marL="1473200" indent="0">
              <a:buNone/>
              <a:defRPr sz="1500">
                <a:latin typeface="+mn-lt"/>
              </a:defRPr>
            </a:lvl4pPr>
            <a:lvl5pPr marL="1930400" indent="0">
              <a:buNone/>
              <a:defRPr sz="15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l-SI" dirty="0"/>
          </a:p>
        </p:txBody>
      </p:sp>
      <p:sp>
        <p:nvSpPr>
          <p:cNvPr id="13" name="Content Placeholder 2"/>
          <p:cNvSpPr>
            <a:spLocks noGrp="1"/>
          </p:cNvSpPr>
          <p:nvPr>
            <p:ph sz="quarter" idx="14"/>
          </p:nvPr>
        </p:nvSpPr>
        <p:spPr>
          <a:xfrm>
            <a:off x="4688818" y="1136650"/>
            <a:ext cx="4066832" cy="3709988"/>
          </a:xfrm>
        </p:spPr>
        <p:txBody>
          <a:bodyPr/>
          <a:lstStyle>
            <a:lvl1pPr marL="25400" indent="0">
              <a:buNone/>
              <a:defRPr sz="1500">
                <a:latin typeface="+mn-lt"/>
              </a:defRPr>
            </a:lvl1pPr>
            <a:lvl2pPr marL="508000" indent="0">
              <a:buNone/>
              <a:defRPr sz="1500">
                <a:latin typeface="+mn-lt"/>
              </a:defRPr>
            </a:lvl2pPr>
            <a:lvl3pPr marL="990600" indent="0">
              <a:buNone/>
              <a:defRPr sz="1500">
                <a:latin typeface="+mn-lt"/>
              </a:defRPr>
            </a:lvl3pPr>
            <a:lvl4pPr marL="1473200" indent="0">
              <a:buNone/>
              <a:defRPr sz="1500">
                <a:latin typeface="+mn-lt"/>
              </a:defRPr>
            </a:lvl4pPr>
            <a:lvl5pPr marL="1930400" indent="0">
              <a:buNone/>
              <a:defRPr sz="15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l-SI" dirty="0"/>
          </a:p>
        </p:txBody>
      </p:sp>
    </p:spTree>
    <p:extLst>
      <p:ext uri="{BB962C8B-B14F-4D97-AF65-F5344CB8AC3E}">
        <p14:creationId xmlns:p14="http://schemas.microsoft.com/office/powerpoint/2010/main" val="7247208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cSld name="Naslov in vsebina">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8163396" y="4785996"/>
            <a:ext cx="898659" cy="294678"/>
          </a:xfrm>
          <a:prstGeom prst="rect">
            <a:avLst/>
          </a:prstGeom>
          <a:noFill/>
        </p:spPr>
        <p:txBody>
          <a:bodyPr vert="horz" lIns="91440" tIns="45720" rIns="91440" bIns="45720" rtlCol="0" anchor="ctr"/>
          <a:lstStyle>
            <a:lvl1pPr algn="r">
              <a:defRPr sz="1500">
                <a:solidFill>
                  <a:srgbClr val="006A8E"/>
                </a:solidFill>
                <a:latin typeface="Myriad Pro" pitchFamily="34" charset="0"/>
              </a:defRPr>
            </a:lvl1pPr>
          </a:lstStyle>
          <a:p>
            <a:pPr>
              <a:defRPr/>
            </a:pPr>
            <a:fld id="{7B68279F-9BA6-4BEF-A888-F42A211E34BF}" type="slidenum">
              <a:rPr lang="en-US" smtClean="0"/>
              <a:pPr>
                <a:defRPr/>
              </a:pPr>
              <a:t>‹#›</a:t>
            </a:fld>
            <a:endParaRPr lang="en-US"/>
          </a:p>
        </p:txBody>
      </p:sp>
      <p:sp>
        <p:nvSpPr>
          <p:cNvPr id="13" name="Title 12"/>
          <p:cNvSpPr>
            <a:spLocks noGrp="1"/>
          </p:cNvSpPr>
          <p:nvPr>
            <p:ph type="title"/>
          </p:nvPr>
        </p:nvSpPr>
        <p:spPr/>
        <p:txBody>
          <a:bodyPr/>
          <a:lstStyle>
            <a:lvl1pPr>
              <a:defRPr sz="3000"/>
            </a:lvl1pPr>
          </a:lstStyle>
          <a:p>
            <a:r>
              <a:rPr lang="sl-SI"/>
              <a:t>Uredite slog naslova matrice</a:t>
            </a:r>
          </a:p>
        </p:txBody>
      </p:sp>
      <p:sp>
        <p:nvSpPr>
          <p:cNvPr id="9" name="Footer Placeholder 4"/>
          <p:cNvSpPr>
            <a:spLocks noGrp="1"/>
          </p:cNvSpPr>
          <p:nvPr>
            <p:ph type="ftr" sz="quarter" idx="3"/>
          </p:nvPr>
        </p:nvSpPr>
        <p:spPr>
          <a:xfrm>
            <a:off x="0" y="0"/>
            <a:ext cx="8283316" cy="351000"/>
          </a:xfrm>
          <a:prstGeom prst="rect">
            <a:avLst/>
          </a:prstGeom>
          <a:solidFill>
            <a:srgbClr val="006A8E"/>
          </a:solidFill>
        </p:spPr>
        <p:txBody>
          <a:bodyPr vert="horz" lIns="91440" tIns="45720" rIns="91440" bIns="45720" rtlCol="0" anchor="ctr"/>
          <a:lstStyle>
            <a:lvl1pPr algn="l">
              <a:defRPr sz="1500">
                <a:solidFill>
                  <a:schemeClr val="bg1"/>
                </a:solidFill>
                <a:latin typeface="Candara" pitchFamily="34" charset="0"/>
              </a:defRPr>
            </a:lvl1pPr>
          </a:lstStyle>
          <a:p>
            <a:pPr>
              <a:defRPr/>
            </a:pPr>
            <a:endParaRPr lang="en-US"/>
          </a:p>
        </p:txBody>
      </p:sp>
      <p:pic>
        <p:nvPicPr>
          <p:cNvPr id="1030"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83316" y="0"/>
            <a:ext cx="860684" cy="35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2"/>
          <p:cNvSpPr>
            <a:spLocks noGrp="1"/>
          </p:cNvSpPr>
          <p:nvPr>
            <p:ph idx="1"/>
          </p:nvPr>
        </p:nvSpPr>
        <p:spPr>
          <a:xfrm>
            <a:off x="685800" y="1221600"/>
            <a:ext cx="7772400" cy="3456384"/>
          </a:xfrm>
        </p:spPr>
        <p:txBody>
          <a:bodyPr/>
          <a:lstStyle>
            <a:lvl1pPr>
              <a:defRPr sz="2100"/>
            </a:lvl1pPr>
            <a:lvl2pPr>
              <a:defRPr sz="1800"/>
            </a:lvl2pPr>
            <a:lvl3pPr>
              <a:defRPr sz="1500"/>
            </a:lvl3pPr>
            <a:lvl4pPr>
              <a:defRPr sz="1350"/>
            </a:lvl4pPr>
            <a:lvl5pPr>
              <a:defRPr sz="1350"/>
            </a:lvl5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Tree>
    <p:extLst>
      <p:ext uri="{BB962C8B-B14F-4D97-AF65-F5344CB8AC3E}">
        <p14:creationId xmlns:p14="http://schemas.microsoft.com/office/powerpoint/2010/main" val="1433742642"/>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8"/>
            <a:ext cx="8578850" cy="205532"/>
          </a:xfrm>
        </p:spPr>
        <p:txBody>
          <a:bodyPr/>
          <a:lstStyle>
            <a:lvl1pPr>
              <a:defRPr/>
            </a:lvl1pPr>
          </a:lstStyle>
          <a:p>
            <a:r>
              <a:rPr lang="en-US" dirty="0"/>
              <a:t>Click </a:t>
            </a:r>
            <a:endParaRPr lang="sl-SI"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l-SI" dirty="0"/>
          </a:p>
        </p:txBody>
      </p:sp>
      <p:sp>
        <p:nvSpPr>
          <p:cNvPr id="4" name="Date Placeholder 3"/>
          <p:cNvSpPr>
            <a:spLocks noGrp="1"/>
          </p:cNvSpPr>
          <p:nvPr>
            <p:ph type="dt" sz="half" idx="10"/>
          </p:nvPr>
        </p:nvSpPr>
        <p:spPr/>
        <p:txBody>
          <a:bodyPr/>
          <a:lstStyle>
            <a:lvl1pPr>
              <a:defRPr/>
            </a:lvl1pPr>
          </a:lstStyle>
          <a:p>
            <a:pPr>
              <a:defRPr/>
            </a:pPr>
            <a:fld id="{FEDB3BD0-0D4B-4E70-BBBA-BC4560C05D31}" type="datetime1">
              <a:rPr lang="sl-SI"/>
              <a:pPr>
                <a:defRPr/>
              </a:pPr>
              <a:t>6. 02. 2024</a:t>
            </a:fld>
            <a:endParaRPr lang="sl-SI" dirty="0"/>
          </a:p>
        </p:txBody>
      </p:sp>
      <p:sp>
        <p:nvSpPr>
          <p:cNvPr id="5" name="Footer Placeholder 4"/>
          <p:cNvSpPr>
            <a:spLocks noGrp="1"/>
          </p:cNvSpPr>
          <p:nvPr>
            <p:ph type="ftr" sz="quarter" idx="11"/>
          </p:nvPr>
        </p:nvSpPr>
        <p:spPr>
          <a:xfrm>
            <a:off x="250826" y="4948238"/>
            <a:ext cx="7993063" cy="161925"/>
          </a:xfrm>
        </p:spPr>
        <p:txBody>
          <a:bodyPr/>
          <a:lstStyle>
            <a:lvl1pPr>
              <a:defRPr b="1" i="1"/>
            </a:lvl1pPr>
          </a:lstStyle>
          <a:p>
            <a:pPr>
              <a:defRPr/>
            </a:pPr>
            <a:r>
              <a:rPr lang="sl-SI" dirty="0"/>
              <a:t>VISOKOŠOLSKE PRIJAVNO-INFORMACIJSKE SLUŽBE SLOVENSKIH UNIVERZ</a:t>
            </a:r>
          </a:p>
        </p:txBody>
      </p:sp>
      <p:sp>
        <p:nvSpPr>
          <p:cNvPr id="6" name="Slide Number Placeholder 5"/>
          <p:cNvSpPr>
            <a:spLocks noGrp="1"/>
          </p:cNvSpPr>
          <p:nvPr>
            <p:ph type="sldNum" sz="quarter" idx="12"/>
          </p:nvPr>
        </p:nvSpPr>
        <p:spPr/>
        <p:txBody>
          <a:bodyPr/>
          <a:lstStyle>
            <a:lvl1pPr>
              <a:defRPr/>
            </a:lvl1pPr>
          </a:lstStyle>
          <a:p>
            <a:pPr>
              <a:defRPr/>
            </a:pPr>
            <a:fld id="{EBCA88AC-E840-44CF-AC70-71C35A5FA74E}" type="slidenum">
              <a:rPr lang="sl-SI"/>
              <a:pPr>
                <a:defRPr/>
              </a:pPr>
              <a:t>‹#›</a:t>
            </a:fld>
            <a:endParaRPr lang="sl-SI" dirty="0"/>
          </a:p>
        </p:txBody>
      </p:sp>
    </p:spTree>
    <p:extLst>
      <p:ext uri="{BB962C8B-B14F-4D97-AF65-F5344CB8AC3E}">
        <p14:creationId xmlns:p14="http://schemas.microsoft.com/office/powerpoint/2010/main" val="2745926395"/>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Naslovni diapoziti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705C841-104D-4C5C-A3ED-E5D457A008DB}"/>
              </a:ext>
            </a:extLst>
          </p:cNvPr>
          <p:cNvSpPr>
            <a:spLocks noGrp="1"/>
          </p:cNvSpPr>
          <p:nvPr>
            <p:ph type="ctrTitle"/>
          </p:nvPr>
        </p:nvSpPr>
        <p:spPr>
          <a:xfrm>
            <a:off x="1143000" y="841772"/>
            <a:ext cx="6858000" cy="1790700"/>
          </a:xfrm>
        </p:spPr>
        <p:txBody>
          <a:bodyPr anchor="b"/>
          <a:lstStyle>
            <a:lvl1pPr algn="ctr">
              <a:defRPr sz="4500"/>
            </a:lvl1pPr>
          </a:lstStyle>
          <a:p>
            <a:r>
              <a:rPr lang="sl-SI"/>
              <a:t>Kliknite, če želite urediti slog naslova matrice</a:t>
            </a:r>
          </a:p>
        </p:txBody>
      </p:sp>
      <p:sp>
        <p:nvSpPr>
          <p:cNvPr id="3" name="Podnaslov 2">
            <a:extLst>
              <a:ext uri="{FF2B5EF4-FFF2-40B4-BE49-F238E27FC236}">
                <a16:creationId xmlns:a16="http://schemas.microsoft.com/office/drawing/2014/main" id="{0FC8B494-B98A-404C-8508-DF4DBFE4B10D}"/>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l-SI"/>
              <a:t>Kliknite, če želite urediti slog podnaslova matrice</a:t>
            </a:r>
          </a:p>
        </p:txBody>
      </p:sp>
      <p:sp>
        <p:nvSpPr>
          <p:cNvPr id="4" name="Označba mesta datuma 3">
            <a:extLst>
              <a:ext uri="{FF2B5EF4-FFF2-40B4-BE49-F238E27FC236}">
                <a16:creationId xmlns:a16="http://schemas.microsoft.com/office/drawing/2014/main" id="{66790520-1765-4942-A53F-ED4D6F4BEAEC}"/>
              </a:ext>
            </a:extLst>
          </p:cNvPr>
          <p:cNvSpPr>
            <a:spLocks noGrp="1"/>
          </p:cNvSpPr>
          <p:nvPr>
            <p:ph type="dt" sz="half" idx="10"/>
          </p:nvPr>
        </p:nvSpPr>
        <p:spPr/>
        <p:txBody>
          <a:bodyPr/>
          <a:lstStyle/>
          <a:p>
            <a:fld id="{E9C3EE71-700A-4E89-A8FA-5BF83A8A41C2}" type="datetimeFigureOut">
              <a:rPr lang="sl-SI" smtClean="0"/>
              <a:t>6. 02. 2024</a:t>
            </a:fld>
            <a:endParaRPr lang="sl-SI"/>
          </a:p>
        </p:txBody>
      </p:sp>
      <p:sp>
        <p:nvSpPr>
          <p:cNvPr id="5" name="Označba mesta noge 4">
            <a:extLst>
              <a:ext uri="{FF2B5EF4-FFF2-40B4-BE49-F238E27FC236}">
                <a16:creationId xmlns:a16="http://schemas.microsoft.com/office/drawing/2014/main" id="{A5DB1A67-5415-4427-BD73-05C8F2F0AA28}"/>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EB2CAF19-79C2-4FC4-AAD5-D3E5AD018E9E}"/>
              </a:ext>
            </a:extLst>
          </p:cNvPr>
          <p:cNvSpPr>
            <a:spLocks noGrp="1"/>
          </p:cNvSpPr>
          <p:nvPr>
            <p:ph type="sldNum" sz="quarter" idx="12"/>
          </p:nvPr>
        </p:nvSpPr>
        <p:spPr/>
        <p:txBody>
          <a:bodyPr/>
          <a:lstStyle/>
          <a:p>
            <a:fld id="{7FDAD208-2E62-4A56-B988-CAA388CB2D60}" type="slidenum">
              <a:rPr lang="sl-SI" smtClean="0"/>
              <a:t>‹#›</a:t>
            </a:fld>
            <a:endParaRPr lang="sl-SI"/>
          </a:p>
        </p:txBody>
      </p:sp>
    </p:spTree>
    <p:extLst>
      <p:ext uri="{BB962C8B-B14F-4D97-AF65-F5344CB8AC3E}">
        <p14:creationId xmlns:p14="http://schemas.microsoft.com/office/powerpoint/2010/main" val="31783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Naslov in vsebin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9321E01-3D4C-4E7F-8061-DEF0FC7581D6}"/>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03D71390-144D-4BDA-A9BE-B0CD6C35F4C4}"/>
              </a:ext>
            </a:extLst>
          </p:cNvPr>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B79D0581-1411-4613-9877-548BAF649A25}"/>
              </a:ext>
            </a:extLst>
          </p:cNvPr>
          <p:cNvSpPr>
            <a:spLocks noGrp="1"/>
          </p:cNvSpPr>
          <p:nvPr>
            <p:ph type="dt" sz="half" idx="10"/>
          </p:nvPr>
        </p:nvSpPr>
        <p:spPr/>
        <p:txBody>
          <a:bodyPr/>
          <a:lstStyle/>
          <a:p>
            <a:fld id="{D88437AA-A0E8-4882-A469-166A3A1BDCC3}" type="datetimeFigureOut">
              <a:rPr lang="sl-SI" smtClean="0"/>
              <a:t>6. 02. 2024</a:t>
            </a:fld>
            <a:endParaRPr lang="sl-SI"/>
          </a:p>
        </p:txBody>
      </p:sp>
      <p:sp>
        <p:nvSpPr>
          <p:cNvPr id="5" name="Označba mesta noge 4">
            <a:extLst>
              <a:ext uri="{FF2B5EF4-FFF2-40B4-BE49-F238E27FC236}">
                <a16:creationId xmlns:a16="http://schemas.microsoft.com/office/drawing/2014/main" id="{A636DF21-7507-4FC3-BF7D-943F368A68B8}"/>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ED719A6B-701D-4DC0-8A5C-63EB0D4FD7BC}"/>
              </a:ext>
            </a:extLst>
          </p:cNvPr>
          <p:cNvSpPr>
            <a:spLocks noGrp="1"/>
          </p:cNvSpPr>
          <p:nvPr>
            <p:ph type="sldNum" sz="quarter" idx="12"/>
          </p:nvPr>
        </p:nvSpPr>
        <p:spPr/>
        <p:txBody>
          <a:bodyPr/>
          <a:lstStyle/>
          <a:p>
            <a:fld id="{B122667C-AD48-4E3F-A6CE-C4832B54CC11}" type="slidenum">
              <a:rPr lang="sl-SI" smtClean="0"/>
              <a:t>‹#›</a:t>
            </a:fld>
            <a:endParaRPr lang="sl-SI"/>
          </a:p>
        </p:txBody>
      </p:sp>
    </p:spTree>
    <p:extLst>
      <p:ext uri="{BB962C8B-B14F-4D97-AF65-F5344CB8AC3E}">
        <p14:creationId xmlns:p14="http://schemas.microsoft.com/office/powerpoint/2010/main" val="2156027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8A0E8-25B3-4D2B-BE38-48D5C18664B1}"/>
              </a:ext>
            </a:extLst>
          </p:cNvPr>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sl-SI"/>
          </a:p>
        </p:txBody>
      </p:sp>
      <p:sp>
        <p:nvSpPr>
          <p:cNvPr id="3" name="Text Placeholder 2">
            <a:extLst>
              <a:ext uri="{FF2B5EF4-FFF2-40B4-BE49-F238E27FC236}">
                <a16:creationId xmlns:a16="http://schemas.microsoft.com/office/drawing/2014/main" id="{F5556816-9C4E-4071-839E-28ED333DCE18}"/>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D9D24F9-E5BA-47D4-A14F-88FD777764A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D264A547-7A02-4697-A789-802AF7A9ED98}" type="datetimeFigureOut">
              <a:rPr kumimoji="0" lang="sl-SI" sz="1200" b="0" i="0" u="none" strike="noStrike" kern="0" cap="none" spc="0" normalizeH="0" baseline="0" noProof="0" smtClean="0">
                <a:ln>
                  <a:noFill/>
                </a:ln>
                <a:solidFill>
                  <a:srgbClr val="888888"/>
                </a:solidFill>
                <a:effectLst/>
                <a:uLnTx/>
                <a:uFillTx/>
                <a:latin typeface="Garamond"/>
                <a:sym typeface="Garamond"/>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6. 02. 2024</a:t>
            </a:fld>
            <a:endParaRPr kumimoji="0" lang="sl-SI" sz="1200" b="0" i="0" u="none" strike="noStrike" kern="0" cap="none" spc="0" normalizeH="0" baseline="0" noProof="0">
              <a:ln>
                <a:noFill/>
              </a:ln>
              <a:solidFill>
                <a:srgbClr val="888888"/>
              </a:solidFill>
              <a:effectLst/>
              <a:uLnTx/>
              <a:uFillTx/>
              <a:latin typeface="Garamond"/>
              <a:sym typeface="Garamond"/>
            </a:endParaRPr>
          </a:p>
        </p:txBody>
      </p:sp>
      <p:sp>
        <p:nvSpPr>
          <p:cNvPr id="5" name="Footer Placeholder 4">
            <a:extLst>
              <a:ext uri="{FF2B5EF4-FFF2-40B4-BE49-F238E27FC236}">
                <a16:creationId xmlns:a16="http://schemas.microsoft.com/office/drawing/2014/main" id="{06AFD934-31F4-4AE8-A5D8-A4CA8220AF5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sl-SI" sz="1200" b="0" i="0" u="none" strike="noStrike" kern="0" cap="none" spc="0" normalizeH="0" baseline="0" noProof="0">
              <a:ln>
                <a:noFill/>
              </a:ln>
              <a:solidFill>
                <a:srgbClr val="888888"/>
              </a:solidFill>
              <a:effectLst/>
              <a:uLnTx/>
              <a:uFillTx/>
              <a:latin typeface="Garamond"/>
              <a:sym typeface="Garamond"/>
            </a:endParaRPr>
          </a:p>
        </p:txBody>
      </p:sp>
      <p:sp>
        <p:nvSpPr>
          <p:cNvPr id="6" name="Slide Number Placeholder 5">
            <a:extLst>
              <a:ext uri="{FF2B5EF4-FFF2-40B4-BE49-F238E27FC236}">
                <a16:creationId xmlns:a16="http://schemas.microsoft.com/office/drawing/2014/main" id="{9C771BCD-B531-4911-A0A0-DCC2166B809B}"/>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B3A4685-1044-4E09-B0B5-CBDBC8EB42E9}" type="slidenum">
              <a:rPr kumimoji="0" lang="sl-SI"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sl-SI"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4887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D2FEC59-70C3-45A9-80F4-1C4E4C52F80A}"/>
              </a:ext>
            </a:extLst>
          </p:cNvPr>
          <p:cNvSpPr>
            <a:spLocks noGrp="1"/>
          </p:cNvSpPr>
          <p:nvPr>
            <p:ph type="ctrTitle"/>
          </p:nvPr>
        </p:nvSpPr>
        <p:spPr>
          <a:xfrm>
            <a:off x="1143000" y="841772"/>
            <a:ext cx="6858000" cy="1790700"/>
          </a:xfrm>
        </p:spPr>
        <p:txBody>
          <a:bodyPr anchor="b"/>
          <a:lstStyle>
            <a:lvl1pPr algn="ctr">
              <a:defRPr sz="4500"/>
            </a:lvl1pPr>
          </a:lstStyle>
          <a:p>
            <a:r>
              <a:rPr lang="sl-SI"/>
              <a:t>Kliknite, če želite urediti slog naslova matrice</a:t>
            </a:r>
          </a:p>
        </p:txBody>
      </p:sp>
      <p:sp>
        <p:nvSpPr>
          <p:cNvPr id="3" name="Podnaslov 2">
            <a:extLst>
              <a:ext uri="{FF2B5EF4-FFF2-40B4-BE49-F238E27FC236}">
                <a16:creationId xmlns:a16="http://schemas.microsoft.com/office/drawing/2014/main" id="{752DD1E5-AC04-4E7E-ABC2-80A3639D2FDD}"/>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l-SI"/>
              <a:t>Kliknite, če želite urediti slog podnaslova matrice</a:t>
            </a:r>
          </a:p>
        </p:txBody>
      </p:sp>
      <p:sp>
        <p:nvSpPr>
          <p:cNvPr id="4" name="Označba mesta datuma 3">
            <a:extLst>
              <a:ext uri="{FF2B5EF4-FFF2-40B4-BE49-F238E27FC236}">
                <a16:creationId xmlns:a16="http://schemas.microsoft.com/office/drawing/2014/main" id="{AC23FE5A-2EBA-41FE-9675-9639B61FA57A}"/>
              </a:ext>
            </a:extLst>
          </p:cNvPr>
          <p:cNvSpPr>
            <a:spLocks noGrp="1"/>
          </p:cNvSpPr>
          <p:nvPr>
            <p:ph type="dt" sz="half" idx="10"/>
          </p:nvPr>
        </p:nvSpPr>
        <p:spPr/>
        <p:txBody>
          <a:bodyPr/>
          <a:lstStyle/>
          <a:p>
            <a:fld id="{D88437AA-A0E8-4882-A469-166A3A1BDCC3}" type="datetimeFigureOut">
              <a:rPr lang="sl-SI" smtClean="0"/>
              <a:t>6. 02. 2024</a:t>
            </a:fld>
            <a:endParaRPr lang="sl-SI"/>
          </a:p>
        </p:txBody>
      </p:sp>
      <p:sp>
        <p:nvSpPr>
          <p:cNvPr id="5" name="Označba mesta noge 4">
            <a:extLst>
              <a:ext uri="{FF2B5EF4-FFF2-40B4-BE49-F238E27FC236}">
                <a16:creationId xmlns:a16="http://schemas.microsoft.com/office/drawing/2014/main" id="{290ABFF3-3334-491D-A736-13593BEFEAF5}"/>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45CA5C88-FCF0-499C-AAC7-92B8D1B85658}"/>
              </a:ext>
            </a:extLst>
          </p:cNvPr>
          <p:cNvSpPr>
            <a:spLocks noGrp="1"/>
          </p:cNvSpPr>
          <p:nvPr>
            <p:ph type="sldNum" sz="quarter" idx="12"/>
          </p:nvPr>
        </p:nvSpPr>
        <p:spPr/>
        <p:txBody>
          <a:bodyPr/>
          <a:lstStyle/>
          <a:p>
            <a:fld id="{B122667C-AD48-4E3F-A6CE-C4832B54CC11}" type="slidenum">
              <a:rPr lang="sl-SI" smtClean="0"/>
              <a:t>‹#›</a:t>
            </a:fld>
            <a:endParaRPr lang="sl-SI"/>
          </a:p>
        </p:txBody>
      </p:sp>
    </p:spTree>
    <p:extLst>
      <p:ext uri="{BB962C8B-B14F-4D97-AF65-F5344CB8AC3E}">
        <p14:creationId xmlns:p14="http://schemas.microsoft.com/office/powerpoint/2010/main" val="2590134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9321E01-3D4C-4E7F-8061-DEF0FC7581D6}"/>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03D71390-144D-4BDA-A9BE-B0CD6C35F4C4}"/>
              </a:ext>
            </a:extLst>
          </p:cNvPr>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B79D0581-1411-4613-9877-548BAF649A25}"/>
              </a:ext>
            </a:extLst>
          </p:cNvPr>
          <p:cNvSpPr>
            <a:spLocks noGrp="1"/>
          </p:cNvSpPr>
          <p:nvPr>
            <p:ph type="dt" sz="half" idx="10"/>
          </p:nvPr>
        </p:nvSpPr>
        <p:spPr/>
        <p:txBody>
          <a:bodyPr/>
          <a:lstStyle/>
          <a:p>
            <a:fld id="{D88437AA-A0E8-4882-A469-166A3A1BDCC3}" type="datetimeFigureOut">
              <a:rPr lang="sl-SI" smtClean="0"/>
              <a:t>6. 02. 2024</a:t>
            </a:fld>
            <a:endParaRPr lang="sl-SI"/>
          </a:p>
        </p:txBody>
      </p:sp>
      <p:sp>
        <p:nvSpPr>
          <p:cNvPr id="5" name="Označba mesta noge 4">
            <a:extLst>
              <a:ext uri="{FF2B5EF4-FFF2-40B4-BE49-F238E27FC236}">
                <a16:creationId xmlns:a16="http://schemas.microsoft.com/office/drawing/2014/main" id="{A636DF21-7507-4FC3-BF7D-943F368A68B8}"/>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ED719A6B-701D-4DC0-8A5C-63EB0D4FD7BC}"/>
              </a:ext>
            </a:extLst>
          </p:cNvPr>
          <p:cNvSpPr>
            <a:spLocks noGrp="1"/>
          </p:cNvSpPr>
          <p:nvPr>
            <p:ph type="sldNum" sz="quarter" idx="12"/>
          </p:nvPr>
        </p:nvSpPr>
        <p:spPr/>
        <p:txBody>
          <a:bodyPr/>
          <a:lstStyle/>
          <a:p>
            <a:fld id="{B122667C-AD48-4E3F-A6CE-C4832B54CC11}" type="slidenum">
              <a:rPr lang="sl-SI" smtClean="0"/>
              <a:t>‹#›</a:t>
            </a:fld>
            <a:endParaRPr lang="sl-SI"/>
          </a:p>
        </p:txBody>
      </p:sp>
    </p:spTree>
    <p:extLst>
      <p:ext uri="{BB962C8B-B14F-4D97-AF65-F5344CB8AC3E}">
        <p14:creationId xmlns:p14="http://schemas.microsoft.com/office/powerpoint/2010/main" val="2607819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DFFE529-ED66-4533-9865-A75DCD341288}"/>
              </a:ext>
            </a:extLst>
          </p:cNvPr>
          <p:cNvSpPr>
            <a:spLocks noGrp="1"/>
          </p:cNvSpPr>
          <p:nvPr>
            <p:ph type="title"/>
          </p:nvPr>
        </p:nvSpPr>
        <p:spPr>
          <a:xfrm>
            <a:off x="623888" y="1282304"/>
            <a:ext cx="7886700" cy="2139553"/>
          </a:xfrm>
        </p:spPr>
        <p:txBody>
          <a:bodyPr anchor="b"/>
          <a:lstStyle>
            <a:lvl1pPr>
              <a:defRPr sz="4500"/>
            </a:lvl1pPr>
          </a:lstStyle>
          <a:p>
            <a:r>
              <a:rPr lang="sl-SI"/>
              <a:t>Kliknite, če želite urediti slog naslova matrice</a:t>
            </a:r>
          </a:p>
        </p:txBody>
      </p:sp>
      <p:sp>
        <p:nvSpPr>
          <p:cNvPr id="3" name="Označba mesta besedila 2">
            <a:extLst>
              <a:ext uri="{FF2B5EF4-FFF2-40B4-BE49-F238E27FC236}">
                <a16:creationId xmlns:a16="http://schemas.microsoft.com/office/drawing/2014/main" id="{46D7C5FD-418A-4A5A-81F0-C625C3C54EE1}"/>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sl-SI"/>
              <a:t>Uredite sloge besedila matrice</a:t>
            </a:r>
          </a:p>
        </p:txBody>
      </p:sp>
      <p:sp>
        <p:nvSpPr>
          <p:cNvPr id="4" name="Označba mesta datuma 3">
            <a:extLst>
              <a:ext uri="{FF2B5EF4-FFF2-40B4-BE49-F238E27FC236}">
                <a16:creationId xmlns:a16="http://schemas.microsoft.com/office/drawing/2014/main" id="{49D586C4-4CDC-4262-8CC8-11AD56815B07}"/>
              </a:ext>
            </a:extLst>
          </p:cNvPr>
          <p:cNvSpPr>
            <a:spLocks noGrp="1"/>
          </p:cNvSpPr>
          <p:nvPr>
            <p:ph type="dt" sz="half" idx="10"/>
          </p:nvPr>
        </p:nvSpPr>
        <p:spPr/>
        <p:txBody>
          <a:bodyPr/>
          <a:lstStyle/>
          <a:p>
            <a:fld id="{D88437AA-A0E8-4882-A469-166A3A1BDCC3}" type="datetimeFigureOut">
              <a:rPr lang="sl-SI" smtClean="0"/>
              <a:t>6. 02. 2024</a:t>
            </a:fld>
            <a:endParaRPr lang="sl-SI"/>
          </a:p>
        </p:txBody>
      </p:sp>
      <p:sp>
        <p:nvSpPr>
          <p:cNvPr id="5" name="Označba mesta noge 4">
            <a:extLst>
              <a:ext uri="{FF2B5EF4-FFF2-40B4-BE49-F238E27FC236}">
                <a16:creationId xmlns:a16="http://schemas.microsoft.com/office/drawing/2014/main" id="{47832D76-3B84-4427-9F2E-07FCFAAA9E2E}"/>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6C919709-3626-4941-B3AF-D85048F14E96}"/>
              </a:ext>
            </a:extLst>
          </p:cNvPr>
          <p:cNvSpPr>
            <a:spLocks noGrp="1"/>
          </p:cNvSpPr>
          <p:nvPr>
            <p:ph type="sldNum" sz="quarter" idx="12"/>
          </p:nvPr>
        </p:nvSpPr>
        <p:spPr/>
        <p:txBody>
          <a:bodyPr/>
          <a:lstStyle/>
          <a:p>
            <a:fld id="{B122667C-AD48-4E3F-A6CE-C4832B54CC11}" type="slidenum">
              <a:rPr lang="sl-SI" smtClean="0"/>
              <a:t>‹#›</a:t>
            </a:fld>
            <a:endParaRPr lang="sl-SI"/>
          </a:p>
        </p:txBody>
      </p:sp>
    </p:spTree>
    <p:extLst>
      <p:ext uri="{BB962C8B-B14F-4D97-AF65-F5344CB8AC3E}">
        <p14:creationId xmlns:p14="http://schemas.microsoft.com/office/powerpoint/2010/main" val="23137768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3.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theme" Target="../theme/theme5.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06375"/>
            <a:ext cx="8229600" cy="8574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1"/>
                </a:solidFill>
                <a:latin typeface="Garamond"/>
                <a:ea typeface="Garamond"/>
                <a:cs typeface="Garamond"/>
                <a:sym typeface="Garamond"/>
              </a:defRPr>
            </a:lvl1pPr>
            <a:lvl2pPr marL="0" marR="0" lvl="1" indent="0" algn="ctr" rtl="0">
              <a:spcBef>
                <a:spcPts val="0"/>
              </a:spcBef>
              <a:spcAft>
                <a:spcPts val="0"/>
              </a:spcAft>
              <a:buSzPts val="1400"/>
              <a:buNone/>
              <a:defRPr sz="4400" b="0" i="0" u="none" strike="noStrike" cap="none">
                <a:solidFill>
                  <a:schemeClr val="dk1"/>
                </a:solidFill>
                <a:latin typeface="Garamond"/>
                <a:ea typeface="Garamond"/>
                <a:cs typeface="Garamond"/>
                <a:sym typeface="Garamond"/>
              </a:defRPr>
            </a:lvl2pPr>
            <a:lvl3pPr marL="0" marR="0" lvl="2" indent="0" algn="ctr" rtl="0">
              <a:spcBef>
                <a:spcPts val="0"/>
              </a:spcBef>
              <a:spcAft>
                <a:spcPts val="0"/>
              </a:spcAft>
              <a:buSzPts val="1400"/>
              <a:buNone/>
              <a:defRPr sz="4400" b="0" i="0" u="none" strike="noStrike" cap="none">
                <a:solidFill>
                  <a:schemeClr val="dk1"/>
                </a:solidFill>
                <a:latin typeface="Garamond"/>
                <a:ea typeface="Garamond"/>
                <a:cs typeface="Garamond"/>
                <a:sym typeface="Garamond"/>
              </a:defRPr>
            </a:lvl3pPr>
            <a:lvl4pPr marL="0" marR="0" lvl="3" indent="0" algn="ctr" rtl="0">
              <a:spcBef>
                <a:spcPts val="0"/>
              </a:spcBef>
              <a:spcAft>
                <a:spcPts val="0"/>
              </a:spcAft>
              <a:buSzPts val="1400"/>
              <a:buNone/>
              <a:defRPr sz="4400" b="0" i="0" u="none" strike="noStrike" cap="none">
                <a:solidFill>
                  <a:schemeClr val="dk1"/>
                </a:solidFill>
                <a:latin typeface="Garamond"/>
                <a:ea typeface="Garamond"/>
                <a:cs typeface="Garamond"/>
                <a:sym typeface="Garamond"/>
              </a:defRPr>
            </a:lvl4pPr>
            <a:lvl5pPr marL="0" marR="0" lvl="4" indent="0" algn="ctr" rtl="0">
              <a:spcBef>
                <a:spcPts val="0"/>
              </a:spcBef>
              <a:spcAft>
                <a:spcPts val="0"/>
              </a:spcAft>
              <a:buSzPts val="1400"/>
              <a:buNone/>
              <a:defRPr sz="4400" b="0" i="0" u="none" strike="noStrike" cap="none">
                <a:solidFill>
                  <a:schemeClr val="dk1"/>
                </a:solidFill>
                <a:latin typeface="Garamond"/>
                <a:ea typeface="Garamond"/>
                <a:cs typeface="Garamond"/>
                <a:sym typeface="Garamond"/>
              </a:defRPr>
            </a:lvl5pPr>
            <a:lvl6pPr marL="457200" marR="0" lvl="5" indent="0" algn="ctr" rtl="0">
              <a:spcBef>
                <a:spcPts val="0"/>
              </a:spcBef>
              <a:spcAft>
                <a:spcPts val="0"/>
              </a:spcAft>
              <a:buSzPts val="1400"/>
              <a:buNone/>
              <a:defRPr sz="4400" b="0" i="0" u="none" strike="noStrike" cap="none">
                <a:solidFill>
                  <a:schemeClr val="dk1"/>
                </a:solidFill>
                <a:latin typeface="Garamond"/>
                <a:ea typeface="Garamond"/>
                <a:cs typeface="Garamond"/>
                <a:sym typeface="Garamond"/>
              </a:defRPr>
            </a:lvl6pPr>
            <a:lvl7pPr marL="914400" marR="0" lvl="6" indent="0" algn="ctr" rtl="0">
              <a:spcBef>
                <a:spcPts val="0"/>
              </a:spcBef>
              <a:spcAft>
                <a:spcPts val="0"/>
              </a:spcAft>
              <a:buSzPts val="1400"/>
              <a:buNone/>
              <a:defRPr sz="4400" b="0" i="0" u="none" strike="noStrike" cap="none">
                <a:solidFill>
                  <a:schemeClr val="dk1"/>
                </a:solidFill>
                <a:latin typeface="Garamond"/>
                <a:ea typeface="Garamond"/>
                <a:cs typeface="Garamond"/>
                <a:sym typeface="Garamond"/>
              </a:defRPr>
            </a:lvl7pPr>
            <a:lvl8pPr marL="1371600" marR="0" lvl="7" indent="0" algn="ctr" rtl="0">
              <a:spcBef>
                <a:spcPts val="0"/>
              </a:spcBef>
              <a:spcAft>
                <a:spcPts val="0"/>
              </a:spcAft>
              <a:buSzPts val="1400"/>
              <a:buNone/>
              <a:defRPr sz="4400" b="0" i="0" u="none" strike="noStrike" cap="none">
                <a:solidFill>
                  <a:schemeClr val="dk1"/>
                </a:solidFill>
                <a:latin typeface="Garamond"/>
                <a:ea typeface="Garamond"/>
                <a:cs typeface="Garamond"/>
                <a:sym typeface="Garamond"/>
              </a:defRPr>
            </a:lvl8pPr>
            <a:lvl9pPr marL="1828800" marR="0" lvl="8" indent="0" algn="ctr" rtl="0">
              <a:spcBef>
                <a:spcPts val="0"/>
              </a:spcBef>
              <a:spcAft>
                <a:spcPts val="0"/>
              </a:spcAft>
              <a:buSzPts val="1400"/>
              <a:buNone/>
              <a:defRPr sz="4400" b="0" i="0" u="none" strike="noStrike" cap="none">
                <a:solidFill>
                  <a:schemeClr val="dk1"/>
                </a:solidFill>
                <a:latin typeface="Garamond"/>
                <a:ea typeface="Garamond"/>
                <a:cs typeface="Garamond"/>
                <a:sym typeface="Garamond"/>
              </a:defRPr>
            </a:lvl9pPr>
          </a:lstStyle>
          <a:p>
            <a:endParaRPr/>
          </a:p>
        </p:txBody>
      </p:sp>
      <p:sp>
        <p:nvSpPr>
          <p:cNvPr id="11" name="Shape 11"/>
          <p:cNvSpPr txBox="1">
            <a:spLocks noGrp="1"/>
          </p:cNvSpPr>
          <p:nvPr>
            <p:ph type="body" idx="1"/>
          </p:nvPr>
        </p:nvSpPr>
        <p:spPr>
          <a:xfrm>
            <a:off x="457200" y="1200150"/>
            <a:ext cx="8229600" cy="33942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Garamond"/>
                <a:ea typeface="Garamond"/>
                <a:cs typeface="Garamond"/>
                <a:sym typeface="Garamond"/>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Garamond"/>
                <a:ea typeface="Garamond"/>
                <a:cs typeface="Garamond"/>
                <a:sym typeface="Garamond"/>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Garamond"/>
                <a:ea typeface="Garamond"/>
                <a:cs typeface="Garamond"/>
                <a:sym typeface="Garamond"/>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9pPr>
          </a:lstStyle>
          <a:p>
            <a:endParaRPr/>
          </a:p>
        </p:txBody>
      </p:sp>
      <p:sp>
        <p:nvSpPr>
          <p:cNvPr id="12" name="Shape 12"/>
          <p:cNvSpPr txBox="1">
            <a:spLocks noGrp="1"/>
          </p:cNvSpPr>
          <p:nvPr>
            <p:ph type="dt" idx="10"/>
          </p:nvPr>
        </p:nvSpPr>
        <p:spPr>
          <a:xfrm>
            <a:off x="457200" y="4767263"/>
            <a:ext cx="2133600" cy="2745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Garamond"/>
                <a:ea typeface="Garamond"/>
                <a:cs typeface="Garamond"/>
                <a:sym typeface="Garamond"/>
              </a:defRPr>
            </a:lvl1pPr>
            <a:lvl2pPr marL="457200" marR="0" lvl="1" indent="0"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2pPr>
            <a:lvl3pPr marL="914400" marR="0" lvl="2" indent="0"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3pPr>
            <a:lvl4pPr marL="1371600" marR="0" lvl="3" indent="0"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4pPr>
            <a:lvl5pPr marL="1828800" marR="0" lvl="4" indent="0"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5pPr>
            <a:lvl6pPr marL="2286000" marR="0" lvl="5" indent="0"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6pPr>
            <a:lvl7pPr marL="2743200" marR="0" lvl="6" indent="0"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7pPr>
            <a:lvl8pPr marL="3200400" marR="0" lvl="7" indent="0"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8pPr>
            <a:lvl9pPr marL="3657600" marR="0" lvl="8" indent="0"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9pPr>
          </a:lstStyle>
          <a:p>
            <a:endParaRPr/>
          </a:p>
        </p:txBody>
      </p:sp>
      <p:sp>
        <p:nvSpPr>
          <p:cNvPr id="13" name="Shape 13"/>
          <p:cNvSpPr txBox="1">
            <a:spLocks noGrp="1"/>
          </p:cNvSpPr>
          <p:nvPr>
            <p:ph type="ftr" idx="11"/>
          </p:nvPr>
        </p:nvSpPr>
        <p:spPr>
          <a:xfrm>
            <a:off x="3124200" y="4767263"/>
            <a:ext cx="2895600" cy="2745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Garamond"/>
                <a:ea typeface="Garamond"/>
                <a:cs typeface="Garamond"/>
                <a:sym typeface="Garamond"/>
              </a:defRPr>
            </a:lvl1pPr>
            <a:lvl2pPr marL="457200" marR="0" lvl="1" indent="0"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2pPr>
            <a:lvl3pPr marL="914400" marR="0" lvl="2" indent="0"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3pPr>
            <a:lvl4pPr marL="1371600" marR="0" lvl="3" indent="0"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4pPr>
            <a:lvl5pPr marL="1828800" marR="0" lvl="4" indent="0"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5pPr>
            <a:lvl6pPr marL="2286000" marR="0" lvl="5" indent="0"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6pPr>
            <a:lvl7pPr marL="2743200" marR="0" lvl="6" indent="0"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7pPr>
            <a:lvl8pPr marL="3200400" marR="0" lvl="7" indent="0"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8pPr>
            <a:lvl9pPr marL="3657600" marR="0" lvl="8" indent="0"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9pPr>
          </a:lstStyle>
          <a:p>
            <a:endParaRPr/>
          </a:p>
        </p:txBody>
      </p:sp>
    </p:spTree>
  </p:cSld>
  <p:clrMap bg1="lt1" tx1="dk1" bg2="lt2" tx2="dk2" accent1="accent1" accent2="accent2" accent3="accent3" accent4="accent4" accent5="accent5" accent6="accent6" hlink="hlink" folHlink="folHlink"/>
  <p:sldLayoutIdLst>
    <p:sldLayoutId id="2147483662" r:id="rId1"/>
    <p:sldLayoutId id="2147483661" r:id="rId2"/>
    <p:sldLayoutId id="2147483664" r:id="rId3"/>
    <p:sldLayoutId id="2147483665" r:id="rId4"/>
    <p:sldLayoutId id="2147483666" r:id="rId5"/>
    <p:sldLayoutId id="2147483667"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a:extLst>
              <a:ext uri="{FF2B5EF4-FFF2-40B4-BE49-F238E27FC236}">
                <a16:creationId xmlns:a16="http://schemas.microsoft.com/office/drawing/2014/main" id="{C595D64A-E4C9-4650-86FB-311C22B73CED}"/>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C4E81088-8C39-470F-BA6E-0DBE1310923E}"/>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47CE04F4-52E7-4948-B90B-7E4F9EB6218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88437AA-A0E8-4882-A469-166A3A1BDCC3}" type="datetimeFigureOut">
              <a:rPr lang="sl-SI" smtClean="0"/>
              <a:t>6. 02. 2024</a:t>
            </a:fld>
            <a:endParaRPr lang="sl-SI"/>
          </a:p>
        </p:txBody>
      </p:sp>
      <p:sp>
        <p:nvSpPr>
          <p:cNvPr id="5" name="Označba mesta noge 4">
            <a:extLst>
              <a:ext uri="{FF2B5EF4-FFF2-40B4-BE49-F238E27FC236}">
                <a16:creationId xmlns:a16="http://schemas.microsoft.com/office/drawing/2014/main" id="{1C954D07-1F48-4AE2-9C9E-C24F3AC0015C}"/>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sl-SI"/>
          </a:p>
        </p:txBody>
      </p:sp>
      <p:sp>
        <p:nvSpPr>
          <p:cNvPr id="6" name="Označba mesta številke diapozitiva 5">
            <a:extLst>
              <a:ext uri="{FF2B5EF4-FFF2-40B4-BE49-F238E27FC236}">
                <a16:creationId xmlns:a16="http://schemas.microsoft.com/office/drawing/2014/main" id="{DB79B671-42E8-4121-A3F0-2977CF91AC3B}"/>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122667C-AD48-4E3F-A6CE-C4832B54CC11}" type="slidenum">
              <a:rPr lang="sl-SI" smtClean="0"/>
              <a:t>‹#›</a:t>
            </a:fld>
            <a:endParaRPr lang="sl-SI"/>
          </a:p>
        </p:txBody>
      </p:sp>
    </p:spTree>
    <p:extLst>
      <p:ext uri="{BB962C8B-B14F-4D97-AF65-F5344CB8AC3E}">
        <p14:creationId xmlns:p14="http://schemas.microsoft.com/office/powerpoint/2010/main" val="167690405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l-S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a:stretch>
        </a:blipFill>
        <a:effectLst/>
      </p:bgPr>
    </p:bg>
    <p:spTree>
      <p:nvGrpSpPr>
        <p:cNvPr id="1" name=""/>
        <p:cNvGrpSpPr/>
        <p:nvPr/>
      </p:nvGrpSpPr>
      <p:grpSpPr>
        <a:xfrm>
          <a:off x="0" y="0"/>
          <a:ext cx="0" cy="0"/>
          <a:chOff x="0" y="0"/>
          <a:chExt cx="0" cy="0"/>
        </a:xfrm>
      </p:grpSpPr>
      <p:sp>
        <p:nvSpPr>
          <p:cNvPr id="2" name="Označba mesta naslova 1">
            <a:extLst>
              <a:ext uri="{FF2B5EF4-FFF2-40B4-BE49-F238E27FC236}">
                <a16:creationId xmlns:a16="http://schemas.microsoft.com/office/drawing/2014/main" id="{3915D609-3AFE-4A6C-BA34-D35F033AF086}"/>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E25FAC7C-2ADC-4C3A-8EC9-0D850136CD8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6506E9D9-FDF6-49E4-AD48-052CD5910D4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C806A98-159A-4707-90FC-4780F27FB41B}" type="datetimeFigureOut">
              <a:rPr lang="sl-SI" smtClean="0"/>
              <a:t>6. 02. 2024</a:t>
            </a:fld>
            <a:endParaRPr lang="sl-SI"/>
          </a:p>
        </p:txBody>
      </p:sp>
      <p:sp>
        <p:nvSpPr>
          <p:cNvPr id="5" name="Označba mesta noge 4">
            <a:extLst>
              <a:ext uri="{FF2B5EF4-FFF2-40B4-BE49-F238E27FC236}">
                <a16:creationId xmlns:a16="http://schemas.microsoft.com/office/drawing/2014/main" id="{256D95C0-FD1E-49DB-B796-D832A7EDBD9A}"/>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sl-SI"/>
          </a:p>
        </p:txBody>
      </p:sp>
      <p:sp>
        <p:nvSpPr>
          <p:cNvPr id="6" name="Označba mesta številke diapozitiva 5">
            <a:extLst>
              <a:ext uri="{FF2B5EF4-FFF2-40B4-BE49-F238E27FC236}">
                <a16:creationId xmlns:a16="http://schemas.microsoft.com/office/drawing/2014/main" id="{005D2ABC-7BAC-4DF1-8D76-2B3D9C6DB044}"/>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05D858A-9884-401F-8FB2-C4C33AED2916}" type="slidenum">
              <a:rPr lang="sl-SI" smtClean="0"/>
              <a:t>‹#›</a:t>
            </a:fld>
            <a:endParaRPr lang="sl-SI"/>
          </a:p>
        </p:txBody>
      </p:sp>
    </p:spTree>
    <p:extLst>
      <p:ext uri="{BB962C8B-B14F-4D97-AF65-F5344CB8AC3E}">
        <p14:creationId xmlns:p14="http://schemas.microsoft.com/office/powerpoint/2010/main" val="6627039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l-S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06375"/>
            <a:ext cx="8229600" cy="8574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1"/>
                </a:solidFill>
                <a:latin typeface="Garamond"/>
                <a:ea typeface="Garamond"/>
                <a:cs typeface="Garamond"/>
                <a:sym typeface="Garamond"/>
              </a:defRPr>
            </a:lvl1pPr>
            <a:lvl2pPr marL="0" marR="0" lvl="1" indent="0" algn="ctr" rtl="0">
              <a:spcBef>
                <a:spcPts val="0"/>
              </a:spcBef>
              <a:spcAft>
                <a:spcPts val="0"/>
              </a:spcAft>
              <a:buSzPts val="1400"/>
              <a:buNone/>
              <a:defRPr sz="4400" b="0" i="0" u="none" strike="noStrike" cap="none">
                <a:solidFill>
                  <a:schemeClr val="dk1"/>
                </a:solidFill>
                <a:latin typeface="Garamond"/>
                <a:ea typeface="Garamond"/>
                <a:cs typeface="Garamond"/>
                <a:sym typeface="Garamond"/>
              </a:defRPr>
            </a:lvl2pPr>
            <a:lvl3pPr marL="0" marR="0" lvl="2" indent="0" algn="ctr" rtl="0">
              <a:spcBef>
                <a:spcPts val="0"/>
              </a:spcBef>
              <a:spcAft>
                <a:spcPts val="0"/>
              </a:spcAft>
              <a:buSzPts val="1400"/>
              <a:buNone/>
              <a:defRPr sz="4400" b="0" i="0" u="none" strike="noStrike" cap="none">
                <a:solidFill>
                  <a:schemeClr val="dk1"/>
                </a:solidFill>
                <a:latin typeface="Garamond"/>
                <a:ea typeface="Garamond"/>
                <a:cs typeface="Garamond"/>
                <a:sym typeface="Garamond"/>
              </a:defRPr>
            </a:lvl3pPr>
            <a:lvl4pPr marL="0" marR="0" lvl="3" indent="0" algn="ctr" rtl="0">
              <a:spcBef>
                <a:spcPts val="0"/>
              </a:spcBef>
              <a:spcAft>
                <a:spcPts val="0"/>
              </a:spcAft>
              <a:buSzPts val="1400"/>
              <a:buNone/>
              <a:defRPr sz="4400" b="0" i="0" u="none" strike="noStrike" cap="none">
                <a:solidFill>
                  <a:schemeClr val="dk1"/>
                </a:solidFill>
                <a:latin typeface="Garamond"/>
                <a:ea typeface="Garamond"/>
                <a:cs typeface="Garamond"/>
                <a:sym typeface="Garamond"/>
              </a:defRPr>
            </a:lvl4pPr>
            <a:lvl5pPr marL="0" marR="0" lvl="4" indent="0" algn="ctr" rtl="0">
              <a:spcBef>
                <a:spcPts val="0"/>
              </a:spcBef>
              <a:spcAft>
                <a:spcPts val="0"/>
              </a:spcAft>
              <a:buSzPts val="1400"/>
              <a:buNone/>
              <a:defRPr sz="4400" b="0" i="0" u="none" strike="noStrike" cap="none">
                <a:solidFill>
                  <a:schemeClr val="dk1"/>
                </a:solidFill>
                <a:latin typeface="Garamond"/>
                <a:ea typeface="Garamond"/>
                <a:cs typeface="Garamond"/>
                <a:sym typeface="Garamond"/>
              </a:defRPr>
            </a:lvl5pPr>
            <a:lvl6pPr marL="457200" marR="0" lvl="5" indent="0" algn="ctr" rtl="0">
              <a:spcBef>
                <a:spcPts val="0"/>
              </a:spcBef>
              <a:spcAft>
                <a:spcPts val="0"/>
              </a:spcAft>
              <a:buSzPts val="1400"/>
              <a:buNone/>
              <a:defRPr sz="4400" b="0" i="0" u="none" strike="noStrike" cap="none">
                <a:solidFill>
                  <a:schemeClr val="dk1"/>
                </a:solidFill>
                <a:latin typeface="Garamond"/>
                <a:ea typeface="Garamond"/>
                <a:cs typeface="Garamond"/>
                <a:sym typeface="Garamond"/>
              </a:defRPr>
            </a:lvl6pPr>
            <a:lvl7pPr marL="914400" marR="0" lvl="6" indent="0" algn="ctr" rtl="0">
              <a:spcBef>
                <a:spcPts val="0"/>
              </a:spcBef>
              <a:spcAft>
                <a:spcPts val="0"/>
              </a:spcAft>
              <a:buSzPts val="1400"/>
              <a:buNone/>
              <a:defRPr sz="4400" b="0" i="0" u="none" strike="noStrike" cap="none">
                <a:solidFill>
                  <a:schemeClr val="dk1"/>
                </a:solidFill>
                <a:latin typeface="Garamond"/>
                <a:ea typeface="Garamond"/>
                <a:cs typeface="Garamond"/>
                <a:sym typeface="Garamond"/>
              </a:defRPr>
            </a:lvl7pPr>
            <a:lvl8pPr marL="1371600" marR="0" lvl="7" indent="0" algn="ctr" rtl="0">
              <a:spcBef>
                <a:spcPts val="0"/>
              </a:spcBef>
              <a:spcAft>
                <a:spcPts val="0"/>
              </a:spcAft>
              <a:buSzPts val="1400"/>
              <a:buNone/>
              <a:defRPr sz="4400" b="0" i="0" u="none" strike="noStrike" cap="none">
                <a:solidFill>
                  <a:schemeClr val="dk1"/>
                </a:solidFill>
                <a:latin typeface="Garamond"/>
                <a:ea typeface="Garamond"/>
                <a:cs typeface="Garamond"/>
                <a:sym typeface="Garamond"/>
              </a:defRPr>
            </a:lvl8pPr>
            <a:lvl9pPr marL="1828800" marR="0" lvl="8" indent="0" algn="ctr" rtl="0">
              <a:spcBef>
                <a:spcPts val="0"/>
              </a:spcBef>
              <a:spcAft>
                <a:spcPts val="0"/>
              </a:spcAft>
              <a:buSzPts val="1400"/>
              <a:buNone/>
              <a:defRPr sz="4400" b="0" i="0" u="none" strike="noStrike" cap="none">
                <a:solidFill>
                  <a:schemeClr val="dk1"/>
                </a:solidFill>
                <a:latin typeface="Garamond"/>
                <a:ea typeface="Garamond"/>
                <a:cs typeface="Garamond"/>
                <a:sym typeface="Garamond"/>
              </a:defRPr>
            </a:lvl9pPr>
          </a:lstStyle>
          <a:p>
            <a:endParaRPr/>
          </a:p>
        </p:txBody>
      </p:sp>
      <p:sp>
        <p:nvSpPr>
          <p:cNvPr id="11" name="Shape 11"/>
          <p:cNvSpPr txBox="1">
            <a:spLocks noGrp="1"/>
          </p:cNvSpPr>
          <p:nvPr>
            <p:ph type="body" idx="1"/>
          </p:nvPr>
        </p:nvSpPr>
        <p:spPr>
          <a:xfrm>
            <a:off x="457200" y="1200150"/>
            <a:ext cx="8229600" cy="33942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Garamond"/>
                <a:ea typeface="Garamond"/>
                <a:cs typeface="Garamond"/>
                <a:sym typeface="Garamond"/>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Garamond"/>
                <a:ea typeface="Garamond"/>
                <a:cs typeface="Garamond"/>
                <a:sym typeface="Garamond"/>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Garamond"/>
                <a:ea typeface="Garamond"/>
                <a:cs typeface="Garamond"/>
                <a:sym typeface="Garamond"/>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9pPr>
          </a:lstStyle>
          <a:p>
            <a:endParaRPr/>
          </a:p>
        </p:txBody>
      </p:sp>
      <p:sp>
        <p:nvSpPr>
          <p:cNvPr id="12" name="Shape 12"/>
          <p:cNvSpPr txBox="1">
            <a:spLocks noGrp="1"/>
          </p:cNvSpPr>
          <p:nvPr>
            <p:ph type="dt" idx="10"/>
          </p:nvPr>
        </p:nvSpPr>
        <p:spPr>
          <a:xfrm>
            <a:off x="457200" y="4767263"/>
            <a:ext cx="2133600" cy="2745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Garamond"/>
                <a:ea typeface="Garamond"/>
                <a:cs typeface="Garamond"/>
                <a:sym typeface="Garamond"/>
              </a:defRPr>
            </a:lvl1pPr>
            <a:lvl2pPr marL="457200" marR="0" lvl="1" indent="0"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2pPr>
            <a:lvl3pPr marL="914400" marR="0" lvl="2" indent="0"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3pPr>
            <a:lvl4pPr marL="1371600" marR="0" lvl="3" indent="0"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4pPr>
            <a:lvl5pPr marL="1828800" marR="0" lvl="4" indent="0"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5pPr>
            <a:lvl6pPr marL="2286000" marR="0" lvl="5" indent="0"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6pPr>
            <a:lvl7pPr marL="2743200" marR="0" lvl="6" indent="0"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7pPr>
            <a:lvl8pPr marL="3200400" marR="0" lvl="7" indent="0"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8pPr>
            <a:lvl9pPr marL="3657600" marR="0" lvl="8" indent="0"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9pPr>
          </a:lstStyle>
          <a:p>
            <a:endParaRPr/>
          </a:p>
        </p:txBody>
      </p:sp>
      <p:sp>
        <p:nvSpPr>
          <p:cNvPr id="13" name="Shape 13"/>
          <p:cNvSpPr txBox="1">
            <a:spLocks noGrp="1"/>
          </p:cNvSpPr>
          <p:nvPr>
            <p:ph type="ftr" idx="11"/>
          </p:nvPr>
        </p:nvSpPr>
        <p:spPr>
          <a:xfrm>
            <a:off x="3124200" y="4767263"/>
            <a:ext cx="2895600" cy="2745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Garamond"/>
                <a:ea typeface="Garamond"/>
                <a:cs typeface="Garamond"/>
                <a:sym typeface="Garamond"/>
              </a:defRPr>
            </a:lvl1pPr>
            <a:lvl2pPr marL="457200" marR="0" lvl="1" indent="0"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2pPr>
            <a:lvl3pPr marL="914400" marR="0" lvl="2" indent="0"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3pPr>
            <a:lvl4pPr marL="1371600" marR="0" lvl="3" indent="0"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4pPr>
            <a:lvl5pPr marL="1828800" marR="0" lvl="4" indent="0"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5pPr>
            <a:lvl6pPr marL="2286000" marR="0" lvl="5" indent="0"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6pPr>
            <a:lvl7pPr marL="2743200" marR="0" lvl="6" indent="0"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7pPr>
            <a:lvl8pPr marL="3200400" marR="0" lvl="7" indent="0"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8pPr>
            <a:lvl9pPr marL="3657600" marR="0" lvl="8" indent="0"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9pPr>
          </a:lstStyle>
          <a:p>
            <a:endParaRPr/>
          </a:p>
        </p:txBody>
      </p:sp>
    </p:spTree>
    <p:extLst>
      <p:ext uri="{BB962C8B-B14F-4D97-AF65-F5344CB8AC3E}">
        <p14:creationId xmlns:p14="http://schemas.microsoft.com/office/powerpoint/2010/main" val="397608507"/>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06375"/>
            <a:ext cx="8229600" cy="8574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1"/>
                </a:solidFill>
                <a:latin typeface="Garamond"/>
                <a:ea typeface="Garamond"/>
                <a:cs typeface="Garamond"/>
                <a:sym typeface="Garamond"/>
              </a:defRPr>
            </a:lvl1pPr>
            <a:lvl2pPr marL="0" marR="0" lvl="1" indent="0" algn="ctr" rtl="0">
              <a:spcBef>
                <a:spcPts val="0"/>
              </a:spcBef>
              <a:spcAft>
                <a:spcPts val="0"/>
              </a:spcAft>
              <a:buSzPts val="1400"/>
              <a:buNone/>
              <a:defRPr sz="4400" b="0" i="0" u="none" strike="noStrike" cap="none">
                <a:solidFill>
                  <a:schemeClr val="dk1"/>
                </a:solidFill>
                <a:latin typeface="Garamond"/>
                <a:ea typeface="Garamond"/>
                <a:cs typeface="Garamond"/>
                <a:sym typeface="Garamond"/>
              </a:defRPr>
            </a:lvl2pPr>
            <a:lvl3pPr marL="0" marR="0" lvl="2" indent="0" algn="ctr" rtl="0">
              <a:spcBef>
                <a:spcPts val="0"/>
              </a:spcBef>
              <a:spcAft>
                <a:spcPts val="0"/>
              </a:spcAft>
              <a:buSzPts val="1400"/>
              <a:buNone/>
              <a:defRPr sz="4400" b="0" i="0" u="none" strike="noStrike" cap="none">
                <a:solidFill>
                  <a:schemeClr val="dk1"/>
                </a:solidFill>
                <a:latin typeface="Garamond"/>
                <a:ea typeface="Garamond"/>
                <a:cs typeface="Garamond"/>
                <a:sym typeface="Garamond"/>
              </a:defRPr>
            </a:lvl3pPr>
            <a:lvl4pPr marL="0" marR="0" lvl="3" indent="0" algn="ctr" rtl="0">
              <a:spcBef>
                <a:spcPts val="0"/>
              </a:spcBef>
              <a:spcAft>
                <a:spcPts val="0"/>
              </a:spcAft>
              <a:buSzPts val="1400"/>
              <a:buNone/>
              <a:defRPr sz="4400" b="0" i="0" u="none" strike="noStrike" cap="none">
                <a:solidFill>
                  <a:schemeClr val="dk1"/>
                </a:solidFill>
                <a:latin typeface="Garamond"/>
                <a:ea typeface="Garamond"/>
                <a:cs typeface="Garamond"/>
                <a:sym typeface="Garamond"/>
              </a:defRPr>
            </a:lvl4pPr>
            <a:lvl5pPr marL="0" marR="0" lvl="4" indent="0" algn="ctr" rtl="0">
              <a:spcBef>
                <a:spcPts val="0"/>
              </a:spcBef>
              <a:spcAft>
                <a:spcPts val="0"/>
              </a:spcAft>
              <a:buSzPts val="1400"/>
              <a:buNone/>
              <a:defRPr sz="4400" b="0" i="0" u="none" strike="noStrike" cap="none">
                <a:solidFill>
                  <a:schemeClr val="dk1"/>
                </a:solidFill>
                <a:latin typeface="Garamond"/>
                <a:ea typeface="Garamond"/>
                <a:cs typeface="Garamond"/>
                <a:sym typeface="Garamond"/>
              </a:defRPr>
            </a:lvl5pPr>
            <a:lvl6pPr marL="457200" marR="0" lvl="5" indent="0" algn="ctr" rtl="0">
              <a:spcBef>
                <a:spcPts val="0"/>
              </a:spcBef>
              <a:spcAft>
                <a:spcPts val="0"/>
              </a:spcAft>
              <a:buSzPts val="1400"/>
              <a:buNone/>
              <a:defRPr sz="4400" b="0" i="0" u="none" strike="noStrike" cap="none">
                <a:solidFill>
                  <a:schemeClr val="dk1"/>
                </a:solidFill>
                <a:latin typeface="Garamond"/>
                <a:ea typeface="Garamond"/>
                <a:cs typeface="Garamond"/>
                <a:sym typeface="Garamond"/>
              </a:defRPr>
            </a:lvl6pPr>
            <a:lvl7pPr marL="914400" marR="0" lvl="6" indent="0" algn="ctr" rtl="0">
              <a:spcBef>
                <a:spcPts val="0"/>
              </a:spcBef>
              <a:spcAft>
                <a:spcPts val="0"/>
              </a:spcAft>
              <a:buSzPts val="1400"/>
              <a:buNone/>
              <a:defRPr sz="4400" b="0" i="0" u="none" strike="noStrike" cap="none">
                <a:solidFill>
                  <a:schemeClr val="dk1"/>
                </a:solidFill>
                <a:latin typeface="Garamond"/>
                <a:ea typeface="Garamond"/>
                <a:cs typeface="Garamond"/>
                <a:sym typeface="Garamond"/>
              </a:defRPr>
            </a:lvl7pPr>
            <a:lvl8pPr marL="1371600" marR="0" lvl="7" indent="0" algn="ctr" rtl="0">
              <a:spcBef>
                <a:spcPts val="0"/>
              </a:spcBef>
              <a:spcAft>
                <a:spcPts val="0"/>
              </a:spcAft>
              <a:buSzPts val="1400"/>
              <a:buNone/>
              <a:defRPr sz="4400" b="0" i="0" u="none" strike="noStrike" cap="none">
                <a:solidFill>
                  <a:schemeClr val="dk1"/>
                </a:solidFill>
                <a:latin typeface="Garamond"/>
                <a:ea typeface="Garamond"/>
                <a:cs typeface="Garamond"/>
                <a:sym typeface="Garamond"/>
              </a:defRPr>
            </a:lvl8pPr>
            <a:lvl9pPr marL="1828800" marR="0" lvl="8" indent="0" algn="ctr" rtl="0">
              <a:spcBef>
                <a:spcPts val="0"/>
              </a:spcBef>
              <a:spcAft>
                <a:spcPts val="0"/>
              </a:spcAft>
              <a:buSzPts val="1400"/>
              <a:buNone/>
              <a:defRPr sz="4400" b="0" i="0" u="none" strike="noStrike" cap="none">
                <a:solidFill>
                  <a:schemeClr val="dk1"/>
                </a:solidFill>
                <a:latin typeface="Garamond"/>
                <a:ea typeface="Garamond"/>
                <a:cs typeface="Garamond"/>
                <a:sym typeface="Garamond"/>
              </a:defRPr>
            </a:lvl9pPr>
          </a:lstStyle>
          <a:p>
            <a:endParaRPr/>
          </a:p>
        </p:txBody>
      </p:sp>
      <p:sp>
        <p:nvSpPr>
          <p:cNvPr id="11" name="Shape 11"/>
          <p:cNvSpPr txBox="1">
            <a:spLocks noGrp="1"/>
          </p:cNvSpPr>
          <p:nvPr>
            <p:ph type="body" idx="1"/>
          </p:nvPr>
        </p:nvSpPr>
        <p:spPr>
          <a:xfrm>
            <a:off x="457200" y="1200150"/>
            <a:ext cx="8229600" cy="33942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Garamond"/>
                <a:ea typeface="Garamond"/>
                <a:cs typeface="Garamond"/>
                <a:sym typeface="Garamond"/>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Garamond"/>
                <a:ea typeface="Garamond"/>
                <a:cs typeface="Garamond"/>
                <a:sym typeface="Garamond"/>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Garamond"/>
                <a:ea typeface="Garamond"/>
                <a:cs typeface="Garamond"/>
                <a:sym typeface="Garamond"/>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Garamond"/>
                <a:ea typeface="Garamond"/>
                <a:cs typeface="Garamond"/>
                <a:sym typeface="Garamond"/>
              </a:defRPr>
            </a:lvl9pPr>
          </a:lstStyle>
          <a:p>
            <a:endParaRPr/>
          </a:p>
        </p:txBody>
      </p:sp>
      <p:sp>
        <p:nvSpPr>
          <p:cNvPr id="12" name="Shape 12"/>
          <p:cNvSpPr txBox="1">
            <a:spLocks noGrp="1"/>
          </p:cNvSpPr>
          <p:nvPr>
            <p:ph type="dt" idx="10"/>
          </p:nvPr>
        </p:nvSpPr>
        <p:spPr>
          <a:xfrm>
            <a:off x="457200" y="4767263"/>
            <a:ext cx="2133600" cy="2745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Garamond"/>
                <a:ea typeface="Garamond"/>
                <a:cs typeface="Garamond"/>
                <a:sym typeface="Garamond"/>
              </a:defRPr>
            </a:lvl1pPr>
            <a:lvl2pPr marL="457200" marR="0" lvl="1" indent="0"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2pPr>
            <a:lvl3pPr marL="914400" marR="0" lvl="2" indent="0"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3pPr>
            <a:lvl4pPr marL="1371600" marR="0" lvl="3" indent="0"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4pPr>
            <a:lvl5pPr marL="1828800" marR="0" lvl="4" indent="0"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5pPr>
            <a:lvl6pPr marL="2286000" marR="0" lvl="5" indent="0"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6pPr>
            <a:lvl7pPr marL="2743200" marR="0" lvl="6" indent="0"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7pPr>
            <a:lvl8pPr marL="3200400" marR="0" lvl="7" indent="0"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8pPr>
            <a:lvl9pPr marL="3657600" marR="0" lvl="8" indent="0"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9pPr>
          </a:lstStyle>
          <a:p>
            <a:endParaRPr/>
          </a:p>
        </p:txBody>
      </p:sp>
      <p:sp>
        <p:nvSpPr>
          <p:cNvPr id="13" name="Shape 13"/>
          <p:cNvSpPr txBox="1">
            <a:spLocks noGrp="1"/>
          </p:cNvSpPr>
          <p:nvPr>
            <p:ph type="ftr" idx="11"/>
          </p:nvPr>
        </p:nvSpPr>
        <p:spPr>
          <a:xfrm>
            <a:off x="3124200" y="4767263"/>
            <a:ext cx="2895600" cy="2745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Garamond"/>
                <a:ea typeface="Garamond"/>
                <a:cs typeface="Garamond"/>
                <a:sym typeface="Garamond"/>
              </a:defRPr>
            </a:lvl1pPr>
            <a:lvl2pPr marL="457200" marR="0" lvl="1" indent="0"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2pPr>
            <a:lvl3pPr marL="914400" marR="0" lvl="2" indent="0"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3pPr>
            <a:lvl4pPr marL="1371600" marR="0" lvl="3" indent="0"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4pPr>
            <a:lvl5pPr marL="1828800" marR="0" lvl="4" indent="0"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5pPr>
            <a:lvl6pPr marL="2286000" marR="0" lvl="5" indent="0"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6pPr>
            <a:lvl7pPr marL="2743200" marR="0" lvl="6" indent="0"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7pPr>
            <a:lvl8pPr marL="3200400" marR="0" lvl="7" indent="0"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8pPr>
            <a:lvl9pPr marL="3657600" marR="0" lvl="8" indent="0"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9pPr>
          </a:lstStyle>
          <a:p>
            <a:endParaRPr/>
          </a:p>
        </p:txBody>
      </p:sp>
    </p:spTree>
    <p:extLst>
      <p:ext uri="{BB962C8B-B14F-4D97-AF65-F5344CB8AC3E}">
        <p14:creationId xmlns:p14="http://schemas.microsoft.com/office/powerpoint/2010/main" val="156280122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0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xml"/><Relationship Id="rId1" Type="http://schemas.openxmlformats.org/officeDocument/2006/relationships/slideLayout" Target="../slideLayouts/slideLayout32.xml"/><Relationship Id="rId4" Type="http://schemas.openxmlformats.org/officeDocument/2006/relationships/image" Target="../media/image47.pn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8.xml.rels><?xml version="1.0" encoding="UTF-8" standalone="yes"?>
<Relationships xmlns="http://schemas.openxmlformats.org/package/2006/relationships"><Relationship Id="rId3" Type="http://schemas.openxmlformats.org/officeDocument/2006/relationships/hyperlink" Target="https://www.upr.si/si/studij--vpis/711-prevajalnik-srednjesolskih-in-univerzitetnih-programov/" TargetMode="External"/><Relationship Id="rId2" Type="http://schemas.openxmlformats.org/officeDocument/2006/relationships/hyperlink" Target="https://www.upr.si/si/studij--vpis/dodiplomski-studij/razpis-za-vpis-v-dodiplomske-studijske-programe/" TargetMode="External"/><Relationship Id="rId1" Type="http://schemas.openxmlformats.org/officeDocument/2006/relationships/slideLayout" Target="../slideLayouts/slideLayout19.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2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3" Type="http://schemas.openxmlformats.org/officeDocument/2006/relationships/hyperlink" Target="https://www.ung.si/sl/fakultete/fakulteta-za-naravoslovje/programi/1FAF/" TargetMode="External"/><Relationship Id="rId2" Type="http://schemas.openxmlformats.org/officeDocument/2006/relationships/image" Target="../media/image48.jpg"/><Relationship Id="rId1" Type="http://schemas.openxmlformats.org/officeDocument/2006/relationships/slideLayout" Target="../slideLayouts/slideLayout5.xml"/><Relationship Id="rId5" Type="http://schemas.openxmlformats.org/officeDocument/2006/relationships/hyperlink" Target="https://www.ung.si/sl/fakultete/fakulteta-za-naravoslovje/programi/2ZMA/" TargetMode="External"/><Relationship Id="rId4" Type="http://schemas.openxmlformats.org/officeDocument/2006/relationships/hyperlink" Target="https://www.ung.si/sl/fakultete/fakulteta-za-naravoslovje/programi/2FAF/" TargetMode="External"/></Relationships>
</file>

<file path=ppt/slides/_rels/slide122.xml.rels><?xml version="1.0" encoding="UTF-8" standalone="yes"?>
<Relationships xmlns="http://schemas.openxmlformats.org/package/2006/relationships"><Relationship Id="rId3" Type="http://schemas.openxmlformats.org/officeDocument/2006/relationships/hyperlink" Target="https://www.ung.si/sl/fakultete/fakulteta-za-humanistiko/programi/2HS/" TargetMode="External"/><Relationship Id="rId2" Type="http://schemas.openxmlformats.org/officeDocument/2006/relationships/image" Target="../media/image48.jpg"/><Relationship Id="rId1" Type="http://schemas.openxmlformats.org/officeDocument/2006/relationships/slideLayout" Target="../slideLayouts/slideLayout5.xml"/><Relationship Id="rId4" Type="http://schemas.openxmlformats.org/officeDocument/2006/relationships/hyperlink" Target="https://www.emmir.org/applications" TargetMode="External"/></Relationships>
</file>

<file path=ppt/slides/_rels/slide12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3" Type="http://schemas.openxmlformats.org/officeDocument/2006/relationships/hyperlink" Target="https://www.ung.si/sl/fakultete/poslovno-tehniska-fakulteta/programi/2GI01/" TargetMode="External"/><Relationship Id="rId2" Type="http://schemas.openxmlformats.org/officeDocument/2006/relationships/image" Target="../media/image48.jpg"/><Relationship Id="rId1" Type="http://schemas.openxmlformats.org/officeDocument/2006/relationships/slideLayout" Target="../slideLayouts/slideLayout5.xml"/><Relationship Id="rId4" Type="http://schemas.openxmlformats.org/officeDocument/2006/relationships/hyperlink" Target="https://www.ung.si/sl/fakultete/poslovno-tehniska-fakulteta/programi/2NVOI/" TargetMode="External"/></Relationships>
</file>

<file path=ppt/slides/_rels/slide12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3" Type="http://schemas.openxmlformats.org/officeDocument/2006/relationships/hyperlink" Target="https://www.ung.si/sl/fakultete/akademija-umetnosti/programi/1DUP/" TargetMode="External"/><Relationship Id="rId2" Type="http://schemas.openxmlformats.org/officeDocument/2006/relationships/image" Target="../media/image48.jpg"/><Relationship Id="rId1" Type="http://schemas.openxmlformats.org/officeDocument/2006/relationships/slideLayout" Target="../slideLayouts/slideLayout5.xml"/><Relationship Id="rId4" Type="http://schemas.openxmlformats.org/officeDocument/2006/relationships/hyperlink" Target="https://www.ung.si/sl/fakultete/akademija-umetnosti/programi/2MUP/" TargetMode="External"/></Relationships>
</file>

<file path=ppt/slides/_rels/slide127.xml.rels><?xml version="1.0" encoding="UTF-8" standalone="yes"?>
<Relationships xmlns="http://schemas.openxmlformats.org/package/2006/relationships"><Relationship Id="rId8" Type="http://schemas.openxmlformats.org/officeDocument/2006/relationships/hyperlink" Target="mailto:studentska.pisarna@ung.si" TargetMode="External"/><Relationship Id="rId3" Type="http://schemas.openxmlformats.org/officeDocument/2006/relationships/hyperlink" Target="http://www.ung.si/sl/o-univerzi/kakovost/mednarodne-ocene/" TargetMode="External"/><Relationship Id="rId7" Type="http://schemas.openxmlformats.org/officeDocument/2006/relationships/hyperlink" Target="http://www.ung.si/sl/" TargetMode="External"/><Relationship Id="rId2" Type="http://schemas.openxmlformats.org/officeDocument/2006/relationships/image" Target="../media/image48.jpg"/><Relationship Id="rId1" Type="http://schemas.openxmlformats.org/officeDocument/2006/relationships/slideLayout" Target="../slideLayouts/slideLayout5.xml"/><Relationship Id="rId6" Type="http://schemas.openxmlformats.org/officeDocument/2006/relationships/hyperlink" Target="https://www.ung.si/sl/vpisi/vpis-i-stopnja/" TargetMode="External"/><Relationship Id="rId5" Type="http://schemas.openxmlformats.org/officeDocument/2006/relationships/hyperlink" Target="http://www.ung.si/sl/mednarodna-projektna-pisarna/" TargetMode="External"/><Relationship Id="rId4" Type="http://schemas.openxmlformats.org/officeDocument/2006/relationships/hyperlink" Target="http://www.ung.si/sl/karierni-center/" TargetMode="External"/></Relationships>
</file>

<file path=ppt/slides/_rels/slide128.xml.rels><?xml version="1.0" encoding="UTF-8" standalone="yes"?>
<Relationships xmlns="http://schemas.openxmlformats.org/package/2006/relationships"><Relationship Id="rId3" Type="http://schemas.openxmlformats.org/officeDocument/2006/relationships/hyperlink" Target="https://www.ung.si/sl/studij/informativni-dnevi/" TargetMode="External"/><Relationship Id="rId2" Type="http://schemas.openxmlformats.org/officeDocument/2006/relationships/image" Target="../media/image48.jpg"/><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hyperlink" Target="https://portal.evs.gov.si/prijava/?lang=en" TargetMode="External"/><Relationship Id="rId2" Type="http://schemas.openxmlformats.org/officeDocument/2006/relationships/hyperlink" Target="https://portal.evs.gov.si/prijava/" TargetMode="External"/><Relationship Id="rId1" Type="http://schemas.openxmlformats.org/officeDocument/2006/relationships/slideLayout" Target="../slideLayouts/slideLayout36.xml"/><Relationship Id="rId4" Type="http://schemas.openxmlformats.org/officeDocument/2006/relationships/image" Target="../media/image17.png"/></Relationships>
</file>

<file path=ppt/slides/_rels/slide1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2.png"/><Relationship Id="rId1" Type="http://schemas.openxmlformats.org/officeDocument/2006/relationships/slideLayout" Target="../slideLayouts/slideLayout8.xml"/><Relationship Id="rId4" Type="http://schemas.openxmlformats.org/officeDocument/2006/relationships/image" Target="../media/image53.png"/></Relationships>
</file>

<file path=ppt/slides/_rels/slide131.xml.rels><?xml version="1.0" encoding="UTF-8" standalone="yes"?>
<Relationships xmlns="http://schemas.openxmlformats.org/package/2006/relationships"><Relationship Id="rId3" Type="http://schemas.openxmlformats.org/officeDocument/2006/relationships/hyperlink" Target="https://vss-ce.com/vps" TargetMode="External"/><Relationship Id="rId2" Type="http://schemas.openxmlformats.org/officeDocument/2006/relationships/hyperlink" Target="https://www.gov.si/teme/vpis-v-visje-strokovne-sole/" TargetMode="External"/><Relationship Id="rId1" Type="http://schemas.openxmlformats.org/officeDocument/2006/relationships/slideLayout" Target="../slideLayouts/slideLayout8.xml"/><Relationship Id="rId4" Type="http://schemas.openxmlformats.org/officeDocument/2006/relationships/image" Target="../media/image54.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1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135.xml.rels><?xml version="1.0" encoding="UTF-8" standalone="yes"?>
<Relationships xmlns="http://schemas.openxmlformats.org/package/2006/relationships"><Relationship Id="rId3" Type="http://schemas.openxmlformats.org/officeDocument/2006/relationships/hyperlink" Target="https://www.vss-ce.com/vps/" TargetMode="External"/><Relationship Id="rId2" Type="http://schemas.openxmlformats.org/officeDocument/2006/relationships/image" Target="../media/image49.png"/><Relationship Id="rId1" Type="http://schemas.openxmlformats.org/officeDocument/2006/relationships/slideLayout" Target="../slideLayouts/slideLayout8.xml"/><Relationship Id="rId4" Type="http://schemas.openxmlformats.org/officeDocument/2006/relationships/hyperlink" Target="https://www.skupnost-vss.si/informativni-dnevi-2024/.%0d" TargetMode="External"/></Relationships>
</file>

<file path=ppt/slides/_rels/slide1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1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13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8.xml"/><Relationship Id="rId5" Type="http://schemas.openxmlformats.org/officeDocument/2006/relationships/image" Target="../media/image49.png"/><Relationship Id="rId4" Type="http://schemas.openxmlformats.org/officeDocument/2006/relationships/image" Target="../media/image60.jpg"/></Relationships>
</file>

<file path=ppt/slides/_rels/slide13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49.png"/><Relationship Id="rId1" Type="http://schemas.openxmlformats.org/officeDocument/2006/relationships/slideLayout" Target="../slideLayouts/slideLayout8.xml"/><Relationship Id="rId5" Type="http://schemas.openxmlformats.org/officeDocument/2006/relationships/image" Target="../media/image63.jpg"/><Relationship Id="rId4" Type="http://schemas.openxmlformats.org/officeDocument/2006/relationships/image" Target="../media/image62.jpg"/></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6.xml"/></Relationships>
</file>

<file path=ppt/slides/_rels/slide14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49.png"/><Relationship Id="rId1" Type="http://schemas.openxmlformats.org/officeDocument/2006/relationships/slideLayout" Target="../slideLayouts/slideLayout8.xml"/><Relationship Id="rId4" Type="http://schemas.openxmlformats.org/officeDocument/2006/relationships/hyperlink" Target="mailto:prijava.vps@sc-celje.si" TargetMode="External"/></Relationships>
</file>

<file path=ppt/slides/_rels/slide14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142.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1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14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1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1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37.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25.png"/><Relationship Id="rId7" Type="http://schemas.openxmlformats.org/officeDocument/2006/relationships/image" Target="../media/image30.emf"/><Relationship Id="rId2" Type="http://schemas.openxmlformats.org/officeDocument/2006/relationships/notesSlide" Target="../notesSlides/notesSlide5.xml"/><Relationship Id="rId1" Type="http://schemas.openxmlformats.org/officeDocument/2006/relationships/slideLayout" Target="../slideLayouts/slideLayout38.xml"/><Relationship Id="rId6" Type="http://schemas.openxmlformats.org/officeDocument/2006/relationships/customXml" Target="../ink/ink2.xml"/><Relationship Id="rId5" Type="http://schemas.openxmlformats.org/officeDocument/2006/relationships/image" Target="../media/image29.emf"/><Relationship Id="rId4" Type="http://schemas.openxmlformats.org/officeDocument/2006/relationships/customXml" Target="../ink/ink1.xml"/><Relationship Id="rId9" Type="http://schemas.openxmlformats.org/officeDocument/2006/relationships/image" Target="../media/image31.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8" Type="http://schemas.openxmlformats.org/officeDocument/2006/relationships/image" Target="../media/image56.emf"/><Relationship Id="rId3" Type="http://schemas.openxmlformats.org/officeDocument/2006/relationships/customXml" Target="../ink/ink4.xml"/><Relationship Id="rId7" Type="http://schemas.openxmlformats.org/officeDocument/2006/relationships/customXml" Target="../ink/ink5.xml"/><Relationship Id="rId2" Type="http://schemas.openxmlformats.org/officeDocument/2006/relationships/image" Target="../media/image36.png"/><Relationship Id="rId1" Type="http://schemas.openxmlformats.org/officeDocument/2006/relationships/slideLayout" Target="../slideLayouts/slideLayout37.xml"/><Relationship Id="rId6" Type="http://schemas.openxmlformats.org/officeDocument/2006/relationships/image" Target="../media/image55.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6.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3" Type="http://schemas.openxmlformats.org/officeDocument/2006/relationships/hyperlink" Target="https://moja.um.si/bodoci-studentje/Strani/postopek-vpisa.aspx" TargetMode="External"/><Relationship Id="rId2" Type="http://schemas.openxmlformats.org/officeDocument/2006/relationships/hyperlink" Target="https://www.uni-lj.si/studij/prijavno-sprejemni-postopki/dodipl/" TargetMode="External"/><Relationship Id="rId1" Type="http://schemas.openxmlformats.org/officeDocument/2006/relationships/slideLayout" Target="../slideLayouts/slideLayout37.xml"/><Relationship Id="rId6" Type="http://schemas.openxmlformats.org/officeDocument/2006/relationships/hyperlink" Target="https://portal.evs.gov.si/" TargetMode="External"/><Relationship Id="rId5" Type="http://schemas.openxmlformats.org/officeDocument/2006/relationships/hyperlink" Target="https://www.ung.si/sl/vpisi/vpis-i-stopnja/" TargetMode="External"/><Relationship Id="rId4" Type="http://schemas.openxmlformats.org/officeDocument/2006/relationships/hyperlink" Target="https://www.upr.si/si/studij--vpis/dodiplomski-studij/"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portal.evs.gov.si/razpisi-za-vpis-javni-koncesionirani" TargetMode="External"/><Relationship Id="rId1" Type="http://schemas.openxmlformats.org/officeDocument/2006/relationships/slideLayout" Target="../slideLayouts/slideLayout3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1.pn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36.xml"/><Relationship Id="rId5" Type="http://schemas.openxmlformats.org/officeDocument/2006/relationships/image" Target="../media/image16.png"/><Relationship Id="rId4" Type="http://schemas.openxmlformats.org/officeDocument/2006/relationships/image" Target="../media/image15.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1.xml.rels><?xml version="1.0" encoding="UTF-8" standalone="yes"?>
<Relationships xmlns="http://schemas.openxmlformats.org/package/2006/relationships"><Relationship Id="rId2" Type="http://schemas.openxmlformats.org/officeDocument/2006/relationships/hyperlink" Target="https://www.uni-lj.si/studij/clanice/" TargetMode="External"/><Relationship Id="rId1" Type="http://schemas.openxmlformats.org/officeDocument/2006/relationships/slideLayout" Target="../slideLayouts/slideLayout3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96.xml.rels><?xml version="1.0" encoding="UTF-8" standalone="yes"?>
<Relationships xmlns="http://schemas.openxmlformats.org/package/2006/relationships"><Relationship Id="rId3" Type="http://schemas.openxmlformats.org/officeDocument/2006/relationships/hyperlink" Target="https://www.uni-lj.si/study/bachelor/" TargetMode="External"/><Relationship Id="rId2" Type="http://schemas.openxmlformats.org/officeDocument/2006/relationships/hyperlink" Target="http://www.uni-lj.si/studij/prijavno-sprejemni-postopki/dodipl/" TargetMode="External"/><Relationship Id="rId1" Type="http://schemas.openxmlformats.org/officeDocument/2006/relationships/slideLayout" Target="../slideLayouts/slideLayout30.xml"/><Relationship Id="rId4" Type="http://schemas.openxmlformats.org/officeDocument/2006/relationships/image" Target="../media/image42.png"/></Relationships>
</file>

<file path=ppt/slides/_rels/slide9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2.xml"/><Relationship Id="rId4" Type="http://schemas.openxmlformats.org/officeDocument/2006/relationships/image" Target="../media/image45.sv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1143000" y="1033929"/>
            <a:ext cx="6858000" cy="2798239"/>
          </a:xfrm>
        </p:spPr>
        <p:txBody>
          <a:bodyPr rtlCol="0">
            <a:normAutofit fontScale="90000"/>
          </a:bodyPr>
          <a:lstStyle/>
          <a:p>
            <a:pPr rtl="0"/>
            <a:br>
              <a:rPr lang="sl-SI" b="1" i="1" dirty="0">
                <a:solidFill>
                  <a:schemeClr val="accent3">
                    <a:lumMod val="75000"/>
                  </a:schemeClr>
                </a:solidFill>
                <a:latin typeface="+mj-lt"/>
                <a:cs typeface="Arial" panose="020B0604020202020204" pitchFamily="34" charset="0"/>
              </a:rPr>
            </a:br>
            <a:br>
              <a:rPr lang="sl-SI" b="1" i="1" dirty="0">
                <a:solidFill>
                  <a:schemeClr val="accent3">
                    <a:lumMod val="75000"/>
                  </a:schemeClr>
                </a:solidFill>
                <a:latin typeface="+mj-lt"/>
                <a:cs typeface="Arial" panose="020B0604020202020204" pitchFamily="34" charset="0"/>
              </a:rPr>
            </a:br>
            <a:br>
              <a:rPr lang="sl-SI" b="1" i="1" dirty="0">
                <a:solidFill>
                  <a:schemeClr val="accent3">
                    <a:lumMod val="75000"/>
                  </a:schemeClr>
                </a:solidFill>
                <a:latin typeface="+mj-lt"/>
                <a:cs typeface="Arial" panose="020B0604020202020204" pitchFamily="34" charset="0"/>
              </a:rPr>
            </a:br>
            <a:br>
              <a:rPr lang="sl-SI" b="1" i="1" dirty="0">
                <a:solidFill>
                  <a:schemeClr val="accent3">
                    <a:lumMod val="75000"/>
                  </a:schemeClr>
                </a:solidFill>
                <a:latin typeface="+mj-lt"/>
                <a:cs typeface="Arial" panose="020B0604020202020204" pitchFamily="34" charset="0"/>
              </a:rPr>
            </a:br>
            <a:br>
              <a:rPr lang="sl-SI" b="1" i="1" dirty="0">
                <a:solidFill>
                  <a:schemeClr val="accent3">
                    <a:lumMod val="75000"/>
                  </a:schemeClr>
                </a:solidFill>
                <a:latin typeface="+mj-lt"/>
                <a:cs typeface="Arial" panose="020B0604020202020204" pitchFamily="34" charset="0"/>
              </a:rPr>
            </a:br>
            <a:r>
              <a:rPr lang="sl-SI" sz="3900" dirty="0">
                <a:solidFill>
                  <a:srgbClr val="C00000"/>
                </a:solidFill>
                <a:latin typeface="Garamond" panose="02020404030301010803" pitchFamily="18" charset="0"/>
                <a:cs typeface="Arial" panose="020B0604020202020204" pitchFamily="34" charset="0"/>
              </a:rPr>
              <a:t>Delovno srečanje </a:t>
            </a:r>
            <a:br>
              <a:rPr lang="sl-SI" sz="3900" dirty="0">
                <a:solidFill>
                  <a:srgbClr val="C00000"/>
                </a:solidFill>
                <a:latin typeface="Garamond" panose="02020404030301010803" pitchFamily="18" charset="0"/>
                <a:cs typeface="Arial" panose="020B0604020202020204" pitchFamily="34" charset="0"/>
              </a:rPr>
            </a:br>
            <a:r>
              <a:rPr lang="sl-SI" sz="3900" dirty="0">
                <a:solidFill>
                  <a:srgbClr val="C00000"/>
                </a:solidFill>
                <a:latin typeface="Garamond" panose="02020404030301010803" pitchFamily="18" charset="0"/>
                <a:cs typeface="Arial" panose="020B0604020202020204" pitchFamily="34" charset="0"/>
              </a:rPr>
              <a:t>s svetovalnimi delavci srednjih šol </a:t>
            </a:r>
            <a:br>
              <a:rPr lang="sl-SI" sz="4050" b="1" i="1" dirty="0">
                <a:solidFill>
                  <a:srgbClr val="C00000"/>
                </a:solidFill>
                <a:latin typeface="Monotype Corsiva" panose="03010101010201010101" pitchFamily="66" charset="0"/>
                <a:cs typeface="Arial" panose="020B0604020202020204" pitchFamily="34" charset="0"/>
              </a:rPr>
            </a:br>
            <a:br>
              <a:rPr lang="sl-SI" sz="4050" i="1" dirty="0">
                <a:solidFill>
                  <a:srgbClr val="C00000"/>
                </a:solidFill>
                <a:latin typeface="Monotype Corsiva" panose="03010101010201010101" pitchFamily="66" charset="0"/>
                <a:cs typeface="Arial" panose="020B0604020202020204" pitchFamily="34" charset="0"/>
              </a:rPr>
            </a:br>
            <a:br>
              <a:rPr lang="sl-SI" sz="4050" b="1" i="1" dirty="0">
                <a:solidFill>
                  <a:srgbClr val="C00000"/>
                </a:solidFill>
                <a:latin typeface="Garamond" panose="02020404030301010803" pitchFamily="18" charset="0"/>
                <a:cs typeface="Arial" panose="020B0604020202020204" pitchFamily="34" charset="0"/>
              </a:rPr>
            </a:br>
            <a:endParaRPr lang="sl-SI" dirty="0">
              <a:solidFill>
                <a:srgbClr val="C00000"/>
              </a:solidFill>
              <a:latin typeface="Garamond" panose="02020404030301010803" pitchFamily="18" charset="0"/>
            </a:endParaRPr>
          </a:p>
        </p:txBody>
      </p:sp>
      <p:sp>
        <p:nvSpPr>
          <p:cNvPr id="3" name="Podnaslov 2"/>
          <p:cNvSpPr>
            <a:spLocks noGrp="1"/>
          </p:cNvSpPr>
          <p:nvPr>
            <p:ph type="subTitle" idx="1"/>
          </p:nvPr>
        </p:nvSpPr>
        <p:spPr>
          <a:xfrm>
            <a:off x="1143000" y="1562353"/>
            <a:ext cx="6858000" cy="1798672"/>
          </a:xfrm>
        </p:spPr>
        <p:txBody>
          <a:bodyPr rtlCol="0">
            <a:normAutofit/>
          </a:bodyPr>
          <a:lstStyle/>
          <a:p>
            <a:pPr rtl="0"/>
            <a:endParaRPr lang="sl-SI" sz="2250" b="1" i="1" dirty="0">
              <a:solidFill>
                <a:schemeClr val="accent3">
                  <a:lumMod val="75000"/>
                </a:schemeClr>
              </a:solidFill>
              <a:latin typeface="Garamond" panose="02020404030301010803" pitchFamily="18" charset="0"/>
              <a:cs typeface="Arial" panose="020B0604020202020204" pitchFamily="34" charset="0"/>
            </a:endParaRPr>
          </a:p>
          <a:p>
            <a:pPr rtl="0"/>
            <a:r>
              <a:rPr lang="sl-SI" sz="3000" dirty="0">
                <a:solidFill>
                  <a:srgbClr val="C00000"/>
                </a:solidFill>
                <a:latin typeface="Garamond" panose="02020404030301010803" pitchFamily="18" charset="0"/>
                <a:cs typeface="Arial" panose="020B0604020202020204" pitchFamily="34" charset="0"/>
              </a:rPr>
              <a:t>6. 2. 2024 in 13. 2. 2024</a:t>
            </a:r>
            <a:endParaRPr lang="sl-SI" sz="3000" dirty="0">
              <a:solidFill>
                <a:srgbClr val="C00000"/>
              </a:solidFill>
              <a:latin typeface="Garamond" panose="02020404030301010803" pitchFamily="18" charset="0"/>
            </a:endParaRPr>
          </a:p>
        </p:txBody>
      </p:sp>
      <p:pic>
        <p:nvPicPr>
          <p:cNvPr id="4" name="Picture 10" descr="Univerza v Mariboru - YouTube">
            <a:extLst>
              <a:ext uri="{FF2B5EF4-FFF2-40B4-BE49-F238E27FC236}">
                <a16:creationId xmlns:a16="http://schemas.microsoft.com/office/drawing/2014/main" id="{895F39B4-71AA-9E5D-27BE-3EFBBE1649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7850" y="3889449"/>
            <a:ext cx="1426628" cy="113240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Univerza na Primorskem">
            <a:extLst>
              <a:ext uri="{FF2B5EF4-FFF2-40B4-BE49-F238E27FC236}">
                <a16:creationId xmlns:a16="http://schemas.microsoft.com/office/drawing/2014/main" id="{1D46D82A-EDAB-C033-03BB-83D47BA986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6042" y="3629502"/>
            <a:ext cx="1018162" cy="1205373"/>
          </a:xfrm>
          <a:prstGeom prst="rect">
            <a:avLst/>
          </a:prstGeom>
          <a:noFill/>
          <a:extLst>
            <a:ext uri="{909E8E84-426E-40DD-AFC4-6F175D3DCCD1}">
              <a14:hiddenFill xmlns:a14="http://schemas.microsoft.com/office/drawing/2010/main">
                <a:solidFill>
                  <a:srgbClr val="FFFFFF"/>
                </a:solidFill>
              </a14:hiddenFill>
            </a:ext>
          </a:extLst>
        </p:spPr>
      </p:pic>
      <p:pic>
        <p:nvPicPr>
          <p:cNvPr id="10" name="Označba mesta vsebine 6">
            <a:extLst>
              <a:ext uri="{FF2B5EF4-FFF2-40B4-BE49-F238E27FC236}">
                <a16:creationId xmlns:a16="http://schemas.microsoft.com/office/drawing/2014/main" id="{2EC5A635-BEF6-CA44-0AB8-31F403418FB2}"/>
              </a:ext>
            </a:extLst>
          </p:cNvPr>
          <p:cNvPicPr>
            <a:picLocks noChangeAspect="1"/>
          </p:cNvPicPr>
          <p:nvPr/>
        </p:nvPicPr>
        <p:blipFill>
          <a:blip r:embed="rId5"/>
          <a:stretch>
            <a:fillRect/>
          </a:stretch>
        </p:blipFill>
        <p:spPr>
          <a:xfrm>
            <a:off x="1725855" y="4026993"/>
            <a:ext cx="1532074" cy="885055"/>
          </a:xfrm>
          <a:prstGeom prst="rect">
            <a:avLst/>
          </a:prstGeom>
        </p:spPr>
      </p:pic>
      <p:pic>
        <p:nvPicPr>
          <p:cNvPr id="12" name="Slika 11">
            <a:extLst>
              <a:ext uri="{FF2B5EF4-FFF2-40B4-BE49-F238E27FC236}">
                <a16:creationId xmlns:a16="http://schemas.microsoft.com/office/drawing/2014/main" id="{C5289508-4E16-F343-5753-3DB58E82A79D}"/>
              </a:ext>
            </a:extLst>
          </p:cNvPr>
          <p:cNvPicPr>
            <a:picLocks noChangeAspect="1"/>
          </p:cNvPicPr>
          <p:nvPr/>
        </p:nvPicPr>
        <p:blipFill>
          <a:blip r:embed="rId6"/>
          <a:stretch>
            <a:fillRect/>
          </a:stretch>
        </p:blipFill>
        <p:spPr>
          <a:xfrm>
            <a:off x="192391" y="4232189"/>
            <a:ext cx="1472908" cy="471144"/>
          </a:xfrm>
          <a:prstGeom prst="rect">
            <a:avLst/>
          </a:prstGeom>
        </p:spPr>
      </p:pic>
      <p:pic>
        <p:nvPicPr>
          <p:cNvPr id="14" name="Slika 13">
            <a:extLst>
              <a:ext uri="{FF2B5EF4-FFF2-40B4-BE49-F238E27FC236}">
                <a16:creationId xmlns:a16="http://schemas.microsoft.com/office/drawing/2014/main" id="{7472D625-FAEB-9CB7-630E-306CA39257CD}"/>
              </a:ext>
            </a:extLst>
          </p:cNvPr>
          <p:cNvPicPr>
            <a:picLocks noChangeAspect="1"/>
          </p:cNvPicPr>
          <p:nvPr/>
        </p:nvPicPr>
        <p:blipFill>
          <a:blip r:embed="rId7"/>
          <a:stretch>
            <a:fillRect/>
          </a:stretch>
        </p:blipFill>
        <p:spPr>
          <a:xfrm>
            <a:off x="5819842" y="3702470"/>
            <a:ext cx="1300642" cy="1132405"/>
          </a:xfrm>
          <a:prstGeom prst="rect">
            <a:avLst/>
          </a:prstGeom>
        </p:spPr>
      </p:pic>
      <p:pic>
        <p:nvPicPr>
          <p:cNvPr id="16" name="Slika 15">
            <a:extLst>
              <a:ext uri="{FF2B5EF4-FFF2-40B4-BE49-F238E27FC236}">
                <a16:creationId xmlns:a16="http://schemas.microsoft.com/office/drawing/2014/main" id="{4232EB05-0716-F897-DE1C-34B2B30B4238}"/>
              </a:ext>
            </a:extLst>
          </p:cNvPr>
          <p:cNvPicPr>
            <a:picLocks noChangeAspect="1"/>
          </p:cNvPicPr>
          <p:nvPr/>
        </p:nvPicPr>
        <p:blipFill>
          <a:blip r:embed="rId8"/>
          <a:stretch>
            <a:fillRect/>
          </a:stretch>
        </p:blipFill>
        <p:spPr>
          <a:xfrm>
            <a:off x="7156123" y="3779644"/>
            <a:ext cx="1300642" cy="1132404"/>
          </a:xfrm>
          <a:prstGeom prst="rect">
            <a:avLst/>
          </a:prstGeom>
        </p:spPr>
      </p:pic>
    </p:spTree>
    <p:extLst>
      <p:ext uri="{BB962C8B-B14F-4D97-AF65-F5344CB8AC3E}">
        <p14:creationId xmlns:p14="http://schemas.microsoft.com/office/powerpoint/2010/main" val="923078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09F7C9D-021C-4889-9843-9DC2D8F95148}"/>
              </a:ext>
            </a:extLst>
          </p:cNvPr>
          <p:cNvSpPr>
            <a:spLocks noGrp="1"/>
          </p:cNvSpPr>
          <p:nvPr>
            <p:ph type="title"/>
          </p:nvPr>
        </p:nvSpPr>
        <p:spPr>
          <a:xfrm>
            <a:off x="370649" y="296251"/>
            <a:ext cx="7967951" cy="975959"/>
          </a:xfrm>
        </p:spPr>
        <p:txBody>
          <a:bodyPr>
            <a:normAutofit fontScale="90000"/>
          </a:bodyPr>
          <a:lstStyle/>
          <a:p>
            <a:pPr algn="ctr"/>
            <a:r>
              <a:rPr lang="sl-SI" sz="2600" dirty="0">
                <a:solidFill>
                  <a:srgbClr val="C00000"/>
                </a:solidFill>
              </a:rPr>
              <a:t>Prijavna obdobja</a:t>
            </a:r>
            <a:r>
              <a:rPr lang="sl-SI" sz="2600" dirty="0">
                <a:solidFill>
                  <a:srgbClr val="C00000"/>
                </a:solidFill>
                <a:cs typeface="Arial" panose="020B0604020202020204" pitchFamily="34" charset="0"/>
              </a:rPr>
              <a:t> – slovenski državljani in državljani držav članic EU in SBSD</a:t>
            </a:r>
            <a:br>
              <a:rPr lang="sl-SI" dirty="0"/>
            </a:br>
            <a:endParaRPr lang="sl-SI" dirty="0"/>
          </a:p>
        </p:txBody>
      </p:sp>
      <p:sp>
        <p:nvSpPr>
          <p:cNvPr id="3" name="Označba mesta številke diapozitiva 2">
            <a:extLst>
              <a:ext uri="{FF2B5EF4-FFF2-40B4-BE49-F238E27FC236}">
                <a16:creationId xmlns:a16="http://schemas.microsoft.com/office/drawing/2014/main" id="{C5D35E7C-614B-4FE3-B213-65733A79FBCB}"/>
              </a:ext>
            </a:extLst>
          </p:cNvPr>
          <p:cNvSpPr>
            <a:spLocks noGrp="1"/>
          </p:cNvSpPr>
          <p:nvPr>
            <p:ph type="sldNum" idx="12"/>
          </p:nvPr>
        </p:nvSpPr>
        <p:spPr/>
        <p:txBody>
          <a:bodyPr/>
          <a:lstStyle/>
          <a:p>
            <a:pPr marL="0" marR="0" lvl="0" indent="0" algn="r" defTabSz="914378"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323232"/>
                </a:solidFill>
                <a:effectLst/>
                <a:uLnTx/>
                <a:uFillTx/>
                <a:latin typeface="Arial"/>
                <a:cs typeface="Arial"/>
                <a:sym typeface="Arial"/>
              </a:rPr>
              <a:pPr marL="0" marR="0" lvl="0" indent="0" algn="r" defTabSz="914378" rtl="0" eaLnBrk="1" fontAlgn="auto" latinLnBrk="0" hangingPunct="1">
                <a:lnSpc>
                  <a:spcPct val="100000"/>
                </a:lnSpc>
                <a:spcBef>
                  <a:spcPts val="0"/>
                </a:spcBef>
                <a:spcAft>
                  <a:spcPts val="0"/>
                </a:spcAft>
                <a:buClr>
                  <a:srgbClr val="000000"/>
                </a:buClr>
                <a:buSzTx/>
                <a:buFont typeface="Arial"/>
                <a:buNone/>
                <a:tabLst/>
                <a:defRPr/>
              </a:pPr>
              <a:t>10</a:t>
            </a:fld>
            <a:endParaRPr kumimoji="0" lang="en-US" sz="1400" b="0" i="0" u="none" strike="noStrike" kern="0" cap="none" spc="0" normalizeH="0" baseline="0" noProof="0" dirty="0">
              <a:ln>
                <a:noFill/>
              </a:ln>
              <a:solidFill>
                <a:srgbClr val="323232"/>
              </a:solidFill>
              <a:effectLst/>
              <a:uLnTx/>
              <a:uFillTx/>
              <a:latin typeface="Arial"/>
              <a:cs typeface="Arial"/>
              <a:sym typeface="Arial"/>
            </a:endParaRPr>
          </a:p>
        </p:txBody>
      </p:sp>
      <p:sp>
        <p:nvSpPr>
          <p:cNvPr id="4" name="Označba mesta vsebine 3">
            <a:extLst>
              <a:ext uri="{FF2B5EF4-FFF2-40B4-BE49-F238E27FC236}">
                <a16:creationId xmlns:a16="http://schemas.microsoft.com/office/drawing/2014/main" id="{1469543B-FCDA-4431-AA45-70599216DEA6}"/>
              </a:ext>
            </a:extLst>
          </p:cNvPr>
          <p:cNvSpPr>
            <a:spLocks noGrp="1"/>
          </p:cNvSpPr>
          <p:nvPr>
            <p:ph sz="quarter" idx="13"/>
          </p:nvPr>
        </p:nvSpPr>
        <p:spPr>
          <a:xfrm>
            <a:off x="366213" y="1478944"/>
            <a:ext cx="8389438" cy="3562820"/>
          </a:xfrm>
        </p:spPr>
        <p:txBody>
          <a:bodyPr/>
          <a:lstStyle/>
          <a:p>
            <a:r>
              <a:rPr lang="sl-SI" sz="1400" b="1" dirty="0">
                <a:latin typeface="+mj-lt"/>
                <a:cs typeface="Arial" panose="020B0604020202020204" pitchFamily="34" charset="0"/>
              </a:rPr>
              <a:t>Prvi rok: </a:t>
            </a:r>
            <a:r>
              <a:rPr lang="sl-SI" sz="1400" dirty="0">
                <a:latin typeface="+mj-lt"/>
                <a:cs typeface="Arial" panose="020B0604020202020204" pitchFamily="34" charset="0"/>
              </a:rPr>
              <a:t>20. februar do 20. marec 2024 (prosta mesta se objavijo 31. januar 2024)</a:t>
            </a:r>
          </a:p>
          <a:p>
            <a:r>
              <a:rPr lang="sl-SI" sz="1400" i="1" dirty="0">
                <a:solidFill>
                  <a:srgbClr val="C00000"/>
                </a:solidFill>
                <a:latin typeface="+mj-lt"/>
                <a:cs typeface="Arial" panose="020B0604020202020204" pitchFamily="34" charset="0"/>
              </a:rPr>
              <a:t>V obdobju od 2. do 4. marca bo moteno delovanje prijave za vpis zaradi informacijske prenove registra prostorskih enot.</a:t>
            </a:r>
            <a:r>
              <a:rPr lang="sl-SI" sz="1400" i="1" dirty="0">
                <a:latin typeface="+mj-lt"/>
                <a:cs typeface="Arial" panose="020B0604020202020204" pitchFamily="34" charset="0"/>
              </a:rPr>
              <a:t> </a:t>
            </a:r>
          </a:p>
          <a:p>
            <a:endParaRPr lang="sl-SI" sz="1400" b="1" dirty="0">
              <a:latin typeface="+mj-lt"/>
              <a:cs typeface="Arial" panose="020B0604020202020204" pitchFamily="34" charset="0"/>
            </a:endParaRPr>
          </a:p>
          <a:p>
            <a:r>
              <a:rPr lang="sl-SI" sz="1400" b="1" dirty="0">
                <a:latin typeface="+mj-lt"/>
                <a:cs typeface="Arial" panose="020B0604020202020204" pitchFamily="34" charset="0"/>
              </a:rPr>
              <a:t>Drugi rok: </a:t>
            </a:r>
            <a:r>
              <a:rPr lang="sl-SI" sz="1400" dirty="0">
                <a:latin typeface="+mj-lt"/>
                <a:cs typeface="Arial" panose="020B0604020202020204" pitchFamily="34" charset="0"/>
              </a:rPr>
              <a:t>21. do 27. avgust 2024 (prosta vpisna mesta se objavijo 20. avgust 2024)</a:t>
            </a:r>
          </a:p>
          <a:p>
            <a:endParaRPr lang="sl-SI" sz="1400" b="1" dirty="0">
              <a:latin typeface="+mj-lt"/>
              <a:cs typeface="Arial" panose="020B0604020202020204" pitchFamily="34" charset="0"/>
            </a:endParaRPr>
          </a:p>
          <a:p>
            <a:r>
              <a:rPr lang="sl-SI" sz="1400" b="1" dirty="0">
                <a:latin typeface="+mj-lt"/>
                <a:cs typeface="Arial" panose="020B0604020202020204" pitchFamily="34" charset="0"/>
              </a:rPr>
              <a:t>Rok za zapolnitev še prostih vpisnih mest: </a:t>
            </a:r>
            <a:r>
              <a:rPr lang="sl-SI" sz="1400" dirty="0">
                <a:latin typeface="+mj-lt"/>
                <a:cs typeface="Arial" panose="020B0604020202020204" pitchFamily="34" charset="0"/>
              </a:rPr>
              <a:t>25. in 26. september 2024 do 10. ure – (izredni študij na UL, prosta mesta se objavijo 24. september 2024)</a:t>
            </a:r>
          </a:p>
          <a:p>
            <a:r>
              <a:rPr lang="sl-SI" sz="1400" dirty="0">
                <a:solidFill>
                  <a:srgbClr val="C00000"/>
                </a:solidFill>
                <a:latin typeface="+mj-lt"/>
                <a:cs typeface="Arial" panose="020B0604020202020204" pitchFamily="34" charset="0"/>
              </a:rPr>
              <a:t>Prijavijo se lahko tudi kandidati, ki se niso vpisali v študijski program, v katerega so bili sprejeti po prvem ali drugem prijavnem roku. NOVO!!!</a:t>
            </a:r>
            <a:endParaRPr lang="sl-SI" sz="1400" dirty="0">
              <a:latin typeface="+mj-lt"/>
              <a:cs typeface="Arial" panose="020B0604020202020204" pitchFamily="34" charset="0"/>
            </a:endParaRPr>
          </a:p>
          <a:p>
            <a:r>
              <a:rPr lang="sl-SI" sz="1400" i="1" dirty="0">
                <a:latin typeface="+mj-lt"/>
              </a:rPr>
              <a:t>1.1 PRIJAVNI ROKI ZA SLOVENSKE DRŽAVLJANE/-KE IN DRŽAVLJANE/-KE DRŽAV ČLANIC EVROPSKE UNIJE TER SLOVENCE/-KE BREZ SLOVENSKEGA DRŽAVLJANSTVA</a:t>
            </a:r>
          </a:p>
        </p:txBody>
      </p:sp>
    </p:spTree>
    <p:extLst>
      <p:ext uri="{BB962C8B-B14F-4D97-AF65-F5344CB8AC3E}">
        <p14:creationId xmlns:p14="http://schemas.microsoft.com/office/powerpoint/2010/main" val="831711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 calcmode="lin" valueType="num">
                                      <p:cBhvr additive="base">
                                        <p:cTn id="2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 calcmode="lin" valueType="num">
                                      <p:cBhvr additive="base">
                                        <p:cTn id="31"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 calcmode="lin" valueType="num">
                                      <p:cBhvr additive="base">
                                        <p:cTn id="37"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8"/>
          <p:cNvPicPr>
            <a:picLocks noChangeAspect="1"/>
          </p:cNvPicPr>
          <p:nvPr/>
        </p:nvPicPr>
        <p:blipFill>
          <a:blip r:embed="rId3">
            <a:extLst>
              <a:ext uri="{28A0092B-C50C-407E-A947-70E740481C1C}">
                <a14:useLocalDpi xmlns:a14="http://schemas.microsoft.com/office/drawing/2010/main" val="0"/>
              </a:ext>
            </a:extLst>
          </a:blip>
          <a:srcRect r="449"/>
          <a:stretch>
            <a:fillRect/>
          </a:stretch>
        </p:blipFill>
        <p:spPr bwMode="auto">
          <a:xfrm>
            <a:off x="964407" y="122866"/>
            <a:ext cx="6037659" cy="4043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223963" y="3975497"/>
            <a:ext cx="5848350" cy="767953"/>
          </a:xfrm>
        </p:spPr>
        <p:txBody>
          <a:bodyPr rtlCol="0">
            <a:normAutofit/>
          </a:bodyPr>
          <a:lstStyle/>
          <a:p>
            <a:pPr>
              <a:defRPr/>
            </a:pPr>
            <a:r>
              <a:rPr lang="sl-SI" sz="3300" spc="293" dirty="0">
                <a:latin typeface="Calibri" panose="020F0502020204030204" pitchFamily="34" charset="0"/>
                <a:cs typeface="Calibri" panose="020F0502020204030204" pitchFamily="34" charset="0"/>
              </a:rPr>
              <a:t>UNIVERZA V MARIBORU</a:t>
            </a:r>
          </a:p>
        </p:txBody>
      </p:sp>
      <p:pic>
        <p:nvPicPr>
          <p:cNvPr id="41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0659" y="202407"/>
            <a:ext cx="998934" cy="594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317155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581497" y="528503"/>
            <a:ext cx="7120322" cy="779907"/>
          </a:xfrm>
        </p:spPr>
        <p:txBody>
          <a:bodyPr/>
          <a:lstStyle/>
          <a:p>
            <a:r>
              <a:rPr lang="sl-SI" sz="2000" b="1" dirty="0">
                <a:solidFill>
                  <a:srgbClr val="0070C0"/>
                </a:solidFill>
                <a:latin typeface="+mn-lt"/>
              </a:rPr>
              <a:t>UNIVERZA V MARIBORU – Razpis za vpis 2024/2025 - NOVOSTI</a:t>
            </a:r>
          </a:p>
        </p:txBody>
      </p:sp>
      <p:sp>
        <p:nvSpPr>
          <p:cNvPr id="4" name="Ograda noge 3"/>
          <p:cNvSpPr>
            <a:spLocks noGrp="1"/>
          </p:cNvSpPr>
          <p:nvPr>
            <p:ph type="ftr" sz="quarter" idx="3"/>
          </p:nvPr>
        </p:nvSpPr>
        <p:spPr>
          <a:xfrm>
            <a:off x="0" y="-52191"/>
            <a:ext cx="8283316" cy="484848"/>
          </a:xfrm>
          <a:prstGeom prst="rect">
            <a:avLst/>
          </a:prstGeom>
          <a:solidFill>
            <a:srgbClr val="006A8E"/>
          </a:solidFill>
        </p:spPr>
        <p:txBody>
          <a:bodyPr vert="horz" lIns="91440" tIns="45720" rIns="91440" bIns="45720" rtlCol="0" anchor="ctr"/>
          <a:lstStyle>
            <a:defPPr>
              <a:defRPr lang="en-US"/>
            </a:defPPr>
            <a:lvl1pPr algn="l" rtl="0" fontAlgn="base">
              <a:spcBef>
                <a:spcPct val="0"/>
              </a:spcBef>
              <a:spcAft>
                <a:spcPct val="0"/>
              </a:spcAft>
              <a:defRPr kumimoji="1" sz="2000" kern="1200">
                <a:solidFill>
                  <a:schemeClr val="bg1"/>
                </a:solidFill>
                <a:latin typeface="Candara" pitchFamily="34" charset="0"/>
                <a:ea typeface="+mn-ea"/>
                <a:cs typeface="+mn-cs"/>
              </a:defRPr>
            </a:lvl1pPr>
            <a:lvl2pPr marL="457200" algn="l" rtl="0" fontAlgn="base">
              <a:spcBef>
                <a:spcPct val="0"/>
              </a:spcBef>
              <a:spcAft>
                <a:spcPct val="0"/>
              </a:spcAft>
              <a:defRPr kumimoji="1" sz="2800" kern="1200">
                <a:solidFill>
                  <a:schemeClr val="tx1"/>
                </a:solidFill>
                <a:latin typeface="Times New Roman" pitchFamily="18" charset="0"/>
                <a:ea typeface="+mn-ea"/>
                <a:cs typeface="+mn-cs"/>
              </a:defRPr>
            </a:lvl2pPr>
            <a:lvl3pPr marL="914400" algn="l" rtl="0" fontAlgn="base">
              <a:spcBef>
                <a:spcPct val="0"/>
              </a:spcBef>
              <a:spcAft>
                <a:spcPct val="0"/>
              </a:spcAft>
              <a:defRPr kumimoji="1" sz="2800" kern="1200">
                <a:solidFill>
                  <a:schemeClr val="tx1"/>
                </a:solidFill>
                <a:latin typeface="Times New Roman" pitchFamily="18" charset="0"/>
                <a:ea typeface="+mn-ea"/>
                <a:cs typeface="+mn-cs"/>
              </a:defRPr>
            </a:lvl3pPr>
            <a:lvl4pPr marL="1371600" algn="l" rtl="0" fontAlgn="base">
              <a:spcBef>
                <a:spcPct val="0"/>
              </a:spcBef>
              <a:spcAft>
                <a:spcPct val="0"/>
              </a:spcAft>
              <a:defRPr kumimoji="1" sz="2800" kern="1200">
                <a:solidFill>
                  <a:schemeClr val="tx1"/>
                </a:solidFill>
                <a:latin typeface="Times New Roman" pitchFamily="18" charset="0"/>
                <a:ea typeface="+mn-ea"/>
                <a:cs typeface="+mn-cs"/>
              </a:defRPr>
            </a:lvl4pPr>
            <a:lvl5pPr marL="1828800" algn="l" rtl="0" fontAlgn="base">
              <a:spcBef>
                <a:spcPct val="0"/>
              </a:spcBef>
              <a:spcAft>
                <a:spcPct val="0"/>
              </a:spcAft>
              <a:defRPr kumimoji="1" sz="2800" kern="1200">
                <a:solidFill>
                  <a:schemeClr val="tx1"/>
                </a:solidFill>
                <a:latin typeface="Times New Roman" pitchFamily="18" charset="0"/>
                <a:ea typeface="+mn-ea"/>
                <a:cs typeface="+mn-cs"/>
              </a:defRPr>
            </a:lvl5pPr>
            <a:lvl6pPr marL="2286000" algn="l" defTabSz="914400" rtl="0" eaLnBrk="1" latinLnBrk="0" hangingPunct="1">
              <a:defRPr kumimoji="1" sz="2800" kern="1200">
                <a:solidFill>
                  <a:schemeClr val="tx1"/>
                </a:solidFill>
                <a:latin typeface="Times New Roman" pitchFamily="18" charset="0"/>
                <a:ea typeface="+mn-ea"/>
                <a:cs typeface="+mn-cs"/>
              </a:defRPr>
            </a:lvl6pPr>
            <a:lvl7pPr marL="2743200" algn="l" defTabSz="914400" rtl="0" eaLnBrk="1" latinLnBrk="0" hangingPunct="1">
              <a:defRPr kumimoji="1" sz="2800" kern="1200">
                <a:solidFill>
                  <a:schemeClr val="tx1"/>
                </a:solidFill>
                <a:latin typeface="Times New Roman" pitchFamily="18" charset="0"/>
                <a:ea typeface="+mn-ea"/>
                <a:cs typeface="+mn-cs"/>
              </a:defRPr>
            </a:lvl7pPr>
            <a:lvl8pPr marL="3200400" algn="l" defTabSz="914400" rtl="0" eaLnBrk="1" latinLnBrk="0" hangingPunct="1">
              <a:defRPr kumimoji="1" sz="2800" kern="1200">
                <a:solidFill>
                  <a:schemeClr val="tx1"/>
                </a:solidFill>
                <a:latin typeface="Times New Roman" pitchFamily="18" charset="0"/>
                <a:ea typeface="+mn-ea"/>
                <a:cs typeface="+mn-cs"/>
              </a:defRPr>
            </a:lvl8pPr>
            <a:lvl9pPr marL="3657600" algn="l" defTabSz="914400" rtl="0" eaLnBrk="1" latinLnBrk="0" hangingPunct="1">
              <a:defRPr kumimoji="1" sz="2800" kern="1200">
                <a:solidFill>
                  <a:schemeClr val="tx1"/>
                </a:solidFill>
                <a:latin typeface="Times New Roman" pitchFamily="18" charset="0"/>
                <a:ea typeface="+mn-ea"/>
                <a:cs typeface="+mn-cs"/>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a:buNone/>
              <a:tabLst/>
              <a:defRPr/>
            </a:pPr>
            <a:r>
              <a:rPr kumimoji="1" lang="en-US" sz="2000" b="0" i="0" u="none" strike="noStrike" kern="1200" cap="none" spc="0" normalizeH="0" baseline="0" noProof="0" dirty="0">
                <a:ln>
                  <a:noFill/>
                </a:ln>
                <a:solidFill>
                  <a:srgbClr val="FFFFFF"/>
                </a:solidFill>
                <a:effectLst/>
                <a:uLnTx/>
                <a:uFillTx/>
                <a:latin typeface="Candara" pitchFamily="34" charset="0"/>
                <a:ea typeface="+mn-ea"/>
                <a:cs typeface="+mn-cs"/>
                <a:sym typeface="Arial"/>
              </a:rPr>
              <a:t>Visokošolsk</a:t>
            </a:r>
            <a:r>
              <a:rPr kumimoji="1" lang="sl-SI" sz="2000" b="0" i="0" u="none" strike="noStrike" kern="1200" cap="none" spc="0" normalizeH="0" baseline="0" noProof="0" dirty="0">
                <a:ln>
                  <a:noFill/>
                </a:ln>
                <a:solidFill>
                  <a:srgbClr val="FFFFFF"/>
                </a:solidFill>
                <a:effectLst/>
                <a:uLnTx/>
                <a:uFillTx/>
                <a:latin typeface="Candara" pitchFamily="34" charset="0"/>
                <a:ea typeface="+mn-ea"/>
                <a:cs typeface="+mn-cs"/>
                <a:sym typeface="Arial"/>
              </a:rPr>
              <a:t>i</a:t>
            </a:r>
            <a:r>
              <a:rPr kumimoji="1" lang="en-US" sz="2000" b="0" i="0" u="none" strike="noStrike" kern="1200" cap="none" spc="0" normalizeH="0" baseline="0" noProof="0" dirty="0">
                <a:ln>
                  <a:noFill/>
                </a:ln>
                <a:solidFill>
                  <a:srgbClr val="FFFFFF"/>
                </a:solidFill>
                <a:effectLst/>
                <a:uLnTx/>
                <a:uFillTx/>
                <a:latin typeface="Candara" pitchFamily="34" charset="0"/>
                <a:ea typeface="+mn-ea"/>
                <a:cs typeface="+mn-cs"/>
                <a:sym typeface="Arial"/>
              </a:rPr>
              <a:t> </a:t>
            </a:r>
            <a:r>
              <a:rPr kumimoji="1" lang="en-US" sz="2000" b="0" i="0" u="none" strike="noStrike" kern="1200" cap="none" spc="0" normalizeH="0" baseline="0" noProof="0" dirty="0" err="1">
                <a:ln>
                  <a:noFill/>
                </a:ln>
                <a:solidFill>
                  <a:srgbClr val="FFFFFF"/>
                </a:solidFill>
                <a:effectLst/>
                <a:uLnTx/>
                <a:uFillTx/>
                <a:latin typeface="Candara" pitchFamily="34" charset="0"/>
                <a:ea typeface="+mn-ea"/>
                <a:cs typeface="+mn-cs"/>
                <a:sym typeface="Arial"/>
              </a:rPr>
              <a:t>prijavno-informacijsk</a:t>
            </a:r>
            <a:r>
              <a:rPr kumimoji="1" lang="sl-SI" sz="2000" b="0" i="0" u="none" strike="noStrike" kern="1200" cap="none" spc="0" normalizeH="0" baseline="0" noProof="0" dirty="0">
                <a:ln>
                  <a:noFill/>
                </a:ln>
                <a:solidFill>
                  <a:srgbClr val="FFFFFF"/>
                </a:solidFill>
                <a:effectLst/>
                <a:uLnTx/>
                <a:uFillTx/>
                <a:latin typeface="Candara" pitchFamily="34" charset="0"/>
                <a:ea typeface="+mn-ea"/>
                <a:cs typeface="+mn-cs"/>
                <a:sym typeface="Arial"/>
              </a:rPr>
              <a:t>i</a:t>
            </a:r>
            <a:r>
              <a:rPr kumimoji="1" lang="en-US" sz="2000" b="0" i="0" u="none" strike="noStrike" kern="1200" cap="none" spc="0" normalizeH="0" baseline="0" noProof="0" dirty="0">
                <a:ln>
                  <a:noFill/>
                </a:ln>
                <a:solidFill>
                  <a:srgbClr val="FFFFFF"/>
                </a:solidFill>
                <a:effectLst/>
                <a:uLnTx/>
                <a:uFillTx/>
                <a:latin typeface="Candara" pitchFamily="34" charset="0"/>
                <a:ea typeface="+mn-ea"/>
                <a:cs typeface="+mn-cs"/>
                <a:sym typeface="Arial"/>
              </a:rPr>
              <a:t> </a:t>
            </a:r>
            <a:r>
              <a:rPr kumimoji="1" lang="sl-SI" sz="2000" b="0" i="0" u="none" strike="noStrike" kern="1200" cap="none" spc="0" normalizeH="0" baseline="0" noProof="0" dirty="0">
                <a:ln>
                  <a:noFill/>
                </a:ln>
                <a:solidFill>
                  <a:srgbClr val="FFFFFF"/>
                </a:solidFill>
                <a:effectLst/>
                <a:uLnTx/>
                <a:uFillTx/>
                <a:latin typeface="Candara" pitchFamily="34" charset="0"/>
                <a:ea typeface="+mn-ea"/>
                <a:cs typeface="+mn-cs"/>
                <a:sym typeface="Arial"/>
              </a:rPr>
              <a:t>center UM</a:t>
            </a:r>
          </a:p>
        </p:txBody>
      </p:sp>
      <p:sp>
        <p:nvSpPr>
          <p:cNvPr id="7" name="Content Placeholder 2">
            <a:extLst>
              <a:ext uri="{FF2B5EF4-FFF2-40B4-BE49-F238E27FC236}">
                <a16:creationId xmlns:a16="http://schemas.microsoft.com/office/drawing/2014/main" id="{D51FA9EA-EC8E-4B38-9ECB-E7EBB75585EF}"/>
              </a:ext>
            </a:extLst>
          </p:cNvPr>
          <p:cNvSpPr txBox="1">
            <a:spLocks/>
          </p:cNvSpPr>
          <p:nvPr/>
        </p:nvSpPr>
        <p:spPr>
          <a:xfrm>
            <a:off x="451758" y="1404256"/>
            <a:ext cx="3584984" cy="3445329"/>
          </a:xfrm>
          <a:prstGeom prst="rect">
            <a:avLst/>
          </a:prstGeom>
          <a:noFill/>
          <a:ln>
            <a:noFill/>
          </a:ln>
        </p:spPr>
        <p:txBody>
          <a:bodyPr spcFirstLastPara="1" wrap="square" lIns="91425" tIns="91425" rIns="91425" bIns="91425" rtlCol="0" anchor="t" anchorCtr="0">
            <a:normAutofit fontScale="92500" lnSpcReduction="10000"/>
          </a:bodyPr>
          <a:lstStyle>
            <a:defPPr marR="0" lvl="0" algn="l" rtl="0">
              <a:lnSpc>
                <a:spcPct val="100000"/>
              </a:lnSpc>
              <a:spcBef>
                <a:spcPts val="0"/>
              </a:spcBef>
              <a:spcAft>
                <a:spcPts val="0"/>
              </a:spcAft>
            </a:defPPr>
            <a:lvl1pPr marL="0" marR="0" lvl="0" indent="0" algn="ctr" rtl="0">
              <a:lnSpc>
                <a:spcPct val="100000"/>
              </a:lnSpc>
              <a:spcBef>
                <a:spcPts val="640"/>
              </a:spcBef>
              <a:spcAft>
                <a:spcPts val="0"/>
              </a:spcAft>
              <a:buClr>
                <a:schemeClr val="dk1"/>
              </a:buClr>
              <a:buSzPts val="3200"/>
              <a:buFont typeface="Arial"/>
              <a:buNone/>
              <a:defRPr sz="1800" b="0" i="0" u="none" strike="noStrike" cap="none">
                <a:solidFill>
                  <a:schemeClr val="dk1"/>
                </a:solidFill>
                <a:latin typeface="Garamond"/>
                <a:ea typeface="Garamond"/>
                <a:cs typeface="Garamond"/>
                <a:sym typeface="Garamond"/>
              </a:defRPr>
            </a:lvl1pPr>
            <a:lvl2pPr marL="342900" marR="0" lvl="1" indent="0" algn="ctr" rtl="0">
              <a:lnSpc>
                <a:spcPct val="100000"/>
              </a:lnSpc>
              <a:spcBef>
                <a:spcPts val="560"/>
              </a:spcBef>
              <a:spcAft>
                <a:spcPts val="0"/>
              </a:spcAft>
              <a:buClr>
                <a:schemeClr val="dk1"/>
              </a:buClr>
              <a:buSzPts val="2800"/>
              <a:buFont typeface="Arial"/>
              <a:buNone/>
              <a:defRPr sz="1500" b="0" i="0" u="none" strike="noStrike" cap="none">
                <a:solidFill>
                  <a:schemeClr val="dk1"/>
                </a:solidFill>
                <a:latin typeface="Garamond"/>
                <a:ea typeface="Garamond"/>
                <a:cs typeface="Garamond"/>
                <a:sym typeface="Garamond"/>
              </a:defRPr>
            </a:lvl2pPr>
            <a:lvl3pPr marL="685800" marR="0" lvl="2" indent="0" algn="ctr" rtl="0">
              <a:lnSpc>
                <a:spcPct val="100000"/>
              </a:lnSpc>
              <a:spcBef>
                <a:spcPts val="480"/>
              </a:spcBef>
              <a:spcAft>
                <a:spcPts val="0"/>
              </a:spcAft>
              <a:buClr>
                <a:schemeClr val="dk1"/>
              </a:buClr>
              <a:buSzPts val="2400"/>
              <a:buFont typeface="Arial"/>
              <a:buNone/>
              <a:defRPr sz="1350" b="0" i="0" u="none" strike="noStrike" cap="none">
                <a:solidFill>
                  <a:schemeClr val="dk1"/>
                </a:solidFill>
                <a:latin typeface="Garamond"/>
                <a:ea typeface="Garamond"/>
                <a:cs typeface="Garamond"/>
                <a:sym typeface="Garamond"/>
              </a:defRPr>
            </a:lvl3pPr>
            <a:lvl4pPr marL="1028700" marR="0" lvl="3" indent="0" algn="ctr" rtl="0">
              <a:lnSpc>
                <a:spcPct val="100000"/>
              </a:lnSpc>
              <a:spcBef>
                <a:spcPts val="400"/>
              </a:spcBef>
              <a:spcAft>
                <a:spcPts val="0"/>
              </a:spcAft>
              <a:buClr>
                <a:schemeClr val="dk1"/>
              </a:buClr>
              <a:buSzPts val="2000"/>
              <a:buFont typeface="Arial"/>
              <a:buNone/>
              <a:defRPr sz="1200" b="0" i="0" u="none" strike="noStrike" cap="none">
                <a:solidFill>
                  <a:schemeClr val="dk1"/>
                </a:solidFill>
                <a:latin typeface="Garamond"/>
                <a:ea typeface="Garamond"/>
                <a:cs typeface="Garamond"/>
                <a:sym typeface="Garamond"/>
              </a:defRPr>
            </a:lvl4pPr>
            <a:lvl5pPr marL="1371600" marR="0" lvl="4" indent="0" algn="ctr" rtl="0">
              <a:lnSpc>
                <a:spcPct val="100000"/>
              </a:lnSpc>
              <a:spcBef>
                <a:spcPts val="400"/>
              </a:spcBef>
              <a:spcAft>
                <a:spcPts val="0"/>
              </a:spcAft>
              <a:buClr>
                <a:schemeClr val="dk1"/>
              </a:buClr>
              <a:buSzPts val="2000"/>
              <a:buFont typeface="Arial"/>
              <a:buNone/>
              <a:defRPr sz="1200" b="0" i="0" u="none" strike="noStrike" cap="none">
                <a:solidFill>
                  <a:schemeClr val="dk1"/>
                </a:solidFill>
                <a:latin typeface="Garamond"/>
                <a:ea typeface="Garamond"/>
                <a:cs typeface="Garamond"/>
                <a:sym typeface="Garamond"/>
              </a:defRPr>
            </a:lvl5pPr>
            <a:lvl6pPr marL="1714500" marR="0" lvl="5" indent="0" algn="ctr" rtl="0">
              <a:lnSpc>
                <a:spcPct val="100000"/>
              </a:lnSpc>
              <a:spcBef>
                <a:spcPts val="400"/>
              </a:spcBef>
              <a:spcAft>
                <a:spcPts val="0"/>
              </a:spcAft>
              <a:buClr>
                <a:schemeClr val="dk1"/>
              </a:buClr>
              <a:buSzPts val="2000"/>
              <a:buFont typeface="Arial"/>
              <a:buNone/>
              <a:defRPr sz="1200" b="0" i="0" u="none" strike="noStrike" cap="none">
                <a:solidFill>
                  <a:schemeClr val="dk1"/>
                </a:solidFill>
                <a:latin typeface="Garamond"/>
                <a:ea typeface="Garamond"/>
                <a:cs typeface="Garamond"/>
                <a:sym typeface="Garamond"/>
              </a:defRPr>
            </a:lvl6pPr>
            <a:lvl7pPr marL="2057400" marR="0" lvl="6" indent="0" algn="ctr" rtl="0">
              <a:lnSpc>
                <a:spcPct val="100000"/>
              </a:lnSpc>
              <a:spcBef>
                <a:spcPts val="400"/>
              </a:spcBef>
              <a:spcAft>
                <a:spcPts val="0"/>
              </a:spcAft>
              <a:buClr>
                <a:schemeClr val="dk1"/>
              </a:buClr>
              <a:buSzPts val="2000"/>
              <a:buFont typeface="Arial"/>
              <a:buNone/>
              <a:defRPr sz="1200" b="0" i="0" u="none" strike="noStrike" cap="none">
                <a:solidFill>
                  <a:schemeClr val="dk1"/>
                </a:solidFill>
                <a:latin typeface="Garamond"/>
                <a:ea typeface="Garamond"/>
                <a:cs typeface="Garamond"/>
                <a:sym typeface="Garamond"/>
              </a:defRPr>
            </a:lvl7pPr>
            <a:lvl8pPr marL="2400300" marR="0" lvl="7" indent="0" algn="ctr" rtl="0">
              <a:lnSpc>
                <a:spcPct val="100000"/>
              </a:lnSpc>
              <a:spcBef>
                <a:spcPts val="400"/>
              </a:spcBef>
              <a:spcAft>
                <a:spcPts val="0"/>
              </a:spcAft>
              <a:buClr>
                <a:schemeClr val="dk1"/>
              </a:buClr>
              <a:buSzPts val="2000"/>
              <a:buFont typeface="Arial"/>
              <a:buNone/>
              <a:defRPr sz="1200" b="0" i="0" u="none" strike="noStrike" cap="none">
                <a:solidFill>
                  <a:schemeClr val="dk1"/>
                </a:solidFill>
                <a:latin typeface="Garamond"/>
                <a:ea typeface="Garamond"/>
                <a:cs typeface="Garamond"/>
                <a:sym typeface="Garamond"/>
              </a:defRPr>
            </a:lvl8pPr>
            <a:lvl9pPr marL="2743200" marR="0" lvl="8" indent="0" algn="ctr" rtl="0">
              <a:lnSpc>
                <a:spcPct val="100000"/>
              </a:lnSpc>
              <a:spcBef>
                <a:spcPts val="400"/>
              </a:spcBef>
              <a:spcAft>
                <a:spcPts val="0"/>
              </a:spcAft>
              <a:buClr>
                <a:schemeClr val="dk1"/>
              </a:buClr>
              <a:buSzPts val="2000"/>
              <a:buFont typeface="Arial"/>
              <a:buNone/>
              <a:defRPr sz="1200" b="0" i="0" u="none" strike="noStrike" cap="none">
                <a:solidFill>
                  <a:schemeClr val="dk1"/>
                </a:solidFill>
                <a:latin typeface="Garamond"/>
                <a:ea typeface="Garamond"/>
                <a:cs typeface="Garamond"/>
                <a:sym typeface="Garamond"/>
              </a:defRPr>
            </a:lvl9pPr>
          </a:lstStyle>
          <a:p>
            <a:pPr marL="342900" marR="0" lvl="0" indent="-342900" algn="l" defTabSz="914400" rtl="0" eaLnBrk="1" fontAlgn="auto" latinLnBrk="0" hangingPunct="1">
              <a:lnSpc>
                <a:spcPct val="110000"/>
              </a:lnSpc>
              <a:spcBef>
                <a:spcPts val="0"/>
              </a:spcBef>
              <a:spcAft>
                <a:spcPts val="0"/>
              </a:spcAft>
              <a:buClr>
                <a:srgbClr val="323232"/>
              </a:buClr>
              <a:buSzPct val="100000"/>
              <a:buFont typeface="+mj-lt"/>
              <a:buAutoNum type="arabicPeriod"/>
              <a:tabLst/>
              <a:defRPr/>
            </a:pPr>
            <a:r>
              <a:rPr kumimoji="0" lang="sl-SI" sz="1800" b="0" i="0" u="none" strike="noStrike" kern="0" cap="none" spc="0" normalizeH="0" baseline="0" noProof="0" dirty="0">
                <a:ln>
                  <a:noFill/>
                </a:ln>
                <a:solidFill>
                  <a:srgbClr val="323232"/>
                </a:solidFill>
                <a:effectLst/>
                <a:uLnTx/>
                <a:uFillTx/>
                <a:latin typeface="Arial"/>
                <a:cs typeface="Calibri" panose="020F0502020204030204" pitchFamily="34" charset="0"/>
                <a:sym typeface="Garamond"/>
              </a:rPr>
              <a:t>Ekonomsko-poslovna fakulteta</a:t>
            </a:r>
          </a:p>
          <a:p>
            <a:pPr marL="342900" marR="0" lvl="0" indent="-342900" algn="l" defTabSz="914400" rtl="0" eaLnBrk="1" fontAlgn="auto" latinLnBrk="0" hangingPunct="1">
              <a:lnSpc>
                <a:spcPct val="110000"/>
              </a:lnSpc>
              <a:spcBef>
                <a:spcPts val="0"/>
              </a:spcBef>
              <a:spcAft>
                <a:spcPts val="0"/>
              </a:spcAft>
              <a:buClr>
                <a:srgbClr val="323232"/>
              </a:buClr>
              <a:buSzPct val="100000"/>
              <a:buFont typeface="+mj-lt"/>
              <a:buAutoNum type="arabicPeriod"/>
              <a:tabLst/>
              <a:defRPr/>
            </a:pPr>
            <a:r>
              <a:rPr kumimoji="0" lang="sl-SI" sz="1800" b="0" i="0" u="none" strike="noStrike" kern="0" cap="none" spc="0" normalizeH="0" baseline="0" noProof="0" dirty="0">
                <a:ln>
                  <a:noFill/>
                </a:ln>
                <a:solidFill>
                  <a:srgbClr val="323232"/>
                </a:solidFill>
                <a:effectLst/>
                <a:uLnTx/>
                <a:uFillTx/>
                <a:latin typeface="Arial"/>
                <a:cs typeface="Calibri" panose="020F0502020204030204" pitchFamily="34" charset="0"/>
                <a:sym typeface="Garamond"/>
              </a:rPr>
              <a:t>Fakulteta za elektrotehniko, računalništvo in informatiko</a:t>
            </a:r>
          </a:p>
          <a:p>
            <a:pPr marL="342900" marR="0" lvl="0" indent="-342900" algn="l" defTabSz="914400" rtl="0" eaLnBrk="1" fontAlgn="auto" latinLnBrk="0" hangingPunct="1">
              <a:lnSpc>
                <a:spcPct val="110000"/>
              </a:lnSpc>
              <a:spcBef>
                <a:spcPts val="0"/>
              </a:spcBef>
              <a:spcAft>
                <a:spcPts val="0"/>
              </a:spcAft>
              <a:buClr>
                <a:srgbClr val="323232"/>
              </a:buClr>
              <a:buSzPct val="100000"/>
              <a:buFont typeface="+mj-lt"/>
              <a:buAutoNum type="arabicPeriod"/>
              <a:tabLst/>
              <a:defRPr/>
            </a:pPr>
            <a:r>
              <a:rPr kumimoji="0" lang="sl-SI" sz="1800" b="0" i="0" u="none" strike="noStrike" kern="0" cap="none" spc="0" normalizeH="0" baseline="0" noProof="0" dirty="0">
                <a:ln>
                  <a:noFill/>
                </a:ln>
                <a:solidFill>
                  <a:srgbClr val="323232"/>
                </a:solidFill>
                <a:effectLst/>
                <a:uLnTx/>
                <a:uFillTx/>
                <a:latin typeface="Arial"/>
                <a:cs typeface="Calibri" panose="020F0502020204030204" pitchFamily="34" charset="0"/>
                <a:sym typeface="Garamond"/>
              </a:rPr>
              <a:t>Fakulteta za energetiko</a:t>
            </a:r>
          </a:p>
          <a:p>
            <a:pPr marL="342900" marR="0" lvl="0" indent="-342900" algn="l" defTabSz="914400" rtl="0" eaLnBrk="1" fontAlgn="auto" latinLnBrk="0" hangingPunct="1">
              <a:lnSpc>
                <a:spcPct val="110000"/>
              </a:lnSpc>
              <a:spcBef>
                <a:spcPts val="0"/>
              </a:spcBef>
              <a:spcAft>
                <a:spcPts val="0"/>
              </a:spcAft>
              <a:buClr>
                <a:srgbClr val="323232"/>
              </a:buClr>
              <a:buSzPct val="100000"/>
              <a:buFont typeface="+mj-lt"/>
              <a:buAutoNum type="arabicPeriod"/>
              <a:tabLst/>
              <a:defRPr/>
            </a:pPr>
            <a:r>
              <a:rPr kumimoji="0" lang="sl-SI" sz="1800" b="0" i="0" u="none" strike="noStrike" kern="0" cap="none" spc="0" normalizeH="0" baseline="0" noProof="0" dirty="0">
                <a:ln>
                  <a:noFill/>
                </a:ln>
                <a:solidFill>
                  <a:srgbClr val="323232"/>
                </a:solidFill>
                <a:effectLst/>
                <a:uLnTx/>
                <a:uFillTx/>
                <a:latin typeface="Arial"/>
                <a:cs typeface="Calibri" panose="020F0502020204030204" pitchFamily="34" charset="0"/>
                <a:sym typeface="Garamond"/>
              </a:rPr>
              <a:t>Fakulteta za gradbeništvo, prometno inženirstvo in arhitekturo</a:t>
            </a:r>
          </a:p>
          <a:p>
            <a:pPr marL="342900" marR="0" lvl="0" indent="-342900" algn="l" defTabSz="914400" rtl="0" eaLnBrk="1" fontAlgn="auto" latinLnBrk="0" hangingPunct="1">
              <a:lnSpc>
                <a:spcPct val="110000"/>
              </a:lnSpc>
              <a:spcBef>
                <a:spcPts val="0"/>
              </a:spcBef>
              <a:spcAft>
                <a:spcPts val="0"/>
              </a:spcAft>
              <a:buClr>
                <a:srgbClr val="323232"/>
              </a:buClr>
              <a:buSzPct val="100000"/>
              <a:buFont typeface="+mj-lt"/>
              <a:buAutoNum type="arabicPeriod"/>
              <a:tabLst/>
              <a:defRPr/>
            </a:pPr>
            <a:r>
              <a:rPr kumimoji="0" lang="sl-SI" sz="1800" b="0" i="0" u="none" strike="noStrike" kern="0" cap="none" spc="0" normalizeH="0" baseline="0" noProof="0" dirty="0">
                <a:ln>
                  <a:noFill/>
                </a:ln>
                <a:solidFill>
                  <a:srgbClr val="323232"/>
                </a:solidFill>
                <a:effectLst/>
                <a:uLnTx/>
                <a:uFillTx/>
                <a:latin typeface="Arial"/>
                <a:cs typeface="Calibri" panose="020F0502020204030204" pitchFamily="34" charset="0"/>
                <a:sym typeface="Garamond"/>
              </a:rPr>
              <a:t>Fakulteta za kemijo in kemijsko tehnologijo</a:t>
            </a:r>
          </a:p>
          <a:p>
            <a:pPr marL="342900" marR="0" lvl="0" indent="-342900" algn="l" defTabSz="914400" rtl="0" eaLnBrk="1" fontAlgn="auto" latinLnBrk="0" hangingPunct="1">
              <a:lnSpc>
                <a:spcPct val="110000"/>
              </a:lnSpc>
              <a:spcBef>
                <a:spcPts val="0"/>
              </a:spcBef>
              <a:spcAft>
                <a:spcPts val="0"/>
              </a:spcAft>
              <a:buClr>
                <a:srgbClr val="323232"/>
              </a:buClr>
              <a:buSzPct val="100000"/>
              <a:buFont typeface="+mj-lt"/>
              <a:buAutoNum type="arabicPeriod"/>
              <a:tabLst/>
              <a:defRPr/>
            </a:pPr>
            <a:r>
              <a:rPr kumimoji="0" lang="sl-SI" sz="1800" b="0" i="0" u="none" strike="noStrike" kern="0" cap="none" spc="0" normalizeH="0" baseline="0" noProof="0" dirty="0">
                <a:ln>
                  <a:noFill/>
                </a:ln>
                <a:solidFill>
                  <a:srgbClr val="323232"/>
                </a:solidFill>
                <a:effectLst/>
                <a:uLnTx/>
                <a:uFillTx/>
                <a:latin typeface="Arial"/>
                <a:cs typeface="Calibri" panose="020F0502020204030204" pitchFamily="34" charset="0"/>
                <a:sym typeface="Garamond"/>
              </a:rPr>
              <a:t>Fakulteta za kmetijstvo in </a:t>
            </a:r>
            <a:r>
              <a:rPr kumimoji="0" lang="sl-SI" sz="1800" b="0" i="0" u="none" strike="noStrike" kern="0" cap="none" spc="0" normalizeH="0" baseline="0" noProof="0" dirty="0" err="1">
                <a:ln>
                  <a:noFill/>
                </a:ln>
                <a:solidFill>
                  <a:srgbClr val="323232"/>
                </a:solidFill>
                <a:effectLst/>
                <a:uLnTx/>
                <a:uFillTx/>
                <a:latin typeface="Arial"/>
                <a:cs typeface="Calibri" panose="020F0502020204030204" pitchFamily="34" charset="0"/>
                <a:sym typeface="Garamond"/>
              </a:rPr>
              <a:t>biosistemske</a:t>
            </a:r>
            <a:r>
              <a:rPr kumimoji="0" lang="sl-SI" sz="1800" b="0" i="0" u="none" strike="noStrike" kern="0" cap="none" spc="0" normalizeH="0" baseline="0" noProof="0" dirty="0">
                <a:ln>
                  <a:noFill/>
                </a:ln>
                <a:solidFill>
                  <a:srgbClr val="323232"/>
                </a:solidFill>
                <a:effectLst/>
                <a:uLnTx/>
                <a:uFillTx/>
                <a:latin typeface="Arial"/>
                <a:cs typeface="Calibri" panose="020F0502020204030204" pitchFamily="34" charset="0"/>
                <a:sym typeface="Garamond"/>
              </a:rPr>
              <a:t> vede</a:t>
            </a:r>
          </a:p>
          <a:p>
            <a:pPr marL="342900" marR="0" lvl="0" indent="-342900" algn="l" defTabSz="914400" rtl="0" eaLnBrk="1" fontAlgn="auto" latinLnBrk="0" hangingPunct="1">
              <a:lnSpc>
                <a:spcPct val="110000"/>
              </a:lnSpc>
              <a:spcBef>
                <a:spcPts val="0"/>
              </a:spcBef>
              <a:spcAft>
                <a:spcPts val="0"/>
              </a:spcAft>
              <a:buClr>
                <a:srgbClr val="323232"/>
              </a:buClr>
              <a:buSzPct val="100000"/>
              <a:buFont typeface="+mj-lt"/>
              <a:buAutoNum type="arabicPeriod"/>
              <a:tabLst/>
              <a:defRPr/>
            </a:pPr>
            <a:r>
              <a:rPr kumimoji="0" lang="sl-SI" sz="1800" b="0" i="0" u="none" strike="noStrike" kern="0" cap="none" spc="0" normalizeH="0" baseline="0" noProof="0" dirty="0">
                <a:ln>
                  <a:noFill/>
                </a:ln>
                <a:solidFill>
                  <a:srgbClr val="323232"/>
                </a:solidFill>
                <a:effectLst/>
                <a:uLnTx/>
                <a:uFillTx/>
                <a:latin typeface="Arial"/>
                <a:cs typeface="Calibri" panose="020F0502020204030204" pitchFamily="34" charset="0"/>
                <a:sym typeface="Garamond"/>
              </a:rPr>
              <a:t>Fakulteta za logistiko</a:t>
            </a:r>
          </a:p>
          <a:p>
            <a:pPr marL="457200" marR="0" lvl="1" indent="0" algn="l" defTabSz="914400" rtl="0" eaLnBrk="1" fontAlgn="auto" latinLnBrk="0" hangingPunct="1">
              <a:lnSpc>
                <a:spcPct val="100000"/>
              </a:lnSpc>
              <a:spcBef>
                <a:spcPts val="560"/>
              </a:spcBef>
              <a:spcAft>
                <a:spcPts val="0"/>
              </a:spcAft>
              <a:buClr>
                <a:srgbClr val="323232"/>
              </a:buClr>
              <a:buSzPct val="100000"/>
              <a:buFont typeface="Arial"/>
              <a:buNone/>
              <a:tabLst/>
              <a:defRPr/>
            </a:pPr>
            <a:endParaRPr kumimoji="0" lang="sl-SI" sz="1500" b="0" i="0" u="none" strike="noStrike" kern="0" cap="none" spc="0" normalizeH="0" baseline="0" noProof="0" dirty="0">
              <a:ln>
                <a:noFill/>
              </a:ln>
              <a:solidFill>
                <a:srgbClr val="323232"/>
              </a:solidFill>
              <a:effectLst/>
              <a:uLnTx/>
              <a:uFillTx/>
              <a:latin typeface="Garamond"/>
              <a:sym typeface="Garamond"/>
            </a:endParaRPr>
          </a:p>
        </p:txBody>
      </p:sp>
      <p:sp>
        <p:nvSpPr>
          <p:cNvPr id="8" name="Content Placeholder 8">
            <a:extLst>
              <a:ext uri="{FF2B5EF4-FFF2-40B4-BE49-F238E27FC236}">
                <a16:creationId xmlns:a16="http://schemas.microsoft.com/office/drawing/2014/main" id="{89FA3A05-3486-4278-83AA-AD6BAAE80EFB}"/>
              </a:ext>
            </a:extLst>
          </p:cNvPr>
          <p:cNvSpPr txBox="1">
            <a:spLocks/>
          </p:cNvSpPr>
          <p:nvPr/>
        </p:nvSpPr>
        <p:spPr>
          <a:xfrm>
            <a:off x="4356411" y="1479395"/>
            <a:ext cx="3754244" cy="3370190"/>
          </a:xfrm>
          <a:prstGeom prst="rect">
            <a:avLst/>
          </a:prstGeom>
        </p:spPr>
        <p:txBody>
          <a:bodyPr rtlCol="0">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marR="0" lvl="0" indent="-342900" algn="l" defTabSz="914400" rtl="0" eaLnBrk="1" fontAlgn="auto" latinLnBrk="0" hangingPunct="1">
              <a:lnSpc>
                <a:spcPct val="100000"/>
              </a:lnSpc>
              <a:spcBef>
                <a:spcPts val="0"/>
              </a:spcBef>
              <a:spcAft>
                <a:spcPts val="0"/>
              </a:spcAft>
              <a:buClr>
                <a:srgbClr val="000000"/>
              </a:buClr>
              <a:buSzTx/>
              <a:buFont typeface="+mj-lt"/>
              <a:buAutoNum type="arabicPeriod" startAt="8"/>
              <a:tabLst/>
              <a:defRPr/>
            </a:pPr>
            <a:r>
              <a:rPr kumimoji="0" lang="sl-SI" sz="1800" b="0" i="0" u="none" strike="noStrike" kern="0" cap="none" spc="0" normalizeH="0" baseline="0" noProof="0" dirty="0">
                <a:ln>
                  <a:noFill/>
                </a:ln>
                <a:solidFill>
                  <a:srgbClr val="323232"/>
                </a:solidFill>
                <a:effectLst/>
                <a:uLnTx/>
                <a:uFillTx/>
                <a:latin typeface="Arial"/>
                <a:cs typeface="Calibri" panose="020F0502020204030204" pitchFamily="34" charset="0"/>
                <a:sym typeface="Arial"/>
              </a:rPr>
              <a:t>Fakulteta za organizacijske vede</a:t>
            </a:r>
          </a:p>
          <a:p>
            <a:pPr marL="342900" marR="0" lvl="0" indent="-342900" algn="l" defTabSz="914400" rtl="0" eaLnBrk="1" fontAlgn="auto" latinLnBrk="0" hangingPunct="1">
              <a:lnSpc>
                <a:spcPct val="100000"/>
              </a:lnSpc>
              <a:spcBef>
                <a:spcPts val="0"/>
              </a:spcBef>
              <a:spcAft>
                <a:spcPts val="0"/>
              </a:spcAft>
              <a:buClr>
                <a:srgbClr val="000000"/>
              </a:buClr>
              <a:buSzTx/>
              <a:buFont typeface="+mj-lt"/>
              <a:buAutoNum type="arabicPeriod" startAt="8"/>
              <a:tabLst/>
              <a:defRPr/>
            </a:pPr>
            <a:r>
              <a:rPr kumimoji="0" lang="sl-SI" sz="1800" b="0" i="0" u="none" strike="noStrike" kern="0" cap="none" spc="0" normalizeH="0" baseline="0" noProof="0" dirty="0">
                <a:ln>
                  <a:noFill/>
                </a:ln>
                <a:solidFill>
                  <a:srgbClr val="323232"/>
                </a:solidFill>
                <a:effectLst/>
                <a:uLnTx/>
                <a:uFillTx/>
                <a:latin typeface="Arial"/>
                <a:cs typeface="Calibri" panose="020F0502020204030204" pitchFamily="34" charset="0"/>
                <a:sym typeface="Arial"/>
              </a:rPr>
              <a:t>Fakulteta za strojništvo</a:t>
            </a:r>
          </a:p>
          <a:p>
            <a:pPr marL="342900" marR="0" lvl="0" indent="-342900" algn="l" defTabSz="914400" rtl="0" eaLnBrk="1" fontAlgn="auto" latinLnBrk="0" hangingPunct="1">
              <a:lnSpc>
                <a:spcPct val="100000"/>
              </a:lnSpc>
              <a:spcBef>
                <a:spcPts val="0"/>
              </a:spcBef>
              <a:spcAft>
                <a:spcPts val="0"/>
              </a:spcAft>
              <a:buClr>
                <a:srgbClr val="000000"/>
              </a:buClr>
              <a:buSzTx/>
              <a:buFont typeface="+mj-lt"/>
              <a:buAutoNum type="arabicPeriod" startAt="8"/>
              <a:tabLst/>
              <a:defRPr/>
            </a:pPr>
            <a:r>
              <a:rPr kumimoji="0" lang="sl-SI" sz="1800" b="0" i="0" u="none" strike="noStrike" kern="0" cap="none" spc="0" normalizeH="0" baseline="0" noProof="0" dirty="0">
                <a:ln>
                  <a:noFill/>
                </a:ln>
                <a:solidFill>
                  <a:srgbClr val="323232"/>
                </a:solidFill>
                <a:effectLst/>
                <a:uLnTx/>
                <a:uFillTx/>
                <a:latin typeface="Arial"/>
                <a:cs typeface="Calibri" panose="020F0502020204030204" pitchFamily="34" charset="0"/>
                <a:sym typeface="Arial"/>
              </a:rPr>
              <a:t>Fakulteta za varnostne vede</a:t>
            </a:r>
          </a:p>
          <a:p>
            <a:pPr marL="342900" marR="0" lvl="0" indent="-342900" algn="l" defTabSz="914400" rtl="0" eaLnBrk="1" fontAlgn="auto" latinLnBrk="0" hangingPunct="1">
              <a:lnSpc>
                <a:spcPct val="100000"/>
              </a:lnSpc>
              <a:spcBef>
                <a:spcPts val="0"/>
              </a:spcBef>
              <a:spcAft>
                <a:spcPts val="0"/>
              </a:spcAft>
              <a:buClr>
                <a:srgbClr val="000000"/>
              </a:buClr>
              <a:buSzTx/>
              <a:buFont typeface="+mj-lt"/>
              <a:buAutoNum type="arabicPeriod" startAt="8"/>
              <a:tabLst/>
              <a:defRPr/>
            </a:pPr>
            <a:r>
              <a:rPr kumimoji="0" lang="sl-SI" sz="1800" b="0" i="0" u="none" strike="noStrike" kern="0" cap="none" spc="0" normalizeH="0" baseline="0" noProof="0" dirty="0">
                <a:ln>
                  <a:noFill/>
                </a:ln>
                <a:solidFill>
                  <a:srgbClr val="323232"/>
                </a:solidFill>
                <a:effectLst/>
                <a:uLnTx/>
                <a:uFillTx/>
                <a:latin typeface="Arial"/>
                <a:cs typeface="Calibri" panose="020F0502020204030204" pitchFamily="34" charset="0"/>
                <a:sym typeface="Arial"/>
              </a:rPr>
              <a:t>Fakulteta za naravoslovje in matematiko</a:t>
            </a:r>
          </a:p>
          <a:p>
            <a:pPr marL="342900" marR="0" lvl="0" indent="-342900" algn="l" defTabSz="914400" rtl="0" eaLnBrk="1" fontAlgn="auto" latinLnBrk="0" hangingPunct="1">
              <a:lnSpc>
                <a:spcPct val="100000"/>
              </a:lnSpc>
              <a:spcBef>
                <a:spcPts val="0"/>
              </a:spcBef>
              <a:spcAft>
                <a:spcPts val="0"/>
              </a:spcAft>
              <a:buClr>
                <a:srgbClr val="000000"/>
              </a:buClr>
              <a:buSzTx/>
              <a:buFont typeface="+mj-lt"/>
              <a:buAutoNum type="arabicPeriod" startAt="8"/>
              <a:tabLst/>
              <a:defRPr/>
            </a:pPr>
            <a:r>
              <a:rPr kumimoji="0" lang="sl-SI" sz="1800" b="0" i="0" u="none" strike="noStrike" kern="0" cap="none" spc="0" normalizeH="0" baseline="0" noProof="0" dirty="0">
                <a:ln>
                  <a:noFill/>
                </a:ln>
                <a:solidFill>
                  <a:srgbClr val="323232"/>
                </a:solidFill>
                <a:effectLst/>
                <a:uLnTx/>
                <a:uFillTx/>
                <a:latin typeface="Arial"/>
                <a:cs typeface="Calibri" panose="020F0502020204030204" pitchFamily="34" charset="0"/>
                <a:sym typeface="Arial"/>
              </a:rPr>
              <a:t>Filozofska fakulteta</a:t>
            </a:r>
          </a:p>
          <a:p>
            <a:pPr marL="342900" marR="0" lvl="0" indent="-342900" algn="l" defTabSz="914400" rtl="0" eaLnBrk="1" fontAlgn="auto" latinLnBrk="0" hangingPunct="1">
              <a:lnSpc>
                <a:spcPct val="100000"/>
              </a:lnSpc>
              <a:spcBef>
                <a:spcPts val="0"/>
              </a:spcBef>
              <a:spcAft>
                <a:spcPts val="0"/>
              </a:spcAft>
              <a:buClr>
                <a:srgbClr val="000000"/>
              </a:buClr>
              <a:buSzTx/>
              <a:buFont typeface="+mj-lt"/>
              <a:buAutoNum type="arabicPeriod" startAt="8"/>
              <a:tabLst/>
              <a:defRPr/>
            </a:pPr>
            <a:r>
              <a:rPr kumimoji="0" lang="sl-SI" sz="1800" b="0" i="0" u="none" strike="noStrike" kern="0" cap="none" spc="0" normalizeH="0" baseline="0" noProof="0" dirty="0">
                <a:ln>
                  <a:noFill/>
                </a:ln>
                <a:solidFill>
                  <a:srgbClr val="323232"/>
                </a:solidFill>
                <a:effectLst/>
                <a:uLnTx/>
                <a:uFillTx/>
                <a:latin typeface="Arial"/>
                <a:cs typeface="Calibri" panose="020F0502020204030204" pitchFamily="34" charset="0"/>
                <a:sym typeface="Arial"/>
              </a:rPr>
              <a:t>Medicinska fakulteta</a:t>
            </a:r>
          </a:p>
          <a:p>
            <a:pPr marL="342900" marR="0" lvl="0" indent="-342900" algn="l" defTabSz="914400" rtl="0" eaLnBrk="1" fontAlgn="auto" latinLnBrk="0" hangingPunct="1">
              <a:lnSpc>
                <a:spcPct val="100000"/>
              </a:lnSpc>
              <a:spcBef>
                <a:spcPts val="0"/>
              </a:spcBef>
              <a:spcAft>
                <a:spcPts val="0"/>
              </a:spcAft>
              <a:buClr>
                <a:srgbClr val="000000"/>
              </a:buClr>
              <a:buSzTx/>
              <a:buFont typeface="+mj-lt"/>
              <a:buAutoNum type="arabicPeriod" startAt="8"/>
              <a:tabLst/>
              <a:defRPr/>
            </a:pPr>
            <a:r>
              <a:rPr kumimoji="0" lang="sl-SI" sz="1800" b="0" i="0" u="none" strike="noStrike" kern="0" cap="none" spc="0" normalizeH="0" baseline="0" noProof="0" dirty="0">
                <a:ln>
                  <a:noFill/>
                </a:ln>
                <a:solidFill>
                  <a:srgbClr val="323232"/>
                </a:solidFill>
                <a:effectLst/>
                <a:uLnTx/>
                <a:uFillTx/>
                <a:latin typeface="Arial"/>
                <a:cs typeface="Calibri" panose="020F0502020204030204" pitchFamily="34" charset="0"/>
                <a:sym typeface="Arial"/>
              </a:rPr>
              <a:t>Pedagoška fakulteta</a:t>
            </a:r>
          </a:p>
          <a:p>
            <a:pPr marL="342900" marR="0" lvl="0" indent="-342900" algn="l" defTabSz="914400" rtl="0" eaLnBrk="1" fontAlgn="auto" latinLnBrk="0" hangingPunct="1">
              <a:lnSpc>
                <a:spcPct val="100000"/>
              </a:lnSpc>
              <a:spcBef>
                <a:spcPts val="0"/>
              </a:spcBef>
              <a:spcAft>
                <a:spcPts val="0"/>
              </a:spcAft>
              <a:buClr>
                <a:srgbClr val="000000"/>
              </a:buClr>
              <a:buSzTx/>
              <a:buFont typeface="+mj-lt"/>
              <a:buAutoNum type="arabicPeriod" startAt="8"/>
              <a:tabLst/>
              <a:defRPr/>
            </a:pPr>
            <a:r>
              <a:rPr kumimoji="0" lang="sl-SI" sz="1800" b="0" i="0" u="none" strike="noStrike" kern="0" cap="none" spc="0" normalizeH="0" baseline="0" noProof="0" dirty="0">
                <a:ln>
                  <a:noFill/>
                </a:ln>
                <a:solidFill>
                  <a:srgbClr val="323232"/>
                </a:solidFill>
                <a:effectLst/>
                <a:uLnTx/>
                <a:uFillTx/>
                <a:latin typeface="Arial"/>
                <a:cs typeface="Calibri" panose="020F0502020204030204" pitchFamily="34" charset="0"/>
                <a:sym typeface="Arial"/>
              </a:rPr>
              <a:t>Pravna fakulteta</a:t>
            </a:r>
          </a:p>
          <a:p>
            <a:pPr marL="342900" marR="0" lvl="0" indent="-342900" algn="l" defTabSz="914400" rtl="0" eaLnBrk="1" fontAlgn="auto" latinLnBrk="0" hangingPunct="1">
              <a:lnSpc>
                <a:spcPct val="100000"/>
              </a:lnSpc>
              <a:spcBef>
                <a:spcPts val="0"/>
              </a:spcBef>
              <a:spcAft>
                <a:spcPts val="0"/>
              </a:spcAft>
              <a:buClr>
                <a:srgbClr val="000000"/>
              </a:buClr>
              <a:buSzTx/>
              <a:buFont typeface="+mj-lt"/>
              <a:buAutoNum type="arabicPeriod" startAt="8"/>
              <a:tabLst/>
              <a:defRPr/>
            </a:pPr>
            <a:r>
              <a:rPr kumimoji="0" lang="sl-SI" sz="1800" b="0" i="0" u="none" strike="noStrike" kern="0" cap="none" spc="0" normalizeH="0" baseline="0" noProof="0" dirty="0">
                <a:ln>
                  <a:noFill/>
                </a:ln>
                <a:solidFill>
                  <a:srgbClr val="323232"/>
                </a:solidFill>
                <a:effectLst/>
                <a:uLnTx/>
                <a:uFillTx/>
                <a:latin typeface="Arial"/>
                <a:cs typeface="Calibri" panose="020F0502020204030204" pitchFamily="34" charset="0"/>
                <a:sym typeface="Arial"/>
              </a:rPr>
              <a:t>Fakulteta za zdravstvene vede</a:t>
            </a:r>
          </a:p>
          <a:p>
            <a:pPr marL="342900" marR="0" lvl="0" indent="-342900" algn="l" defTabSz="914400" rtl="0" eaLnBrk="1" fontAlgn="auto" latinLnBrk="0" hangingPunct="1">
              <a:lnSpc>
                <a:spcPct val="100000"/>
              </a:lnSpc>
              <a:spcBef>
                <a:spcPts val="0"/>
              </a:spcBef>
              <a:spcAft>
                <a:spcPts val="0"/>
              </a:spcAft>
              <a:buClr>
                <a:srgbClr val="000000"/>
              </a:buClr>
              <a:buSzTx/>
              <a:buFont typeface="+mj-lt"/>
              <a:buAutoNum type="arabicPeriod" startAt="8"/>
              <a:tabLst/>
              <a:defRPr/>
            </a:pPr>
            <a:r>
              <a:rPr kumimoji="0" lang="sl-SI" sz="1800" b="0" i="0" u="none" strike="noStrike" kern="0" cap="none" spc="0" normalizeH="0" baseline="0" noProof="0" dirty="0">
                <a:ln>
                  <a:noFill/>
                </a:ln>
                <a:solidFill>
                  <a:srgbClr val="323232"/>
                </a:solidFill>
                <a:effectLst/>
                <a:uLnTx/>
                <a:uFillTx/>
                <a:latin typeface="Arial"/>
                <a:cs typeface="Calibri" panose="020F0502020204030204" pitchFamily="34" charset="0"/>
                <a:sym typeface="Arial"/>
              </a:rPr>
              <a:t>Fakulteta za turizem</a:t>
            </a:r>
          </a:p>
        </p:txBody>
      </p:sp>
    </p:spTree>
    <p:extLst>
      <p:ext uri="{BB962C8B-B14F-4D97-AF65-F5344CB8AC3E}">
        <p14:creationId xmlns:p14="http://schemas.microsoft.com/office/powerpoint/2010/main" val="126829987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829178" y="667961"/>
            <a:ext cx="4752528" cy="486054"/>
          </a:xfrm>
        </p:spPr>
        <p:txBody>
          <a:bodyPr/>
          <a:lstStyle/>
          <a:p>
            <a:pPr algn="l"/>
            <a:r>
              <a:rPr lang="sl-SI" sz="1800" b="1" dirty="0">
                <a:latin typeface="+mn-lt"/>
              </a:rPr>
              <a:t>1. RAZPISANA VPISNA MESTA</a:t>
            </a:r>
          </a:p>
        </p:txBody>
      </p:sp>
      <p:sp>
        <p:nvSpPr>
          <p:cNvPr id="3" name="Podnaslov 2"/>
          <p:cNvSpPr>
            <a:spLocks noGrp="1"/>
          </p:cNvSpPr>
          <p:nvPr>
            <p:ph type="subTitle" idx="1"/>
          </p:nvPr>
        </p:nvSpPr>
        <p:spPr>
          <a:xfrm>
            <a:off x="637932" y="1088712"/>
            <a:ext cx="7007452" cy="3670300"/>
          </a:xfrm>
        </p:spPr>
        <p:txBody>
          <a:bodyPr/>
          <a:lstStyle/>
          <a:p>
            <a:pPr marL="257175" indent="-257175" algn="l">
              <a:buFont typeface="Arial" panose="020B0604020202020204" pitchFamily="34" charset="0"/>
              <a:buChar char="•"/>
            </a:pPr>
            <a:r>
              <a:rPr lang="sl-SI" b="1" u="sng" dirty="0">
                <a:latin typeface="Calibri" panose="020F0502020204030204" pitchFamily="34" charset="0"/>
              </a:rPr>
              <a:t>primerjava števila vpisnih mest za slo in EU državljane</a:t>
            </a:r>
            <a:r>
              <a:rPr lang="sl-SI" dirty="0">
                <a:latin typeface="Calibri" panose="020F0502020204030204" pitchFamily="34" charset="0"/>
              </a:rPr>
              <a:t>:</a:t>
            </a:r>
          </a:p>
          <a:p>
            <a:pPr algn="l"/>
            <a:endParaRPr lang="sl-SI" dirty="0"/>
          </a:p>
          <a:p>
            <a:pPr algn="l"/>
            <a:endParaRPr lang="sl-SI" dirty="0"/>
          </a:p>
          <a:p>
            <a:pPr algn="l"/>
            <a:endParaRPr lang="sl-SI" dirty="0"/>
          </a:p>
          <a:p>
            <a:pPr algn="l"/>
            <a:endParaRPr lang="sl-SI" dirty="0"/>
          </a:p>
          <a:p>
            <a:pPr algn="l"/>
            <a:endParaRPr lang="sl-SI" dirty="0"/>
          </a:p>
          <a:p>
            <a:pPr algn="l"/>
            <a:endParaRPr lang="sl-SI" dirty="0"/>
          </a:p>
          <a:p>
            <a:pPr algn="l"/>
            <a:endParaRPr lang="sl-SI" dirty="0"/>
          </a:p>
          <a:p>
            <a:pPr algn="l"/>
            <a:endParaRPr lang="sl-SI" dirty="0"/>
          </a:p>
          <a:p>
            <a:pPr algn="l"/>
            <a:r>
              <a:rPr lang="sl-SI" sz="1350" dirty="0">
                <a:latin typeface="Calibri" panose="020F0502020204030204" pitchFamily="34" charset="0"/>
                <a:ea typeface="Calibri" panose="020F0502020204030204" pitchFamily="34" charset="0"/>
                <a:cs typeface="Calibri" panose="020F0502020204030204" pitchFamily="34" charset="0"/>
              </a:rPr>
              <a:t>*povišanja 23/24: MF UM - Splošna medicina - 106-&gt;110; FF UM - Psihologija UN - 35-&gt;50</a:t>
            </a:r>
          </a:p>
          <a:p>
            <a:pPr algn="l"/>
            <a:endParaRPr lang="sl-SI" dirty="0"/>
          </a:p>
          <a:p>
            <a:pPr algn="l"/>
            <a:endParaRPr lang="sl-SI" dirty="0"/>
          </a:p>
        </p:txBody>
      </p:sp>
      <p:sp>
        <p:nvSpPr>
          <p:cNvPr id="4" name="Ograda noge 3"/>
          <p:cNvSpPr>
            <a:spLocks noGrp="1"/>
          </p:cNvSpPr>
          <p:nvPr>
            <p:ph type="ftr" sz="quarter" idx="3"/>
          </p:nvPr>
        </p:nvSpPr>
        <p:spPr>
          <a:xfrm>
            <a:off x="0" y="0"/>
            <a:ext cx="11044421" cy="468000"/>
          </a:xfrm>
          <a:prstGeom prst="rect">
            <a:avLst/>
          </a:prstGeom>
          <a:solidFill>
            <a:srgbClr val="006A8E"/>
          </a:solidFill>
        </p:spPr>
        <p:txBody>
          <a:bodyPr vert="horz" lIns="91440" tIns="45720" rIns="91440" bIns="45720" rtlCol="0" anchor="ctr"/>
          <a:lstStyle>
            <a:defPPr>
              <a:defRPr lang="sl-SI"/>
            </a:defPPr>
            <a:lvl1pPr marL="0" algn="l" defTabSz="914400" rtl="0" eaLnBrk="1" latinLnBrk="0" hangingPunct="1">
              <a:defRPr sz="2000" kern="1200">
                <a:solidFill>
                  <a:schemeClr val="bg1"/>
                </a:solidFill>
                <a:latin typeface="Candara"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1200" cap="none" spc="0" normalizeH="0" baseline="0" noProof="0" dirty="0">
                <a:ln>
                  <a:noFill/>
                </a:ln>
                <a:solidFill>
                  <a:srgbClr val="FFFFFF"/>
                </a:solidFill>
                <a:effectLst/>
                <a:uLnTx/>
                <a:uFillTx/>
                <a:latin typeface="Candara" pitchFamily="34" charset="0"/>
                <a:ea typeface="+mn-ea"/>
                <a:cs typeface="+mn-cs"/>
                <a:sym typeface="Arial"/>
              </a:rPr>
              <a:t>Visokošolsk</a:t>
            </a:r>
            <a:r>
              <a:rPr kumimoji="0" lang="sl-SI" sz="2000" b="0" i="0" u="none" strike="noStrike" kern="1200" cap="none" spc="0" normalizeH="0" baseline="0" noProof="0" dirty="0">
                <a:ln>
                  <a:noFill/>
                </a:ln>
                <a:solidFill>
                  <a:srgbClr val="FFFFFF"/>
                </a:solidFill>
                <a:effectLst/>
                <a:uLnTx/>
                <a:uFillTx/>
                <a:latin typeface="Candara" pitchFamily="34" charset="0"/>
                <a:ea typeface="+mn-ea"/>
                <a:cs typeface="+mn-cs"/>
                <a:sym typeface="Arial"/>
              </a:rPr>
              <a:t>i</a:t>
            </a:r>
            <a:r>
              <a:rPr kumimoji="0" lang="en-US" sz="2000" b="0" i="0" u="none" strike="noStrike" kern="1200" cap="none" spc="0" normalizeH="0" baseline="0" noProof="0" dirty="0">
                <a:ln>
                  <a:noFill/>
                </a:ln>
                <a:solidFill>
                  <a:srgbClr val="FFFFFF"/>
                </a:solidFill>
                <a:effectLst/>
                <a:uLnTx/>
                <a:uFillTx/>
                <a:latin typeface="Candara" pitchFamily="34" charset="0"/>
                <a:ea typeface="+mn-ea"/>
                <a:cs typeface="+mn-cs"/>
                <a:sym typeface="Arial"/>
              </a:rPr>
              <a:t> </a:t>
            </a:r>
            <a:r>
              <a:rPr kumimoji="0" lang="en-US" sz="2000" b="0" i="0" u="none" strike="noStrike" kern="1200" cap="none" spc="0" normalizeH="0" baseline="0" noProof="0" dirty="0" err="1">
                <a:ln>
                  <a:noFill/>
                </a:ln>
                <a:solidFill>
                  <a:srgbClr val="FFFFFF"/>
                </a:solidFill>
                <a:effectLst/>
                <a:uLnTx/>
                <a:uFillTx/>
                <a:latin typeface="Candara" pitchFamily="34" charset="0"/>
                <a:ea typeface="+mn-ea"/>
                <a:cs typeface="+mn-cs"/>
                <a:sym typeface="Arial"/>
              </a:rPr>
              <a:t>prijavno-informacijsk</a:t>
            </a:r>
            <a:r>
              <a:rPr kumimoji="0" lang="sl-SI" sz="2000" b="0" i="0" u="none" strike="noStrike" kern="1200" cap="none" spc="0" normalizeH="0" baseline="0" noProof="0" dirty="0">
                <a:ln>
                  <a:noFill/>
                </a:ln>
                <a:solidFill>
                  <a:srgbClr val="FFFFFF"/>
                </a:solidFill>
                <a:effectLst/>
                <a:uLnTx/>
                <a:uFillTx/>
                <a:latin typeface="Candara" pitchFamily="34" charset="0"/>
                <a:ea typeface="+mn-ea"/>
                <a:cs typeface="+mn-cs"/>
                <a:sym typeface="Arial"/>
              </a:rPr>
              <a:t>i</a:t>
            </a:r>
            <a:r>
              <a:rPr kumimoji="0" lang="en-US" sz="2000" b="0" i="0" u="none" strike="noStrike" kern="1200" cap="none" spc="0" normalizeH="0" baseline="0" noProof="0" dirty="0">
                <a:ln>
                  <a:noFill/>
                </a:ln>
                <a:solidFill>
                  <a:srgbClr val="FFFFFF"/>
                </a:solidFill>
                <a:effectLst/>
                <a:uLnTx/>
                <a:uFillTx/>
                <a:latin typeface="Candara" pitchFamily="34" charset="0"/>
                <a:ea typeface="+mn-ea"/>
                <a:cs typeface="+mn-cs"/>
                <a:sym typeface="Arial"/>
              </a:rPr>
              <a:t> </a:t>
            </a:r>
            <a:r>
              <a:rPr kumimoji="0" lang="sl-SI" sz="2000" b="0" i="0" u="none" strike="noStrike" kern="1200" cap="none" spc="0" normalizeH="0" baseline="0" noProof="0" dirty="0">
                <a:ln>
                  <a:noFill/>
                </a:ln>
                <a:solidFill>
                  <a:srgbClr val="FFFFFF"/>
                </a:solidFill>
                <a:effectLst/>
                <a:uLnTx/>
                <a:uFillTx/>
                <a:latin typeface="Candara" pitchFamily="34" charset="0"/>
                <a:ea typeface="+mn-ea"/>
                <a:cs typeface="+mn-cs"/>
                <a:sym typeface="Arial"/>
              </a:rPr>
              <a:t>center UM</a:t>
            </a:r>
          </a:p>
        </p:txBody>
      </p:sp>
      <p:graphicFrame>
        <p:nvGraphicFramePr>
          <p:cNvPr id="5" name="Tabela 4"/>
          <p:cNvGraphicFramePr>
            <a:graphicFrameLocks noGrp="1"/>
          </p:cNvGraphicFramePr>
          <p:nvPr/>
        </p:nvGraphicFramePr>
        <p:xfrm>
          <a:off x="1164431" y="1528763"/>
          <a:ext cx="6222207" cy="2460722"/>
        </p:xfrm>
        <a:graphic>
          <a:graphicData uri="http://schemas.openxmlformats.org/drawingml/2006/table">
            <a:tbl>
              <a:tblPr/>
              <a:tblGrid>
                <a:gridCol w="1056693">
                  <a:extLst>
                    <a:ext uri="{9D8B030D-6E8A-4147-A177-3AD203B41FA5}">
                      <a16:colId xmlns:a16="http://schemas.microsoft.com/office/drawing/2014/main" val="20000"/>
                    </a:ext>
                  </a:extLst>
                </a:gridCol>
                <a:gridCol w="1016833">
                  <a:extLst>
                    <a:ext uri="{9D8B030D-6E8A-4147-A177-3AD203B41FA5}">
                      <a16:colId xmlns:a16="http://schemas.microsoft.com/office/drawing/2014/main" val="20001"/>
                    </a:ext>
                  </a:extLst>
                </a:gridCol>
                <a:gridCol w="976160">
                  <a:extLst>
                    <a:ext uri="{9D8B030D-6E8A-4147-A177-3AD203B41FA5}">
                      <a16:colId xmlns:a16="http://schemas.microsoft.com/office/drawing/2014/main" val="20002"/>
                    </a:ext>
                  </a:extLst>
                </a:gridCol>
                <a:gridCol w="1057507">
                  <a:extLst>
                    <a:ext uri="{9D8B030D-6E8A-4147-A177-3AD203B41FA5}">
                      <a16:colId xmlns:a16="http://schemas.microsoft.com/office/drawing/2014/main" val="20003"/>
                    </a:ext>
                  </a:extLst>
                </a:gridCol>
                <a:gridCol w="1057507">
                  <a:extLst>
                    <a:ext uri="{9D8B030D-6E8A-4147-A177-3AD203B41FA5}">
                      <a16:colId xmlns:a16="http://schemas.microsoft.com/office/drawing/2014/main" val="2030540415"/>
                    </a:ext>
                  </a:extLst>
                </a:gridCol>
                <a:gridCol w="1057507">
                  <a:extLst>
                    <a:ext uri="{9D8B030D-6E8A-4147-A177-3AD203B41FA5}">
                      <a16:colId xmlns:a16="http://schemas.microsoft.com/office/drawing/2014/main" val="1231114734"/>
                    </a:ext>
                  </a:extLst>
                </a:gridCol>
              </a:tblGrid>
              <a:tr h="951863">
                <a:tc>
                  <a:txBody>
                    <a:bodyPr/>
                    <a:lstStyle/>
                    <a:p>
                      <a:pPr algn="l" fontAlgn="ctr"/>
                      <a:r>
                        <a:rPr lang="sl-SI" sz="1100" b="1" dirty="0">
                          <a:latin typeface="Calibri" panose="020F0502020204030204" pitchFamily="34" charset="0"/>
                          <a:ea typeface="Calibri" panose="020F0502020204030204" pitchFamily="34" charset="0"/>
                          <a:cs typeface="Calibri" panose="020F0502020204030204" pitchFamily="34" charset="0"/>
                        </a:rPr>
                        <a:t> </a:t>
                      </a:r>
                    </a:p>
                  </a:txBody>
                  <a:tcPr marL="7144" marR="7144" marT="71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sl-SI" sz="1100" b="1" dirty="0">
                          <a:latin typeface="Calibri" panose="020F0502020204030204" pitchFamily="34" charset="0"/>
                          <a:ea typeface="Calibri" panose="020F0502020204030204" pitchFamily="34" charset="0"/>
                          <a:cs typeface="Calibri" panose="020F0502020204030204" pitchFamily="34" charset="0"/>
                        </a:rPr>
                        <a:t>2023/2024</a:t>
                      </a:r>
                    </a:p>
                    <a:p>
                      <a:pPr algn="ctr" fontAlgn="ctr"/>
                      <a:endParaRPr lang="sl-SI" sz="1100" b="1" dirty="0">
                        <a:latin typeface="Calibri" panose="020F0502020204030204" pitchFamily="34" charset="0"/>
                        <a:ea typeface="Calibri" panose="020F0502020204030204" pitchFamily="34" charset="0"/>
                        <a:cs typeface="Calibri" panose="020F0502020204030204" pitchFamily="34" charset="0"/>
                      </a:endParaRPr>
                    </a:p>
                  </a:txBody>
                  <a:tcPr marL="7144" marR="7144" marT="71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ctr"/>
                      <a:r>
                        <a:rPr lang="sl-SI" sz="1100" b="0" dirty="0">
                          <a:latin typeface="Calibri" panose="020F0502020204030204" pitchFamily="34" charset="0"/>
                          <a:ea typeface="Calibri" panose="020F0502020204030204" pitchFamily="34" charset="0"/>
                          <a:cs typeface="Calibri" panose="020F0502020204030204" pitchFamily="34" charset="0"/>
                        </a:rPr>
                        <a:t>2023/2024 s povišanji </a:t>
                      </a:r>
                    </a:p>
                  </a:txBody>
                  <a:tcPr marL="7144" marR="7144" marT="71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ctr"/>
                      <a:r>
                        <a:rPr lang="sl-SI" sz="1100" b="1" dirty="0">
                          <a:solidFill>
                            <a:srgbClr val="C00000"/>
                          </a:solidFill>
                          <a:latin typeface="Calibri" panose="020F0502020204030204" pitchFamily="34" charset="0"/>
                          <a:ea typeface="Calibri" panose="020F0502020204030204" pitchFamily="34" charset="0"/>
                          <a:cs typeface="Calibri" panose="020F0502020204030204" pitchFamily="34" charset="0"/>
                        </a:rPr>
                        <a:t>2024/2025</a:t>
                      </a:r>
                    </a:p>
                  </a:txBody>
                  <a:tcPr marL="7144" marR="7144" marT="71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sl-SI" sz="1200" b="1" dirty="0">
                          <a:latin typeface="Calibri" panose="020F0502020204030204" pitchFamily="34" charset="0"/>
                          <a:ea typeface="Calibri" panose="020F0502020204030204" pitchFamily="34" charset="0"/>
                          <a:cs typeface="Calibri" panose="020F0502020204030204" pitchFamily="34" charset="0"/>
                        </a:rPr>
                        <a:t>Primerjava glede na prvotni razpis 23/24</a:t>
                      </a:r>
                    </a:p>
                    <a:p>
                      <a:pPr algn="ctr" fontAlgn="ctr"/>
                      <a:endParaRPr lang="sl-SI" sz="1100" b="1" dirty="0">
                        <a:latin typeface="Calibri" panose="020F0502020204030204" pitchFamily="34" charset="0"/>
                        <a:ea typeface="Calibri" panose="020F0502020204030204" pitchFamily="34" charset="0"/>
                        <a:cs typeface="Calibri" panose="020F0502020204030204" pitchFamily="34" charset="0"/>
                      </a:endParaRPr>
                    </a:p>
                  </a:txBody>
                  <a:tcPr marL="7144" marR="7144" marT="71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sl-SI" sz="12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Primerjava glede na prvotni razpis 23/24</a:t>
                      </a:r>
                    </a:p>
                    <a:p>
                      <a:pPr algn="ctr" fontAlgn="ctr"/>
                      <a:r>
                        <a:rPr lang="sl-SI" sz="900" b="1" dirty="0">
                          <a:solidFill>
                            <a:srgbClr val="C00000"/>
                          </a:solidFill>
                          <a:latin typeface="Calibri" panose="020F0502020204030204" pitchFamily="34" charset="0"/>
                          <a:ea typeface="Calibri" panose="020F0502020204030204" pitchFamily="34" charset="0"/>
                          <a:cs typeface="Calibri" panose="020F0502020204030204" pitchFamily="34" charset="0"/>
                        </a:rPr>
                        <a:t>(%)</a:t>
                      </a:r>
                    </a:p>
                  </a:txBody>
                  <a:tcPr marL="7144" marR="7144" marT="71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extLst>
                  <a:ext uri="{0D108BD9-81ED-4DB2-BD59-A6C34878D82A}">
                    <a16:rowId xmlns:a16="http://schemas.microsoft.com/office/drawing/2014/main" val="10000"/>
                  </a:ext>
                </a:extLst>
              </a:tr>
              <a:tr h="501647">
                <a:tc>
                  <a:txBody>
                    <a:bodyPr/>
                    <a:lstStyle/>
                    <a:p>
                      <a:pPr algn="ctr" fontAlgn="ctr"/>
                      <a:r>
                        <a:rPr lang="sl-SI" sz="1500" b="1" i="0" u="none" strike="noStrike" dirty="0">
                          <a:solidFill>
                            <a:srgbClr val="000000"/>
                          </a:solidFill>
                          <a:effectLst/>
                          <a:latin typeface="Calibri" panose="020F0502020204030204" pitchFamily="34" charset="0"/>
                        </a:rPr>
                        <a:t>Redni</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l-SI" sz="1500" b="1" dirty="0">
                          <a:latin typeface="Calibri" panose="020F0502020204030204" pitchFamily="34" charset="0"/>
                          <a:ea typeface="Calibri" panose="020F0502020204030204" pitchFamily="34" charset="0"/>
                          <a:cs typeface="Calibri" panose="020F0502020204030204" pitchFamily="34" charset="0"/>
                        </a:rPr>
                        <a:t>3769</a:t>
                      </a:r>
                    </a:p>
                    <a:p>
                      <a:pPr algn="ctr" fontAlgn="b"/>
                      <a:endParaRPr lang="sl-SI" sz="1500" b="1" dirty="0">
                        <a:latin typeface="Calibri" panose="020F0502020204030204" pitchFamily="34" charset="0"/>
                        <a:ea typeface="Calibri" panose="020F0502020204030204" pitchFamily="34" charset="0"/>
                        <a:cs typeface="Calibri" panose="020F050202020403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l-SI" sz="1500" b="0" i="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rPr>
                        <a:t>3788* </a:t>
                      </a:r>
                    </a:p>
                    <a:p>
                      <a:pPr algn="ctr" fontAlgn="b"/>
                      <a:r>
                        <a:rPr lang="sl-SI" sz="1400" b="0" i="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rPr>
                        <a:t>(+19 mest)</a:t>
                      </a:r>
                    </a:p>
                  </a:txBody>
                  <a:tcPr marL="7144" marR="7144" marT="71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l-SI" sz="1500" b="1" i="0" u="none" strike="noStrike" dirty="0">
                          <a:solidFill>
                            <a:srgbClr val="C00000"/>
                          </a:solidFill>
                          <a:effectLst/>
                          <a:latin typeface="Calibri" panose="020F0502020204030204" pitchFamily="34" charset="0"/>
                        </a:rPr>
                        <a:t>3770</a:t>
                      </a:r>
                    </a:p>
                  </a:txBody>
                  <a:tcPr marL="7144" marR="7144" marT="71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l-SI" sz="1500" b="1" i="0" u="none" strike="noStrike" dirty="0">
                          <a:solidFill>
                            <a:schemeClr val="tx1"/>
                          </a:solidFill>
                          <a:effectLst/>
                          <a:latin typeface="Calibri" panose="020F0502020204030204" pitchFamily="34" charset="0"/>
                        </a:rPr>
                        <a:t>- 18</a:t>
                      </a:r>
                    </a:p>
                  </a:txBody>
                  <a:tcPr marL="7144" marR="7144" marT="71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l-SI" sz="1500" b="0" i="0" u="none" strike="noStrike" dirty="0">
                          <a:solidFill>
                            <a:srgbClr val="C00000"/>
                          </a:solidFill>
                          <a:effectLst/>
                          <a:latin typeface="Calibri" panose="020F0502020204030204" pitchFamily="34" charset="0"/>
                        </a:rPr>
                        <a:t>-0,5 </a:t>
                      </a:r>
                    </a:p>
                  </a:txBody>
                  <a:tcPr marL="7144" marR="7144" marT="71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03606">
                <a:tc>
                  <a:txBody>
                    <a:bodyPr/>
                    <a:lstStyle/>
                    <a:p>
                      <a:pPr algn="ctr" fontAlgn="ctr"/>
                      <a:r>
                        <a:rPr lang="sl-SI" sz="1500" b="1" i="0" u="none" strike="noStrike" dirty="0">
                          <a:solidFill>
                            <a:srgbClr val="000000"/>
                          </a:solidFill>
                          <a:effectLst/>
                          <a:latin typeface="Calibri" panose="020F0502020204030204" pitchFamily="34" charset="0"/>
                        </a:rPr>
                        <a:t>Izredni</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l-SI" sz="1500" b="1" dirty="0">
                          <a:latin typeface="Calibri" panose="020F0502020204030204" pitchFamily="34" charset="0"/>
                          <a:ea typeface="Calibri" panose="020F0502020204030204" pitchFamily="34" charset="0"/>
                          <a:cs typeface="Calibri" panose="020F0502020204030204" pitchFamily="34" charset="0"/>
                        </a:rPr>
                        <a:t>785</a:t>
                      </a:r>
                    </a:p>
                    <a:p>
                      <a:pPr algn="ctr" fontAlgn="b"/>
                      <a:endParaRPr lang="sl-SI" sz="1500" b="1" dirty="0">
                        <a:latin typeface="Calibri" panose="020F0502020204030204" pitchFamily="34" charset="0"/>
                        <a:ea typeface="Calibri" panose="020F0502020204030204" pitchFamily="34" charset="0"/>
                        <a:cs typeface="Calibri" panose="020F050202020403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l-SI" sz="1500" b="0" i="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rPr>
                        <a:t>785</a:t>
                      </a:r>
                    </a:p>
                  </a:txBody>
                  <a:tcPr marL="7144" marR="7144" marT="71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l-SI" sz="1500" b="1" i="0" u="none" strike="noStrike" dirty="0">
                          <a:solidFill>
                            <a:srgbClr val="C00000"/>
                          </a:solidFill>
                          <a:effectLst/>
                          <a:latin typeface="Calibri" panose="020F0502020204030204" pitchFamily="34" charset="0"/>
                        </a:rPr>
                        <a:t>840</a:t>
                      </a:r>
                    </a:p>
                  </a:txBody>
                  <a:tcPr marL="7144" marR="7144" marT="71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l-SI" sz="1500" b="1" i="0" u="none" strike="noStrike" dirty="0">
                          <a:solidFill>
                            <a:schemeClr val="tx1"/>
                          </a:solidFill>
                          <a:effectLst/>
                          <a:latin typeface="Calibri" panose="020F0502020204030204" pitchFamily="34" charset="0"/>
                        </a:rPr>
                        <a:t>+55</a:t>
                      </a:r>
                    </a:p>
                  </a:txBody>
                  <a:tcPr marL="7144" marR="7144" marT="71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l-SI" sz="1500" b="0" i="0" u="none" strike="noStrike" dirty="0">
                          <a:solidFill>
                            <a:srgbClr val="C00000"/>
                          </a:solidFill>
                          <a:effectLst/>
                          <a:latin typeface="Calibri" panose="020F0502020204030204" pitchFamily="34" charset="0"/>
                        </a:rPr>
                        <a:t>+7</a:t>
                      </a:r>
                    </a:p>
                  </a:txBody>
                  <a:tcPr marL="7144" marR="7144" marT="71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03606">
                <a:tc>
                  <a:txBody>
                    <a:bodyPr/>
                    <a:lstStyle/>
                    <a:p>
                      <a:pPr algn="ctr" fontAlgn="ctr"/>
                      <a:r>
                        <a:rPr lang="sl-SI" sz="1500" b="1" i="0" u="none" strike="noStrike" dirty="0">
                          <a:solidFill>
                            <a:srgbClr val="000000"/>
                          </a:solidFill>
                          <a:effectLst/>
                          <a:latin typeface="Calibri" panose="020F0502020204030204" pitchFamily="34" charset="0"/>
                        </a:rPr>
                        <a:t>Skupaj</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l-SI" sz="1500" b="1" dirty="0">
                          <a:latin typeface="Calibri" panose="020F0502020204030204" pitchFamily="34" charset="0"/>
                          <a:ea typeface="Calibri" panose="020F0502020204030204" pitchFamily="34" charset="0"/>
                          <a:cs typeface="Calibri" panose="020F0502020204030204" pitchFamily="34" charset="0"/>
                        </a:rPr>
                        <a:t>4554</a:t>
                      </a:r>
                    </a:p>
                    <a:p>
                      <a:pPr algn="ctr" fontAlgn="b"/>
                      <a:endParaRPr lang="sl-SI" sz="1500" b="1" dirty="0">
                        <a:latin typeface="Calibri" panose="020F0502020204030204" pitchFamily="34" charset="0"/>
                        <a:ea typeface="Calibri" panose="020F0502020204030204" pitchFamily="34" charset="0"/>
                        <a:cs typeface="Calibri" panose="020F050202020403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l-SI" sz="1500" b="0" i="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rPr>
                        <a:t>4573</a:t>
                      </a:r>
                    </a:p>
                  </a:txBody>
                  <a:tcPr marL="7144" marR="7144" marT="71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l-SI" sz="1500" b="1" i="0" u="none" strike="noStrike" dirty="0">
                          <a:solidFill>
                            <a:srgbClr val="C00000"/>
                          </a:solidFill>
                          <a:effectLst/>
                          <a:latin typeface="Calibri" panose="020F0502020204030204" pitchFamily="34" charset="0"/>
                        </a:rPr>
                        <a:t>4610</a:t>
                      </a:r>
                    </a:p>
                  </a:txBody>
                  <a:tcPr marL="7144" marR="7144" marT="71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l-SI" sz="1500" b="1" i="0" u="none" strike="noStrike" dirty="0">
                          <a:solidFill>
                            <a:schemeClr val="tx1"/>
                          </a:solidFill>
                          <a:effectLst/>
                          <a:latin typeface="Calibri" panose="020F0502020204030204" pitchFamily="34" charset="0"/>
                        </a:rPr>
                        <a:t>+37</a:t>
                      </a:r>
                    </a:p>
                  </a:txBody>
                  <a:tcPr marL="7144" marR="7144" marT="71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l-SI" sz="1500" b="0" i="0" u="none" strike="noStrike" dirty="0">
                          <a:solidFill>
                            <a:srgbClr val="C00000"/>
                          </a:solidFill>
                          <a:effectLst/>
                          <a:latin typeface="Calibri" panose="020F0502020204030204" pitchFamily="34" charset="0"/>
                        </a:rPr>
                        <a:t>+0,8</a:t>
                      </a:r>
                    </a:p>
                  </a:txBody>
                  <a:tcPr marL="7144" marR="7144" marT="71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10094859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slov 2"/>
          <p:cNvSpPr>
            <a:spLocks noGrp="1"/>
          </p:cNvSpPr>
          <p:nvPr>
            <p:ph type="subTitle" idx="1"/>
          </p:nvPr>
        </p:nvSpPr>
        <p:spPr>
          <a:xfrm>
            <a:off x="166318" y="797789"/>
            <a:ext cx="6855989" cy="3952805"/>
          </a:xfrm>
        </p:spPr>
        <p:txBody>
          <a:bodyPr/>
          <a:lstStyle/>
          <a:p>
            <a:pPr marL="257175" indent="-257175" algn="just">
              <a:lnSpc>
                <a:spcPct val="115000"/>
              </a:lnSpc>
              <a:buFont typeface="Arial" panose="020B0604020202020204" pitchFamily="34" charset="0"/>
              <a:buChar char="•"/>
            </a:pPr>
            <a:r>
              <a:rPr lang="sl-SI" b="1" u="sng" dirty="0">
                <a:latin typeface="Calibri" panose="020F0502020204030204" pitchFamily="34" charset="0"/>
              </a:rPr>
              <a:t>spremembe števila vpisnih mest (za slo in EU državljane):</a:t>
            </a:r>
          </a:p>
          <a:p>
            <a:pPr algn="just">
              <a:lnSpc>
                <a:spcPct val="115000"/>
              </a:lnSpc>
            </a:pPr>
            <a:endParaRPr lang="sl-SI" dirty="0">
              <a:latin typeface="Calibri" panose="020F0502020204030204" pitchFamily="34" charset="0"/>
            </a:endParaRPr>
          </a:p>
        </p:txBody>
      </p:sp>
      <p:sp>
        <p:nvSpPr>
          <p:cNvPr id="4" name="Ograda noge 3"/>
          <p:cNvSpPr>
            <a:spLocks noGrp="1"/>
          </p:cNvSpPr>
          <p:nvPr>
            <p:ph type="ftr" sz="quarter" idx="3"/>
          </p:nvPr>
        </p:nvSpPr>
        <p:spPr>
          <a:xfrm>
            <a:off x="52039" y="-30840"/>
            <a:ext cx="11044421" cy="468000"/>
          </a:xfrm>
          <a:prstGeom prst="rect">
            <a:avLst/>
          </a:prstGeom>
          <a:solidFill>
            <a:srgbClr val="006A8E"/>
          </a:solidFill>
        </p:spPr>
        <p:txBody>
          <a:bodyPr vert="horz" lIns="91440" tIns="45720" rIns="91440" bIns="45720" rtlCol="0" anchor="ctr"/>
          <a:lstStyle>
            <a:defPPr>
              <a:defRPr lang="sl-SI"/>
            </a:defPPr>
            <a:lvl1pPr marL="0" algn="l" defTabSz="914400" rtl="0" eaLnBrk="1" latinLnBrk="0" hangingPunct="1">
              <a:defRPr sz="2000" kern="1200">
                <a:solidFill>
                  <a:schemeClr val="bg1"/>
                </a:solidFill>
                <a:latin typeface="Candara"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1200" cap="none" spc="0" normalizeH="0" baseline="0" noProof="0" dirty="0">
                <a:ln>
                  <a:noFill/>
                </a:ln>
                <a:solidFill>
                  <a:srgbClr val="FFFFFF"/>
                </a:solidFill>
                <a:effectLst/>
                <a:uLnTx/>
                <a:uFillTx/>
                <a:latin typeface="Candara" pitchFamily="34" charset="0"/>
                <a:ea typeface="+mn-ea"/>
                <a:cs typeface="+mn-cs"/>
                <a:sym typeface="Arial"/>
              </a:rPr>
              <a:t>Visokošolsk</a:t>
            </a:r>
            <a:r>
              <a:rPr kumimoji="0" lang="sl-SI" sz="2000" b="0" i="0" u="none" strike="noStrike" kern="1200" cap="none" spc="0" normalizeH="0" baseline="0" noProof="0" dirty="0">
                <a:ln>
                  <a:noFill/>
                </a:ln>
                <a:solidFill>
                  <a:srgbClr val="FFFFFF"/>
                </a:solidFill>
                <a:effectLst/>
                <a:uLnTx/>
                <a:uFillTx/>
                <a:latin typeface="Candara" pitchFamily="34" charset="0"/>
                <a:ea typeface="+mn-ea"/>
                <a:cs typeface="+mn-cs"/>
                <a:sym typeface="Arial"/>
              </a:rPr>
              <a:t>i</a:t>
            </a:r>
            <a:r>
              <a:rPr kumimoji="0" lang="en-US" sz="2000" b="0" i="0" u="none" strike="noStrike" kern="1200" cap="none" spc="0" normalizeH="0" baseline="0" noProof="0" dirty="0">
                <a:ln>
                  <a:noFill/>
                </a:ln>
                <a:solidFill>
                  <a:srgbClr val="FFFFFF"/>
                </a:solidFill>
                <a:effectLst/>
                <a:uLnTx/>
                <a:uFillTx/>
                <a:latin typeface="Candara" pitchFamily="34" charset="0"/>
                <a:ea typeface="+mn-ea"/>
                <a:cs typeface="+mn-cs"/>
                <a:sym typeface="Arial"/>
              </a:rPr>
              <a:t> </a:t>
            </a:r>
            <a:r>
              <a:rPr kumimoji="0" lang="en-US" sz="2000" b="0" i="0" u="none" strike="noStrike" kern="1200" cap="none" spc="0" normalizeH="0" baseline="0" noProof="0" dirty="0" err="1">
                <a:ln>
                  <a:noFill/>
                </a:ln>
                <a:solidFill>
                  <a:srgbClr val="FFFFFF"/>
                </a:solidFill>
                <a:effectLst/>
                <a:uLnTx/>
                <a:uFillTx/>
                <a:latin typeface="Candara" pitchFamily="34" charset="0"/>
                <a:ea typeface="+mn-ea"/>
                <a:cs typeface="+mn-cs"/>
                <a:sym typeface="Arial"/>
              </a:rPr>
              <a:t>prijavno-informacijsk</a:t>
            </a:r>
            <a:r>
              <a:rPr kumimoji="0" lang="sl-SI" sz="2000" b="0" i="0" u="none" strike="noStrike" kern="1200" cap="none" spc="0" normalizeH="0" baseline="0" noProof="0" dirty="0">
                <a:ln>
                  <a:noFill/>
                </a:ln>
                <a:solidFill>
                  <a:srgbClr val="FFFFFF"/>
                </a:solidFill>
                <a:effectLst/>
                <a:uLnTx/>
                <a:uFillTx/>
                <a:latin typeface="Candara" pitchFamily="34" charset="0"/>
                <a:ea typeface="+mn-ea"/>
                <a:cs typeface="+mn-cs"/>
                <a:sym typeface="Arial"/>
              </a:rPr>
              <a:t>i</a:t>
            </a:r>
            <a:r>
              <a:rPr kumimoji="0" lang="en-US" sz="2000" b="0" i="0" u="none" strike="noStrike" kern="1200" cap="none" spc="0" normalizeH="0" baseline="0" noProof="0" dirty="0">
                <a:ln>
                  <a:noFill/>
                </a:ln>
                <a:solidFill>
                  <a:srgbClr val="FFFFFF"/>
                </a:solidFill>
                <a:effectLst/>
                <a:uLnTx/>
                <a:uFillTx/>
                <a:latin typeface="Candara" pitchFamily="34" charset="0"/>
                <a:ea typeface="+mn-ea"/>
                <a:cs typeface="+mn-cs"/>
                <a:sym typeface="Arial"/>
              </a:rPr>
              <a:t> </a:t>
            </a:r>
            <a:r>
              <a:rPr kumimoji="0" lang="sl-SI" sz="2000" b="0" i="0" u="none" strike="noStrike" kern="1200" cap="none" spc="0" normalizeH="0" baseline="0" noProof="0" dirty="0">
                <a:ln>
                  <a:noFill/>
                </a:ln>
                <a:solidFill>
                  <a:srgbClr val="FFFFFF"/>
                </a:solidFill>
                <a:effectLst/>
                <a:uLnTx/>
                <a:uFillTx/>
                <a:latin typeface="Candara" pitchFamily="34" charset="0"/>
                <a:ea typeface="+mn-ea"/>
                <a:cs typeface="+mn-cs"/>
                <a:sym typeface="Arial"/>
              </a:rPr>
              <a:t>center UM</a:t>
            </a:r>
          </a:p>
        </p:txBody>
      </p:sp>
      <p:graphicFrame>
        <p:nvGraphicFramePr>
          <p:cNvPr id="7" name="Tabela 6">
            <a:extLst>
              <a:ext uri="{FF2B5EF4-FFF2-40B4-BE49-F238E27FC236}">
                <a16:creationId xmlns:a16="http://schemas.microsoft.com/office/drawing/2014/main" id="{E6F90929-96C5-91A4-8BF6-C5E82997A211}"/>
              </a:ext>
            </a:extLst>
          </p:cNvPr>
          <p:cNvGraphicFramePr>
            <a:graphicFrameLocks noGrp="1"/>
          </p:cNvGraphicFramePr>
          <p:nvPr/>
        </p:nvGraphicFramePr>
        <p:xfrm>
          <a:off x="421481" y="1335883"/>
          <a:ext cx="6129341" cy="3233592"/>
        </p:xfrm>
        <a:graphic>
          <a:graphicData uri="http://schemas.openxmlformats.org/drawingml/2006/table">
            <a:tbl>
              <a:tblPr/>
              <a:tblGrid>
                <a:gridCol w="706197">
                  <a:extLst>
                    <a:ext uri="{9D8B030D-6E8A-4147-A177-3AD203B41FA5}">
                      <a16:colId xmlns:a16="http://schemas.microsoft.com/office/drawing/2014/main" val="1834583155"/>
                    </a:ext>
                  </a:extLst>
                </a:gridCol>
                <a:gridCol w="2141912">
                  <a:extLst>
                    <a:ext uri="{9D8B030D-6E8A-4147-A177-3AD203B41FA5}">
                      <a16:colId xmlns:a16="http://schemas.microsoft.com/office/drawing/2014/main" val="4076230259"/>
                    </a:ext>
                  </a:extLst>
                </a:gridCol>
                <a:gridCol w="546872">
                  <a:extLst>
                    <a:ext uri="{9D8B030D-6E8A-4147-A177-3AD203B41FA5}">
                      <a16:colId xmlns:a16="http://schemas.microsoft.com/office/drawing/2014/main" val="755691491"/>
                    </a:ext>
                  </a:extLst>
                </a:gridCol>
                <a:gridCol w="546872">
                  <a:extLst>
                    <a:ext uri="{9D8B030D-6E8A-4147-A177-3AD203B41FA5}">
                      <a16:colId xmlns:a16="http://schemas.microsoft.com/office/drawing/2014/main" val="2411805842"/>
                    </a:ext>
                  </a:extLst>
                </a:gridCol>
                <a:gridCol w="546872">
                  <a:extLst>
                    <a:ext uri="{9D8B030D-6E8A-4147-A177-3AD203B41FA5}">
                      <a16:colId xmlns:a16="http://schemas.microsoft.com/office/drawing/2014/main" val="542247864"/>
                    </a:ext>
                  </a:extLst>
                </a:gridCol>
                <a:gridCol w="546872">
                  <a:extLst>
                    <a:ext uri="{9D8B030D-6E8A-4147-A177-3AD203B41FA5}">
                      <a16:colId xmlns:a16="http://schemas.microsoft.com/office/drawing/2014/main" val="3720225043"/>
                    </a:ext>
                  </a:extLst>
                </a:gridCol>
                <a:gridCol w="546872">
                  <a:extLst>
                    <a:ext uri="{9D8B030D-6E8A-4147-A177-3AD203B41FA5}">
                      <a16:colId xmlns:a16="http://schemas.microsoft.com/office/drawing/2014/main" val="1694521774"/>
                    </a:ext>
                  </a:extLst>
                </a:gridCol>
                <a:gridCol w="546872">
                  <a:extLst>
                    <a:ext uri="{9D8B030D-6E8A-4147-A177-3AD203B41FA5}">
                      <a16:colId xmlns:a16="http://schemas.microsoft.com/office/drawing/2014/main" val="1761897987"/>
                    </a:ext>
                  </a:extLst>
                </a:gridCol>
              </a:tblGrid>
              <a:tr h="200513">
                <a:tc rowSpan="2">
                  <a:txBody>
                    <a:bodyPr/>
                    <a:lstStyle/>
                    <a:p>
                      <a:pPr algn="ctr" fontAlgn="ctr"/>
                      <a:r>
                        <a:rPr lang="sl-SI" sz="1200" b="1" i="0" u="none" strike="noStrike" dirty="0">
                          <a:solidFill>
                            <a:srgbClr val="000000"/>
                          </a:solidFill>
                          <a:effectLst/>
                          <a:latin typeface="Calibri" panose="020F0502020204030204" pitchFamily="34" charset="0"/>
                        </a:rPr>
                        <a:t>Fakulteta</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rowSpan="2">
                  <a:txBody>
                    <a:bodyPr/>
                    <a:lstStyle/>
                    <a:p>
                      <a:pPr algn="ctr" fontAlgn="ctr"/>
                      <a:r>
                        <a:rPr lang="sl-SI" sz="1200" b="1" i="0" u="none" strike="noStrike" dirty="0">
                          <a:solidFill>
                            <a:srgbClr val="000000"/>
                          </a:solidFill>
                          <a:effectLst/>
                          <a:latin typeface="Calibri" panose="020F0502020204030204" pitchFamily="34" charset="0"/>
                          <a:cs typeface="Calibri" panose="020F0502020204030204" pitchFamily="34" charset="0"/>
                        </a:rPr>
                        <a:t>Študijski program</a:t>
                      </a:r>
                      <a:endParaRPr lang="sl-SI" sz="1200" b="1" i="0" u="none" strike="noStrike" dirty="0">
                        <a:solidFill>
                          <a:srgbClr val="000000"/>
                        </a:solidFill>
                        <a:effectLst/>
                        <a:latin typeface="Calibri" panose="020F050202020403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gridSpan="2">
                  <a:txBody>
                    <a:bodyPr/>
                    <a:lstStyle/>
                    <a:p>
                      <a:pPr algn="ctr" fontAlgn="b"/>
                      <a:r>
                        <a:rPr lang="sl-SI" sz="1200" b="1" i="0" u="none" strike="noStrike">
                          <a:solidFill>
                            <a:srgbClr val="000000"/>
                          </a:solidFill>
                          <a:effectLst/>
                          <a:latin typeface="Calibri" panose="020F0502020204030204" pitchFamily="34" charset="0"/>
                          <a:cs typeface="Calibri" panose="020F0502020204030204" pitchFamily="34" charset="0"/>
                        </a:rPr>
                        <a:t>2023/2024</a:t>
                      </a:r>
                      <a:endParaRPr lang="sl-SI" sz="1200" b="1" i="0" u="none" strike="noStrike">
                        <a:solidFill>
                          <a:srgbClr val="000000"/>
                        </a:solidFill>
                        <a:effectLst/>
                        <a:latin typeface="Calibri" panose="020F0502020204030204" pitchFamily="34" charset="0"/>
                      </a:endParaRP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hMerge="1">
                  <a:txBody>
                    <a:bodyPr/>
                    <a:lstStyle/>
                    <a:p>
                      <a:endParaRPr lang="sl-SI"/>
                    </a:p>
                  </a:txBody>
                  <a:tcPr/>
                </a:tc>
                <a:tc gridSpan="2">
                  <a:txBody>
                    <a:bodyPr/>
                    <a:lstStyle/>
                    <a:p>
                      <a:pPr algn="ctr" fontAlgn="b"/>
                      <a:r>
                        <a:rPr lang="sl-SI" sz="1200" b="1" i="0" u="none" strike="noStrike">
                          <a:solidFill>
                            <a:srgbClr val="000000"/>
                          </a:solidFill>
                          <a:effectLst/>
                          <a:latin typeface="Calibri" panose="020F0502020204030204" pitchFamily="34" charset="0"/>
                          <a:cs typeface="Calibri" panose="020F0502020204030204" pitchFamily="34" charset="0"/>
                        </a:rPr>
                        <a:t>2024/2025</a:t>
                      </a:r>
                      <a:endParaRPr lang="sl-SI" sz="1200" b="1" i="0" u="none" strike="noStrike">
                        <a:solidFill>
                          <a:srgbClr val="000000"/>
                        </a:solidFill>
                        <a:effectLst/>
                        <a:latin typeface="Calibri" panose="020F0502020204030204" pitchFamily="34" charset="0"/>
                      </a:endParaRP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hMerge="1">
                  <a:txBody>
                    <a:bodyPr/>
                    <a:lstStyle/>
                    <a:p>
                      <a:endParaRPr lang="sl-SI"/>
                    </a:p>
                  </a:txBody>
                  <a:tcPr/>
                </a:tc>
                <a:tc gridSpan="2">
                  <a:txBody>
                    <a:bodyPr/>
                    <a:lstStyle/>
                    <a:p>
                      <a:pPr algn="ctr" fontAlgn="b"/>
                      <a:r>
                        <a:rPr lang="sl-SI" sz="1200" b="1" i="0" u="none" strike="noStrike" dirty="0">
                          <a:solidFill>
                            <a:srgbClr val="C00000"/>
                          </a:solidFill>
                          <a:effectLst/>
                          <a:latin typeface="Calibri" panose="020F0502020204030204" pitchFamily="34" charset="0"/>
                          <a:cs typeface="Calibri" panose="020F0502020204030204" pitchFamily="34" charset="0"/>
                        </a:rPr>
                        <a:t>Razlika</a:t>
                      </a:r>
                      <a:endParaRPr lang="sl-SI" sz="1200" b="1" i="0" u="none" strike="noStrike" dirty="0">
                        <a:solidFill>
                          <a:srgbClr val="C00000"/>
                        </a:solidFill>
                        <a:effectLst/>
                        <a:latin typeface="Calibri" panose="020F0502020204030204" pitchFamily="34" charset="0"/>
                      </a:endParaRP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hMerge="1">
                  <a:txBody>
                    <a:bodyPr/>
                    <a:lstStyle/>
                    <a:p>
                      <a:endParaRPr lang="sl-SI"/>
                    </a:p>
                  </a:txBody>
                  <a:tcPr/>
                </a:tc>
                <a:extLst>
                  <a:ext uri="{0D108BD9-81ED-4DB2-BD59-A6C34878D82A}">
                    <a16:rowId xmlns:a16="http://schemas.microsoft.com/office/drawing/2014/main" val="1695834428"/>
                  </a:ext>
                </a:extLst>
              </a:tr>
              <a:tr h="200513">
                <a:tc vMerge="1">
                  <a:txBody>
                    <a:bodyPr/>
                    <a:lstStyle/>
                    <a:p>
                      <a:endParaRPr lang="sl-SI"/>
                    </a:p>
                  </a:txBody>
                  <a:tcPr/>
                </a:tc>
                <a:tc vMerge="1">
                  <a:txBody>
                    <a:bodyPr/>
                    <a:lstStyle/>
                    <a:p>
                      <a:endParaRPr lang="sl-SI"/>
                    </a:p>
                  </a:txBody>
                  <a:tcPr/>
                </a:tc>
                <a:tc>
                  <a:txBody>
                    <a:bodyPr/>
                    <a:lstStyle/>
                    <a:p>
                      <a:pPr algn="ctr" fontAlgn="b"/>
                      <a:r>
                        <a:rPr lang="sl-SI" sz="1200" b="1" i="0" u="none" strike="noStrike" dirty="0">
                          <a:solidFill>
                            <a:srgbClr val="000000"/>
                          </a:solidFill>
                          <a:effectLst/>
                          <a:latin typeface="Calibri" panose="020F0502020204030204" pitchFamily="34" charset="0"/>
                          <a:cs typeface="Calibri" panose="020F0502020204030204" pitchFamily="34" charset="0"/>
                        </a:rPr>
                        <a:t>Redni</a:t>
                      </a:r>
                      <a:endParaRPr lang="sl-SI" sz="1200" b="1" i="0" u="none" strike="noStrike" dirty="0">
                        <a:solidFill>
                          <a:srgbClr val="000000"/>
                        </a:solidFill>
                        <a:effectLst/>
                        <a:latin typeface="Calibri" panose="020F0502020204030204" pitchFamily="34" charset="0"/>
                      </a:endParaRP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sl-SI" sz="1200" b="1" i="0" u="none" strike="noStrike">
                          <a:solidFill>
                            <a:srgbClr val="000000"/>
                          </a:solidFill>
                          <a:effectLst/>
                          <a:latin typeface="Calibri" panose="020F0502020204030204" pitchFamily="34" charset="0"/>
                          <a:cs typeface="Calibri" panose="020F0502020204030204" pitchFamily="34" charset="0"/>
                        </a:rPr>
                        <a:t>Izredni</a:t>
                      </a:r>
                      <a:endParaRPr lang="sl-SI" sz="1200" b="1" i="0" u="none" strike="noStrike">
                        <a:solidFill>
                          <a:srgbClr val="000000"/>
                        </a:solidFill>
                        <a:effectLst/>
                        <a:latin typeface="Calibri" panose="020F0502020204030204" pitchFamily="34" charset="0"/>
                      </a:endParaRP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sl-SI" sz="1200" b="1" i="0" u="none" strike="noStrike">
                          <a:solidFill>
                            <a:srgbClr val="000000"/>
                          </a:solidFill>
                          <a:effectLst/>
                          <a:latin typeface="Calibri" panose="020F0502020204030204" pitchFamily="34" charset="0"/>
                          <a:cs typeface="Calibri" panose="020F0502020204030204" pitchFamily="34" charset="0"/>
                        </a:rPr>
                        <a:t>Redni</a:t>
                      </a:r>
                      <a:endParaRPr lang="sl-SI" sz="1200" b="1" i="0" u="none" strike="noStrike">
                        <a:solidFill>
                          <a:srgbClr val="000000"/>
                        </a:solidFill>
                        <a:effectLst/>
                        <a:latin typeface="Calibri" panose="020F0502020204030204" pitchFamily="34" charset="0"/>
                      </a:endParaRP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sl-SI" sz="1200" b="1" i="0" u="none" strike="noStrike">
                          <a:solidFill>
                            <a:srgbClr val="000000"/>
                          </a:solidFill>
                          <a:effectLst/>
                          <a:latin typeface="Calibri" panose="020F0502020204030204" pitchFamily="34" charset="0"/>
                          <a:cs typeface="Calibri" panose="020F0502020204030204" pitchFamily="34" charset="0"/>
                        </a:rPr>
                        <a:t>Izredni</a:t>
                      </a:r>
                      <a:endParaRPr lang="sl-SI" sz="1200" b="1" i="0" u="none" strike="noStrike">
                        <a:solidFill>
                          <a:srgbClr val="000000"/>
                        </a:solidFill>
                        <a:effectLst/>
                        <a:latin typeface="Calibri" panose="020F0502020204030204" pitchFamily="34" charset="0"/>
                      </a:endParaRP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sl-SI" sz="1200" b="1" i="0" u="none" strike="noStrike" dirty="0">
                          <a:solidFill>
                            <a:srgbClr val="C00000"/>
                          </a:solidFill>
                          <a:effectLst/>
                          <a:latin typeface="Calibri" panose="020F0502020204030204" pitchFamily="34" charset="0"/>
                          <a:cs typeface="Calibri" panose="020F0502020204030204" pitchFamily="34" charset="0"/>
                        </a:rPr>
                        <a:t>Redni</a:t>
                      </a:r>
                      <a:endParaRPr lang="sl-SI" sz="1200" b="1" i="0" u="none" strike="noStrike" dirty="0">
                        <a:solidFill>
                          <a:srgbClr val="C00000"/>
                        </a:solidFill>
                        <a:effectLst/>
                        <a:latin typeface="Calibri" panose="020F0502020204030204" pitchFamily="34" charset="0"/>
                      </a:endParaRP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sl-SI" sz="1200" b="1" i="0" u="none" strike="noStrike">
                          <a:solidFill>
                            <a:srgbClr val="C00000"/>
                          </a:solidFill>
                          <a:effectLst/>
                          <a:latin typeface="Calibri" panose="020F0502020204030204" pitchFamily="34" charset="0"/>
                          <a:cs typeface="Calibri" panose="020F0502020204030204" pitchFamily="34" charset="0"/>
                        </a:rPr>
                        <a:t>Izredni</a:t>
                      </a:r>
                      <a:endParaRPr lang="sl-SI" sz="1200" b="1" i="0" u="none" strike="noStrike">
                        <a:solidFill>
                          <a:srgbClr val="C00000"/>
                        </a:solidFill>
                        <a:effectLst/>
                        <a:latin typeface="Calibri" panose="020F0502020204030204" pitchFamily="34" charset="0"/>
                      </a:endParaRP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854586891"/>
                  </a:ext>
                </a:extLst>
              </a:tr>
              <a:tr h="681746">
                <a:tc>
                  <a:txBody>
                    <a:bodyPr/>
                    <a:lstStyle/>
                    <a:p>
                      <a:pPr algn="ctr" fontAlgn="ctr"/>
                      <a:r>
                        <a:rPr lang="sl-SI" sz="1200" b="1" i="0" u="none" strike="noStrike" dirty="0">
                          <a:solidFill>
                            <a:srgbClr val="000000"/>
                          </a:solidFill>
                          <a:effectLst/>
                          <a:latin typeface="Calibri" panose="020F0502020204030204" pitchFamily="34" charset="0"/>
                        </a:rPr>
                        <a:t>FERI</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sl-SI" sz="1200" b="1" i="0" u="none" strike="noStrike" dirty="0">
                          <a:solidFill>
                            <a:srgbClr val="000000"/>
                          </a:solidFill>
                          <a:effectLst/>
                          <a:latin typeface="Calibri" panose="020F0502020204030204" pitchFamily="34" charset="0"/>
                        </a:rPr>
                        <a:t>Informatika in tehnologije</a:t>
                      </a:r>
                      <a:br>
                        <a:rPr lang="sl-SI" sz="1200" b="1" i="0" u="none" strike="noStrike" dirty="0">
                          <a:solidFill>
                            <a:srgbClr val="000000"/>
                          </a:solidFill>
                          <a:effectLst/>
                          <a:latin typeface="Calibri" panose="020F0502020204030204" pitchFamily="34" charset="0"/>
                        </a:rPr>
                      </a:br>
                      <a:r>
                        <a:rPr lang="sl-SI" sz="1200" b="1" i="0" u="none" strike="noStrike" dirty="0">
                          <a:solidFill>
                            <a:srgbClr val="000000"/>
                          </a:solidFill>
                          <a:effectLst/>
                          <a:latin typeface="Calibri" panose="020F0502020204030204" pitchFamily="34" charset="0"/>
                        </a:rPr>
                        <a:t>komuniciranja – visokošolski strokovni program</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sl-SI" sz="1200" b="0" i="0" u="none" strike="noStrike">
                          <a:solidFill>
                            <a:srgbClr val="000000"/>
                          </a:solidFill>
                          <a:effectLst/>
                          <a:latin typeface="Calibri" panose="020F0502020204030204" pitchFamily="34" charset="0"/>
                          <a:cs typeface="Calibri" panose="020F0502020204030204" pitchFamily="34" charset="0"/>
                        </a:rPr>
                        <a:t>100</a:t>
                      </a:r>
                      <a:endParaRPr lang="sl-SI" sz="1200" b="0" i="0" u="none" strike="noStrike">
                        <a:solidFill>
                          <a:srgbClr val="000000"/>
                        </a:solidFill>
                        <a:effectLst/>
                        <a:latin typeface="Calibri" panose="020F050202020403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sl-SI" sz="1200" b="0" i="0" u="none" strike="noStrike" dirty="0">
                          <a:solidFill>
                            <a:srgbClr val="000000"/>
                          </a:solidFill>
                          <a:effectLst/>
                          <a:latin typeface="Calibri" panose="020F0502020204030204" pitchFamily="34" charset="0"/>
                          <a:cs typeface="Calibri" panose="020F0502020204030204" pitchFamily="34" charset="0"/>
                        </a:rPr>
                        <a:t>-</a:t>
                      </a:r>
                      <a:endParaRPr lang="sl-SI" sz="1200" b="0" i="0" u="none" strike="noStrike" dirty="0">
                        <a:solidFill>
                          <a:srgbClr val="000000"/>
                        </a:solidFill>
                        <a:effectLst/>
                        <a:latin typeface="Calibri" panose="020F050202020403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sl-SI" sz="1200" b="0" i="0" u="none" strike="noStrike">
                          <a:solidFill>
                            <a:srgbClr val="000000"/>
                          </a:solidFill>
                          <a:effectLst/>
                          <a:latin typeface="Calibri" panose="020F0502020204030204" pitchFamily="34" charset="0"/>
                          <a:cs typeface="Calibri" panose="020F0502020204030204" pitchFamily="34" charset="0"/>
                        </a:rPr>
                        <a:t>80</a:t>
                      </a:r>
                      <a:endParaRPr lang="sl-SI" sz="1200" b="0" i="0" u="none" strike="noStrike">
                        <a:solidFill>
                          <a:srgbClr val="000000"/>
                        </a:solidFill>
                        <a:effectLst/>
                        <a:latin typeface="Calibri" panose="020F050202020403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sl-SI" sz="1200" b="0" i="0" u="none" strike="noStrike">
                          <a:solidFill>
                            <a:srgbClr val="000000"/>
                          </a:solidFill>
                          <a:effectLst/>
                          <a:latin typeface="Calibri" panose="020F0502020204030204" pitchFamily="34" charset="0"/>
                          <a:cs typeface="Calibri" panose="020F0502020204030204" pitchFamily="34" charset="0"/>
                        </a:rPr>
                        <a:t>-</a:t>
                      </a:r>
                      <a:endParaRPr lang="sl-SI" sz="1200" b="0" i="0" u="none" strike="noStrike">
                        <a:solidFill>
                          <a:srgbClr val="000000"/>
                        </a:solidFill>
                        <a:effectLst/>
                        <a:latin typeface="Calibri" panose="020F050202020403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sl-SI" sz="1200" b="0" i="0" u="none" strike="noStrike">
                          <a:solidFill>
                            <a:srgbClr val="C00000"/>
                          </a:solidFill>
                          <a:effectLst/>
                          <a:latin typeface="Calibri" panose="020F0502020204030204" pitchFamily="34" charset="0"/>
                          <a:cs typeface="Calibri" panose="020F0502020204030204" pitchFamily="34" charset="0"/>
                        </a:rPr>
                        <a:t>-20</a:t>
                      </a:r>
                      <a:endParaRPr lang="sl-SI" sz="1200" b="0" i="0" u="none" strike="noStrike">
                        <a:solidFill>
                          <a:srgbClr val="C00000"/>
                        </a:solidFill>
                        <a:effectLst/>
                        <a:latin typeface="Calibri" panose="020F050202020403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sl-SI" sz="1200" b="0" i="0" u="none" strike="noStrike" dirty="0">
                          <a:solidFill>
                            <a:srgbClr val="C00000"/>
                          </a:solidFill>
                          <a:effectLst/>
                          <a:latin typeface="Calibri" panose="020F0502020204030204" pitchFamily="34" charset="0"/>
                          <a:cs typeface="Calibri" panose="020F0502020204030204" pitchFamily="34" charset="0"/>
                        </a:rPr>
                        <a:t>-</a:t>
                      </a:r>
                      <a:endParaRPr lang="sl-SI" sz="1200" b="0" i="0" u="none" strike="noStrike" dirty="0">
                        <a:solidFill>
                          <a:srgbClr val="C00000"/>
                        </a:solidFill>
                        <a:effectLst/>
                        <a:latin typeface="Calibri" panose="020F050202020403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7573383"/>
                  </a:ext>
                </a:extLst>
              </a:tr>
              <a:tr h="200513">
                <a:tc rowSpan="2">
                  <a:txBody>
                    <a:bodyPr/>
                    <a:lstStyle/>
                    <a:p>
                      <a:pPr algn="ctr" fontAlgn="ctr"/>
                      <a:r>
                        <a:rPr lang="sl-SI" sz="1200" b="1" i="0" u="none" strike="noStrike" dirty="0">
                          <a:solidFill>
                            <a:srgbClr val="000000"/>
                          </a:solidFill>
                          <a:effectLst/>
                          <a:latin typeface="Calibri" panose="020F0502020204030204" pitchFamily="34" charset="0"/>
                        </a:rPr>
                        <a:t>FKKT</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sl-SI" sz="1200" b="1" i="0" u="none" strike="noStrike" dirty="0">
                          <a:solidFill>
                            <a:srgbClr val="000000"/>
                          </a:solidFill>
                          <a:effectLst/>
                          <a:latin typeface="Calibri" panose="020F0502020204030204" pitchFamily="34" charset="0"/>
                          <a:cs typeface="Calibri" panose="020F0502020204030204" pitchFamily="34" charset="0"/>
                        </a:rPr>
                        <a:t>Kemija UN</a:t>
                      </a:r>
                      <a:endParaRPr lang="sl-SI" sz="1200" b="1" i="0" u="none" strike="noStrike" dirty="0">
                        <a:solidFill>
                          <a:srgbClr val="000000"/>
                        </a:solidFill>
                        <a:effectLst/>
                        <a:latin typeface="Calibri" panose="020F0502020204030204" pitchFamily="34" charset="0"/>
                      </a:endParaRP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sl-SI" sz="1200" b="0" i="0" u="none" strike="noStrike" dirty="0">
                          <a:solidFill>
                            <a:srgbClr val="000000"/>
                          </a:solidFill>
                          <a:effectLst/>
                          <a:latin typeface="Calibri" panose="020F0502020204030204" pitchFamily="34" charset="0"/>
                        </a:rPr>
                        <a:t>48</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sl-SI" sz="1200" b="0" i="0" u="none" strike="noStrike">
                          <a:solidFill>
                            <a:srgbClr val="000000"/>
                          </a:solidFill>
                          <a:effectLst/>
                          <a:latin typeface="Calibri" panose="020F0502020204030204" pitchFamily="34" charset="0"/>
                        </a:rPr>
                        <a:t> - </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sl-SI" sz="1200" b="0" i="0" u="none" strike="noStrike" dirty="0">
                          <a:solidFill>
                            <a:srgbClr val="000000"/>
                          </a:solidFill>
                          <a:effectLst/>
                          <a:latin typeface="Calibri" panose="020F0502020204030204" pitchFamily="34" charset="0"/>
                        </a:rPr>
                        <a:t>50</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sl-SI" sz="1200" b="0" i="0" u="none" strike="noStrike">
                          <a:solidFill>
                            <a:srgbClr val="000000"/>
                          </a:solidFill>
                          <a:effectLst/>
                          <a:latin typeface="Calibri" panose="020F0502020204030204" pitchFamily="34" charset="0"/>
                        </a:rPr>
                        <a:t> - </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sl-SI" sz="1200" b="0" i="0" u="none" strike="noStrike">
                          <a:solidFill>
                            <a:srgbClr val="C00000"/>
                          </a:solidFill>
                          <a:effectLst/>
                          <a:latin typeface="Calibri" panose="020F0502020204030204" pitchFamily="34" charset="0"/>
                        </a:rPr>
                        <a:t>2</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sl-SI" sz="1200" b="0" i="0" u="none" strike="noStrike" dirty="0">
                          <a:solidFill>
                            <a:srgbClr val="C00000"/>
                          </a:solidFill>
                          <a:effectLst/>
                          <a:latin typeface="Calibri" panose="020F0502020204030204" pitchFamily="34" charset="0"/>
                        </a:rPr>
                        <a:t> -</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01278568"/>
                  </a:ext>
                </a:extLst>
              </a:tr>
              <a:tr h="200513">
                <a:tc vMerge="1">
                  <a:txBody>
                    <a:bodyPr/>
                    <a:lstStyle/>
                    <a:p>
                      <a:endParaRPr lang="sl-SI"/>
                    </a:p>
                  </a:txBody>
                  <a:tcPr/>
                </a:tc>
                <a:tc>
                  <a:txBody>
                    <a:bodyPr/>
                    <a:lstStyle/>
                    <a:p>
                      <a:pPr algn="l" fontAlgn="b"/>
                      <a:r>
                        <a:rPr lang="sl-SI" sz="1200" b="1" i="0" u="none" strike="noStrike" dirty="0">
                          <a:solidFill>
                            <a:srgbClr val="000000"/>
                          </a:solidFill>
                          <a:effectLst/>
                          <a:latin typeface="Calibri" panose="020F0502020204030204" pitchFamily="34" charset="0"/>
                          <a:cs typeface="Calibri" panose="020F0502020204030204" pitchFamily="34" charset="0"/>
                        </a:rPr>
                        <a:t>Kemijska tehnologija VS</a:t>
                      </a:r>
                      <a:endParaRPr lang="sl-SI" sz="1200" b="1" i="0" u="none" strike="noStrike" dirty="0">
                        <a:solidFill>
                          <a:srgbClr val="000000"/>
                        </a:solidFill>
                        <a:effectLst/>
                        <a:latin typeface="Calibri" panose="020F0502020204030204" pitchFamily="34" charset="0"/>
                      </a:endParaRP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sl-SI" sz="1200" b="0" i="0" u="none" strike="noStrike" dirty="0">
                          <a:solidFill>
                            <a:srgbClr val="000000"/>
                          </a:solidFill>
                          <a:effectLst/>
                          <a:latin typeface="Calibri" panose="020F0502020204030204" pitchFamily="34" charset="0"/>
                        </a:rPr>
                        <a:t>54</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sl-SI" sz="1200" b="0" i="0" u="none" strike="noStrike">
                          <a:solidFill>
                            <a:srgbClr val="000000"/>
                          </a:solidFill>
                          <a:effectLst/>
                          <a:latin typeface="Calibri" panose="020F0502020204030204" pitchFamily="34" charset="0"/>
                        </a:rPr>
                        <a:t> - </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sl-SI" sz="1200" b="0" i="0" u="none" strike="noStrike">
                          <a:solidFill>
                            <a:srgbClr val="000000"/>
                          </a:solidFill>
                          <a:effectLst/>
                          <a:latin typeface="Calibri" panose="020F0502020204030204" pitchFamily="34" charset="0"/>
                        </a:rPr>
                        <a:t>55</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sl-SI" sz="1200" b="0" i="0" u="none" strike="noStrike">
                          <a:solidFill>
                            <a:srgbClr val="000000"/>
                          </a:solidFill>
                          <a:effectLst/>
                          <a:latin typeface="Calibri" panose="020F0502020204030204" pitchFamily="34" charset="0"/>
                        </a:rPr>
                        <a:t> - </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sl-SI" sz="1200" b="0" i="0" u="none" strike="noStrike">
                          <a:solidFill>
                            <a:srgbClr val="C00000"/>
                          </a:solidFill>
                          <a:effectLst/>
                          <a:latin typeface="Calibri" panose="020F0502020204030204" pitchFamily="34" charset="0"/>
                        </a:rPr>
                        <a:t>1</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sl-SI" sz="1200" b="0" i="0" u="none" strike="noStrike" dirty="0">
                          <a:solidFill>
                            <a:srgbClr val="C00000"/>
                          </a:solidFill>
                          <a:effectLst/>
                          <a:latin typeface="Calibri" panose="020F0502020204030204" pitchFamily="34" charset="0"/>
                        </a:rPr>
                        <a:t> -</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243549876"/>
                  </a:ext>
                </a:extLst>
              </a:tr>
              <a:tr h="401027">
                <a:tc>
                  <a:txBody>
                    <a:bodyPr/>
                    <a:lstStyle/>
                    <a:p>
                      <a:pPr algn="ctr" fontAlgn="ctr"/>
                      <a:r>
                        <a:rPr lang="sl-SI" sz="1200" b="1" i="0" u="none" strike="noStrike" dirty="0">
                          <a:solidFill>
                            <a:srgbClr val="000000"/>
                          </a:solidFill>
                          <a:effectLst/>
                          <a:latin typeface="Calibri" panose="020F0502020204030204" pitchFamily="34" charset="0"/>
                        </a:rPr>
                        <a:t>FOV</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sl-SI" sz="1200" b="1" i="0" u="none" strike="noStrike" dirty="0">
                          <a:solidFill>
                            <a:srgbClr val="000000"/>
                          </a:solidFill>
                          <a:effectLst/>
                          <a:latin typeface="Calibri" panose="020F0502020204030204" pitchFamily="34" charset="0"/>
                        </a:rPr>
                        <a:t>Krizni management VS - izvedba </a:t>
                      </a:r>
                      <a:br>
                        <a:rPr lang="sl-SI" sz="1200" b="1" i="0" u="none" strike="noStrike" dirty="0">
                          <a:solidFill>
                            <a:srgbClr val="000000"/>
                          </a:solidFill>
                          <a:effectLst/>
                          <a:latin typeface="Calibri" panose="020F0502020204030204" pitchFamily="34" charset="0"/>
                        </a:rPr>
                      </a:br>
                      <a:r>
                        <a:rPr lang="sl-SI" sz="1200" b="1" i="0" u="none" strike="noStrike" dirty="0">
                          <a:solidFill>
                            <a:srgbClr val="000000"/>
                          </a:solidFill>
                          <a:effectLst/>
                          <a:latin typeface="Calibri" panose="020F0502020204030204" pitchFamily="34" charset="0"/>
                        </a:rPr>
                        <a:t>v angleškem jeziku </a:t>
                      </a:r>
                      <a:r>
                        <a:rPr lang="sl-SI" sz="1200" b="1" i="0" u="none" strike="noStrike" dirty="0">
                          <a:solidFill>
                            <a:srgbClr val="C00000"/>
                          </a:solidFill>
                          <a:effectLst/>
                          <a:latin typeface="Calibri" panose="020F0502020204030204" pitchFamily="34" charset="0"/>
                        </a:rPr>
                        <a:t>NOVO</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sl-SI" sz="1200" b="0" i="0" u="none" strike="noStrike" dirty="0">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sl-SI" sz="1200" b="0" i="0" u="none" strike="noStrike" dirty="0">
                          <a:solidFill>
                            <a:srgbClr val="000000"/>
                          </a:solidFill>
                          <a:effectLst/>
                          <a:latin typeface="Calibri" panose="020F0502020204030204" pitchFamily="34" charset="0"/>
                        </a:rPr>
                        <a:t> -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sl-SI" sz="1200" b="0" i="0" u="none" strike="noStrike" dirty="0">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sl-SI" sz="1200" b="0" i="0" u="none" strike="noStrike">
                          <a:solidFill>
                            <a:srgbClr val="000000"/>
                          </a:solidFill>
                          <a:effectLst/>
                          <a:latin typeface="Calibri" panose="020F0502020204030204" pitchFamily="34" charset="0"/>
                        </a:rPr>
                        <a:t>50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sl-SI" sz="1200" b="0" i="0" u="none" strike="noStrike">
                          <a:solidFill>
                            <a:srgbClr val="C00000"/>
                          </a:solidFill>
                          <a:effectLst/>
                          <a:latin typeface="Calibri" panose="020F0502020204030204" pitchFamily="34" charset="0"/>
                        </a:rPr>
                        <a:t> -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sl-SI" sz="1200" b="0" i="0" u="none" strike="noStrike" dirty="0">
                          <a:solidFill>
                            <a:srgbClr val="C00000"/>
                          </a:solidFill>
                          <a:effectLst/>
                          <a:latin typeface="Calibri" panose="020F0502020204030204" pitchFamily="34" charset="0"/>
                        </a:rPr>
                        <a:t>50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8590011"/>
                  </a:ext>
                </a:extLst>
              </a:tr>
              <a:tr h="200513">
                <a:tc rowSpan="2">
                  <a:txBody>
                    <a:bodyPr/>
                    <a:lstStyle/>
                    <a:p>
                      <a:pPr algn="ctr" fontAlgn="ctr"/>
                      <a:r>
                        <a:rPr lang="sl-SI" sz="1200" b="1" i="0" u="none" strike="noStrike" dirty="0">
                          <a:solidFill>
                            <a:srgbClr val="000000"/>
                          </a:solidFill>
                          <a:effectLst/>
                          <a:latin typeface="Calibri" panose="020F0502020204030204" pitchFamily="34" charset="0"/>
                        </a:rPr>
                        <a:t>FF</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sl-SI" sz="1200" b="1" i="0" u="none" strike="noStrike" dirty="0">
                          <a:solidFill>
                            <a:srgbClr val="000000"/>
                          </a:solidFill>
                          <a:effectLst/>
                          <a:latin typeface="Calibri" panose="020F0502020204030204" pitchFamily="34" charset="0"/>
                          <a:cs typeface="Calibri" panose="020F0502020204030204" pitchFamily="34" charset="0"/>
                        </a:rPr>
                        <a:t>Psihologija UN</a:t>
                      </a:r>
                      <a:endParaRPr lang="sl-SI" sz="1200" b="1" i="0" u="none" strike="noStrike" dirty="0">
                        <a:solidFill>
                          <a:srgbClr val="000000"/>
                        </a:solidFill>
                        <a:effectLst/>
                        <a:latin typeface="Calibri" panose="020F0502020204030204" pitchFamily="34" charset="0"/>
                      </a:endParaRP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sl-SI" sz="1200" b="0" i="0" u="none" strike="noStrike" dirty="0">
                          <a:solidFill>
                            <a:srgbClr val="000000"/>
                          </a:solidFill>
                          <a:effectLst/>
                          <a:latin typeface="Calibri" panose="020F0502020204030204" pitchFamily="34" charset="0"/>
                        </a:rPr>
                        <a:t>35 (50)</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sl-SI" sz="1200" b="0" i="0" u="none" strike="noStrike">
                          <a:solidFill>
                            <a:srgbClr val="000000"/>
                          </a:solidFill>
                          <a:effectLst/>
                          <a:latin typeface="Calibri" panose="020F0502020204030204" pitchFamily="34" charset="0"/>
                        </a:rPr>
                        <a:t> -</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sl-SI" sz="1200" b="0" i="0" u="none" strike="noStrike" dirty="0">
                          <a:solidFill>
                            <a:srgbClr val="C00000"/>
                          </a:solidFill>
                          <a:effectLst/>
                          <a:latin typeface="Calibri" panose="020F0502020204030204" pitchFamily="34" charset="0"/>
                        </a:rPr>
                        <a:t>50</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sl-SI" sz="1200" b="0" i="0" u="none" strike="noStrike" dirty="0">
                          <a:solidFill>
                            <a:srgbClr val="000000"/>
                          </a:solidFill>
                          <a:effectLst/>
                          <a:latin typeface="Calibri" panose="020F0502020204030204" pitchFamily="34" charset="0"/>
                        </a:rPr>
                        <a:t> -</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sl-SI" sz="1200" b="0" i="0" u="none" strike="noStrike" dirty="0">
                          <a:solidFill>
                            <a:srgbClr val="C00000"/>
                          </a:solidFill>
                          <a:effectLst/>
                          <a:latin typeface="Calibri" panose="020F0502020204030204" pitchFamily="34" charset="0"/>
                        </a:rPr>
                        <a:t>0 </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sl-SI" sz="1200" b="0" i="0" u="none" strike="noStrike" dirty="0">
                          <a:solidFill>
                            <a:srgbClr val="C00000"/>
                          </a:solidFill>
                          <a:effectLst/>
                          <a:latin typeface="Calibri" panose="020F0502020204030204" pitchFamily="34" charset="0"/>
                        </a:rPr>
                        <a:t> -</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87465786"/>
                  </a:ext>
                </a:extLst>
              </a:tr>
              <a:tr h="373614">
                <a:tc vMerge="1">
                  <a:txBody>
                    <a:bodyPr/>
                    <a:lstStyle/>
                    <a:p>
                      <a:endParaRPr lang="sl-SI"/>
                    </a:p>
                  </a:txBody>
                  <a:tcPr/>
                </a:tc>
                <a:tc>
                  <a:txBody>
                    <a:bodyPr/>
                    <a:lstStyle/>
                    <a:p>
                      <a:pPr algn="l" fontAlgn="b"/>
                      <a:r>
                        <a:rPr lang="sl-SI" sz="1200" b="1" i="0" u="none" strike="noStrike" dirty="0" err="1">
                          <a:solidFill>
                            <a:srgbClr val="000000"/>
                          </a:solidFill>
                          <a:effectLst/>
                          <a:latin typeface="Calibri" panose="020F0502020204030204" pitchFamily="34" charset="0"/>
                          <a:cs typeface="Calibri" panose="020F0502020204030204" pitchFamily="34" charset="0"/>
                        </a:rPr>
                        <a:t>Hungaristika</a:t>
                      </a:r>
                      <a:r>
                        <a:rPr lang="sl-SI" sz="1200" b="1" i="0" u="none" strike="noStrike" dirty="0">
                          <a:solidFill>
                            <a:srgbClr val="000000"/>
                          </a:solidFill>
                          <a:effectLst/>
                          <a:latin typeface="Calibri" panose="020F0502020204030204" pitchFamily="34" charset="0"/>
                          <a:cs typeface="Calibri" panose="020F0502020204030204" pitchFamily="34" charset="0"/>
                        </a:rPr>
                        <a:t> UN </a:t>
                      </a:r>
                      <a:r>
                        <a:rPr lang="sl-SI" sz="1200" b="1" i="0" u="none" strike="noStrike" dirty="0" err="1">
                          <a:solidFill>
                            <a:srgbClr val="000000"/>
                          </a:solidFill>
                          <a:effectLst/>
                          <a:latin typeface="Calibri" panose="020F0502020204030204" pitchFamily="34" charset="0"/>
                          <a:cs typeface="Calibri" panose="020F0502020204030204" pitchFamily="34" charset="0"/>
                        </a:rPr>
                        <a:t>dvopred</a:t>
                      </a:r>
                      <a:r>
                        <a:rPr lang="sl-SI" sz="1200" b="1" i="0" u="none" strike="noStrike" dirty="0">
                          <a:solidFill>
                            <a:srgbClr val="000000"/>
                          </a:solidFill>
                          <a:effectLst/>
                          <a:latin typeface="Calibri" panose="020F0502020204030204" pitchFamily="34" charset="0"/>
                          <a:cs typeface="Calibri" panose="020F0502020204030204" pitchFamily="34" charset="0"/>
                        </a:rPr>
                        <a:t>. smer </a:t>
                      </a:r>
                      <a:r>
                        <a:rPr lang="sl-SI" sz="1200" b="1" i="0" u="none" strike="noStrike" dirty="0">
                          <a:solidFill>
                            <a:srgbClr val="C00000"/>
                          </a:solidFill>
                          <a:effectLst/>
                          <a:latin typeface="Calibri" panose="020F0502020204030204" pitchFamily="34" charset="0"/>
                          <a:cs typeface="Calibri" panose="020F0502020204030204" pitchFamily="34" charset="0"/>
                        </a:rPr>
                        <a:t>NOVO</a:t>
                      </a:r>
                      <a:endParaRPr lang="sl-SI" sz="1200" b="1" i="0" u="none" strike="noStrike" dirty="0">
                        <a:solidFill>
                          <a:srgbClr val="C00000"/>
                        </a:solidFill>
                        <a:effectLst/>
                        <a:latin typeface="Calibri" panose="020F0502020204030204" pitchFamily="34" charset="0"/>
                      </a:endParaRP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sl-SI" sz="1200" b="0" i="0" u="none" strike="noStrike" dirty="0">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sl-SI" sz="1200" b="0" i="0" u="none" strike="noStrike" dirty="0">
                          <a:solidFill>
                            <a:srgbClr val="000000"/>
                          </a:solidFill>
                          <a:effectLst/>
                          <a:latin typeface="Calibri" panose="020F0502020204030204" pitchFamily="34" charset="0"/>
                        </a:rPr>
                        <a:t> -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sl-SI" sz="1200" b="0" i="0" u="none" strike="noStrike" dirty="0">
                          <a:solidFill>
                            <a:srgbClr val="000000"/>
                          </a:solidFill>
                          <a:effectLst/>
                          <a:latin typeface="Calibri" panose="020F0502020204030204" pitchFamily="34" charset="0"/>
                        </a:rPr>
                        <a:t>5</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sl-SI" sz="1200" b="0" i="0" u="none" strike="noStrike" dirty="0">
                          <a:solidFill>
                            <a:srgbClr val="000000"/>
                          </a:solidFill>
                          <a:effectLst/>
                          <a:latin typeface="Calibri" panose="020F0502020204030204" pitchFamily="34" charset="0"/>
                        </a:rPr>
                        <a:t> -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sl-SI" sz="1200" b="0" i="0" u="none" strike="noStrike" dirty="0">
                          <a:solidFill>
                            <a:srgbClr val="C00000"/>
                          </a:solidFill>
                          <a:effectLst/>
                          <a:latin typeface="Calibri" panose="020F0502020204030204" pitchFamily="34" charset="0"/>
                        </a:rPr>
                        <a:t>5</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sl-SI" sz="1200" b="0" i="0" u="none" strike="noStrike" dirty="0">
                          <a:solidFill>
                            <a:srgbClr val="C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691635140"/>
                  </a:ext>
                </a:extLst>
              </a:tr>
              <a:tr h="373614">
                <a:tc rowSpan="2">
                  <a:txBody>
                    <a:bodyPr/>
                    <a:lstStyle/>
                    <a:p>
                      <a:pPr algn="ctr" fontAlgn="ctr"/>
                      <a:r>
                        <a:rPr lang="sl-SI" sz="1200" b="1" i="0" u="none" strike="noStrike" dirty="0">
                          <a:solidFill>
                            <a:srgbClr val="000000"/>
                          </a:solidFill>
                          <a:effectLst/>
                          <a:latin typeface="Calibri" panose="020F0502020204030204" pitchFamily="34" charset="0"/>
                        </a:rPr>
                        <a:t>MF</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l-SI" sz="1200" b="1" i="0" u="none" strike="noStrike">
                          <a:solidFill>
                            <a:srgbClr val="000000"/>
                          </a:solidFill>
                          <a:effectLst/>
                          <a:latin typeface="Calibri" panose="020F0502020204030204" pitchFamily="34" charset="0"/>
                        </a:rPr>
                        <a:t>Splošna medicina</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l-SI" sz="1200" b="0" i="0" u="none" strike="noStrike" dirty="0">
                          <a:solidFill>
                            <a:srgbClr val="000000"/>
                          </a:solidFill>
                          <a:effectLst/>
                          <a:latin typeface="Calibri" panose="020F0502020204030204" pitchFamily="34" charset="0"/>
                        </a:rPr>
                        <a:t>106 (110)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l-SI" sz="1200" b="0" i="0" u="none" strike="noStrike" dirty="0">
                          <a:solidFill>
                            <a:srgbClr val="000000"/>
                          </a:solidFill>
                          <a:effectLst/>
                          <a:latin typeface="Calibri" panose="020F0502020204030204" pitchFamily="34" charset="0"/>
                        </a:rPr>
                        <a:t> -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l-SI" sz="1200" b="0" i="0" u="none" strike="noStrike" dirty="0">
                          <a:solidFill>
                            <a:srgbClr val="000000"/>
                          </a:solidFill>
                          <a:effectLst/>
                          <a:latin typeface="Calibri" panose="020F0502020204030204" pitchFamily="34" charset="0"/>
                        </a:rPr>
                        <a:t>106</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l-SI" sz="1200" b="0" i="0" u="none" strike="noStrike" dirty="0">
                          <a:solidFill>
                            <a:srgbClr val="000000"/>
                          </a:solidFill>
                          <a:effectLst/>
                          <a:latin typeface="Calibri" panose="020F0502020204030204" pitchFamily="34" charset="0"/>
                        </a:rPr>
                        <a:t> -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l-SI" sz="1200" b="0" i="0" u="none" strike="noStrike" dirty="0">
                          <a:solidFill>
                            <a:srgbClr val="C00000"/>
                          </a:solidFill>
                          <a:effectLst/>
                          <a:latin typeface="Calibri" panose="020F0502020204030204" pitchFamily="34" charset="0"/>
                        </a:rPr>
                        <a:t>0 (-4)</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l-SI" sz="1200" b="0" i="0" u="none" strike="noStrike" dirty="0">
                          <a:solidFill>
                            <a:srgbClr val="C00000"/>
                          </a:solidFill>
                          <a:effectLst/>
                          <a:latin typeface="Calibri" panose="020F0502020204030204" pitchFamily="34" charset="0"/>
                        </a:rPr>
                        <a:t> -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1681687"/>
                  </a:ext>
                </a:extLst>
              </a:tr>
              <a:tr h="200513">
                <a:tc vMerge="1">
                  <a:txBody>
                    <a:bodyPr/>
                    <a:lstStyle/>
                    <a:p>
                      <a:endParaRPr lang="sl-SI"/>
                    </a:p>
                  </a:txBody>
                  <a:tcPr/>
                </a:tc>
                <a:tc>
                  <a:txBody>
                    <a:bodyPr/>
                    <a:lstStyle/>
                    <a:p>
                      <a:pPr algn="l" fontAlgn="b"/>
                      <a:r>
                        <a:rPr lang="sl-SI" sz="1200" b="1" i="0" u="none" strike="noStrike">
                          <a:solidFill>
                            <a:srgbClr val="000000"/>
                          </a:solidFill>
                          <a:effectLst/>
                          <a:latin typeface="Calibri" panose="020F0502020204030204" pitchFamily="34" charset="0"/>
                        </a:rPr>
                        <a:t>Dentalna medicina</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l-SI" sz="1200" b="0" i="0" u="none" strike="noStrike">
                          <a:solidFill>
                            <a:srgbClr val="000000"/>
                          </a:solidFill>
                          <a:effectLst/>
                          <a:latin typeface="Calibri" panose="020F0502020204030204" pitchFamily="34" charset="0"/>
                        </a:rPr>
                        <a:t>24</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l-SI" sz="1200" b="0" i="0" u="none" strike="noStrike">
                          <a:solidFill>
                            <a:srgbClr val="000000"/>
                          </a:solidFill>
                          <a:effectLst/>
                          <a:latin typeface="Calibri" panose="020F0502020204030204" pitchFamily="34" charset="0"/>
                        </a:rPr>
                        <a:t> -</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l-SI" sz="1200" b="0" i="0" u="none" strike="noStrike" dirty="0">
                          <a:solidFill>
                            <a:srgbClr val="C00000"/>
                          </a:solidFill>
                          <a:effectLst/>
                          <a:latin typeface="Calibri" panose="020F0502020204030204" pitchFamily="34" charset="0"/>
                        </a:rPr>
                        <a:t>24</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l-SI" sz="1200" b="0" i="0" u="none" strike="noStrike">
                          <a:solidFill>
                            <a:srgbClr val="000000"/>
                          </a:solidFill>
                          <a:effectLst/>
                          <a:latin typeface="Calibri" panose="020F0502020204030204" pitchFamily="34" charset="0"/>
                        </a:rPr>
                        <a:t> -</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l-SI" sz="1200" b="0" i="0" u="none" strike="noStrike" dirty="0">
                          <a:solidFill>
                            <a:srgbClr val="C00000"/>
                          </a:solidFill>
                          <a:effectLst/>
                          <a:latin typeface="Calibri" panose="020F0502020204030204" pitchFamily="34" charset="0"/>
                        </a:rPr>
                        <a:t>0</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sl-SI" sz="1200" b="0" i="0" u="none" strike="noStrike" dirty="0">
                          <a:solidFill>
                            <a:srgbClr val="C00000"/>
                          </a:solidFill>
                          <a:effectLst/>
                          <a:latin typeface="Calibri" panose="020F0502020204030204" pitchFamily="34" charset="0"/>
                        </a:rPr>
                        <a:t> - </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9978792"/>
                  </a:ext>
                </a:extLst>
              </a:tr>
              <a:tr h="200513">
                <a:tc>
                  <a:txBody>
                    <a:bodyPr/>
                    <a:lstStyle/>
                    <a:p>
                      <a:pPr algn="ctr" fontAlgn="b"/>
                      <a:r>
                        <a:rPr lang="sl-SI" sz="1200" b="1" i="0" u="none" strike="noStrike" dirty="0">
                          <a:solidFill>
                            <a:srgbClr val="000000"/>
                          </a:solidFill>
                          <a:effectLst/>
                          <a:latin typeface="Calibri" panose="020F0502020204030204" pitchFamily="34" charset="0"/>
                        </a:rPr>
                        <a:t>PF</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sl-SI" sz="1200" b="1" i="0" u="none" strike="noStrike" dirty="0">
                          <a:solidFill>
                            <a:srgbClr val="000000"/>
                          </a:solidFill>
                          <a:effectLst/>
                          <a:latin typeface="Calibri" panose="020F0502020204030204" pitchFamily="34" charset="0"/>
                        </a:rPr>
                        <a:t>Pravo UN</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sl-SI" sz="1200" b="0" i="0" u="none" strike="noStrike">
                          <a:solidFill>
                            <a:srgbClr val="000000"/>
                          </a:solidFill>
                          <a:effectLst/>
                          <a:latin typeface="Calibri" panose="020F0502020204030204" pitchFamily="34" charset="0"/>
                        </a:rPr>
                        <a:t>140</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sl-SI" sz="1200" b="0" i="0" u="none" strike="noStrike" dirty="0">
                          <a:solidFill>
                            <a:srgbClr val="000000"/>
                          </a:solidFill>
                          <a:effectLst/>
                          <a:latin typeface="Calibri" panose="020F0502020204030204" pitchFamily="34" charset="0"/>
                        </a:rPr>
                        <a:t>25</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sl-SI" sz="1200" b="0" i="0" u="none" strike="noStrike" dirty="0">
                          <a:solidFill>
                            <a:srgbClr val="000000"/>
                          </a:solidFill>
                          <a:effectLst/>
                          <a:latin typeface="Calibri" panose="020F0502020204030204" pitchFamily="34" charset="0"/>
                        </a:rPr>
                        <a:t>140</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sl-SI" sz="1200" b="0" i="0" u="none" strike="noStrike">
                          <a:solidFill>
                            <a:srgbClr val="000000"/>
                          </a:solidFill>
                          <a:effectLst/>
                          <a:latin typeface="Calibri" panose="020F0502020204030204" pitchFamily="34" charset="0"/>
                        </a:rPr>
                        <a:t>30</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sl-SI" sz="1200" b="0" i="0" u="none" strike="noStrike">
                          <a:solidFill>
                            <a:srgbClr val="C00000"/>
                          </a:solidFill>
                          <a:effectLst/>
                          <a:latin typeface="Calibri" panose="020F0502020204030204" pitchFamily="34" charset="0"/>
                        </a:rPr>
                        <a:t> - </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sl-SI" sz="1200" b="0" i="0" u="none" strike="noStrike" dirty="0">
                          <a:solidFill>
                            <a:srgbClr val="C00000"/>
                          </a:solidFill>
                          <a:effectLst/>
                          <a:latin typeface="Calibri" panose="020F0502020204030204" pitchFamily="34" charset="0"/>
                        </a:rPr>
                        <a:t>5</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4243571504"/>
                  </a:ext>
                </a:extLst>
              </a:tr>
            </a:tbl>
          </a:graphicData>
        </a:graphic>
      </p:graphicFrame>
    </p:spTree>
    <p:extLst>
      <p:ext uri="{BB962C8B-B14F-4D97-AF65-F5344CB8AC3E}">
        <p14:creationId xmlns:p14="http://schemas.microsoft.com/office/powerpoint/2010/main" val="290284889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467742" y="414062"/>
            <a:ext cx="6547421" cy="486054"/>
          </a:xfrm>
        </p:spPr>
        <p:txBody>
          <a:bodyPr/>
          <a:lstStyle/>
          <a:p>
            <a:pPr algn="l"/>
            <a:r>
              <a:rPr lang="sl-SI" sz="1800" b="1" dirty="0">
                <a:latin typeface="Calibri" panose="020F0502020204030204" pitchFamily="34" charset="0"/>
              </a:rPr>
              <a:t>2. SPREMEMBE ŠTUDIJSKIH PROGRAMOV IN VPISNIH POGOJEV</a:t>
            </a:r>
          </a:p>
        </p:txBody>
      </p:sp>
      <p:sp>
        <p:nvSpPr>
          <p:cNvPr id="3" name="Podnaslov 2"/>
          <p:cNvSpPr>
            <a:spLocks noGrp="1"/>
          </p:cNvSpPr>
          <p:nvPr>
            <p:ph type="subTitle" idx="1"/>
          </p:nvPr>
        </p:nvSpPr>
        <p:spPr>
          <a:xfrm>
            <a:off x="400051" y="963177"/>
            <a:ext cx="8172449" cy="3944579"/>
          </a:xfrm>
        </p:spPr>
        <p:txBody>
          <a:bodyPr/>
          <a:lstStyle/>
          <a:p>
            <a:pPr marL="257175" indent="-257175" algn="just">
              <a:buFont typeface="Arial" panose="020B0604020202020204" pitchFamily="34" charset="0"/>
              <a:buChar char="•"/>
            </a:pPr>
            <a:r>
              <a:rPr lang="sl-SI" sz="1350" b="1" dirty="0">
                <a:latin typeface="Calibri" panose="020F0502020204030204" pitchFamily="34" charset="0"/>
                <a:cs typeface="Calibri" panose="020F0502020204030204" pitchFamily="34" charset="0"/>
              </a:rPr>
              <a:t>FE UM, Energetika UN:  </a:t>
            </a:r>
          </a:p>
          <a:p>
            <a:pPr algn="just">
              <a:lnSpc>
                <a:spcPct val="106000"/>
              </a:lnSpc>
              <a:spcAft>
                <a:spcPts val="600"/>
              </a:spcAft>
            </a:pPr>
            <a:r>
              <a:rPr lang="sl-SI" sz="1350" dirty="0">
                <a:solidFill>
                  <a:srgbClr val="000000"/>
                </a:solidFill>
                <a:latin typeface="Calibri" panose="020F0502020204030204" pitchFamily="34" charset="0"/>
                <a:ea typeface="Times New Roman" panose="02020603050405020304" pitchFamily="18" charset="0"/>
                <a:cs typeface="Calibri" panose="020F0502020204030204" pitchFamily="34" charset="0"/>
              </a:rPr>
              <a:t>V univerzitetni študijski program Energetika se lahko vpiše:</a:t>
            </a:r>
          </a:p>
          <a:p>
            <a:pPr algn="just">
              <a:lnSpc>
                <a:spcPct val="106000"/>
              </a:lnSpc>
              <a:spcAft>
                <a:spcPts val="600"/>
              </a:spcAft>
            </a:pPr>
            <a:r>
              <a:rPr lang="sl-SI" sz="600" b="1" dirty="0">
                <a:solidFill>
                  <a:srgbClr val="000000"/>
                </a:solidFill>
                <a:latin typeface="Calibri" panose="020F0502020204030204" pitchFamily="34" charset="0"/>
                <a:cs typeface="Calibri" panose="020F0502020204030204" pitchFamily="34" charset="0"/>
              </a:rPr>
              <a:t>….</a:t>
            </a:r>
            <a:endParaRPr lang="sl-SI" sz="600" b="1" dirty="0">
              <a:latin typeface="Calibri" panose="020F0502020204030204" pitchFamily="34" charset="0"/>
              <a:cs typeface="Calibri" panose="020F0502020204030204" pitchFamily="34" charset="0"/>
            </a:endParaRPr>
          </a:p>
          <a:p>
            <a:pPr algn="just"/>
            <a:r>
              <a:rPr lang="sl-SI" sz="1350" dirty="0">
                <a:latin typeface="Calibri" panose="020F0502020204030204" pitchFamily="34" charset="0"/>
                <a:cs typeface="Calibri" panose="020F0502020204030204" pitchFamily="34" charset="0"/>
              </a:rPr>
              <a:t>b) kdor je opravil poklicno maturo v kateremkoli srednješolskem programu in izpit iz enega od predmetov splošne mature: matematika, tuj jezik, elektrotehnika, računalništvo, informatika, fizika ali mehanika; </a:t>
            </a:r>
            <a:r>
              <a:rPr lang="sl-SI" sz="1350" dirty="0">
                <a:solidFill>
                  <a:srgbClr val="C00000"/>
                </a:solidFill>
                <a:latin typeface="Calibri" panose="020F0502020204030204" pitchFamily="34" charset="0"/>
                <a:cs typeface="Calibri" panose="020F0502020204030204" pitchFamily="34" charset="0"/>
              </a:rPr>
              <a:t>izbrani predmet ne sme biti predmet, ki ga je kandidat že opravil pri poklicni maturi, razen, če je to predmet elektrotehnika;* </a:t>
            </a:r>
          </a:p>
          <a:p>
            <a:pPr marL="257175" indent="-257175" algn="just">
              <a:buFont typeface="Arial" panose="020B0604020202020204" pitchFamily="34" charset="0"/>
              <a:buChar char="•"/>
            </a:pPr>
            <a:r>
              <a:rPr lang="sl-SI" sz="1350" b="1" dirty="0">
                <a:latin typeface="Calibri" panose="020F0502020204030204" pitchFamily="34" charset="0"/>
                <a:cs typeface="Calibri" panose="020F0502020204030204" pitchFamily="34" charset="0"/>
              </a:rPr>
              <a:t>FT UM, UN in VS študijski program: </a:t>
            </a:r>
          </a:p>
          <a:p>
            <a:pPr algn="just"/>
            <a:r>
              <a:rPr lang="sl-SI" sz="1350" dirty="0">
                <a:latin typeface="Calibri" panose="020F0502020204030204" pitchFamily="34" charset="0"/>
                <a:cs typeface="Calibri" panose="020F0502020204030204" pitchFamily="34" charset="0"/>
              </a:rPr>
              <a:t>»Vsi kandidati, </a:t>
            </a:r>
            <a:r>
              <a:rPr lang="sl-SI" sz="1350" dirty="0">
                <a:solidFill>
                  <a:srgbClr val="C00000"/>
                </a:solidFill>
                <a:latin typeface="Calibri" panose="020F0502020204030204" pitchFamily="34" charset="0"/>
                <a:cs typeface="Calibri" panose="020F0502020204030204" pitchFamily="34" charset="0"/>
              </a:rPr>
              <a:t>ki so vpisani na študijske programe v slovenskem jeziku, </a:t>
            </a:r>
            <a:r>
              <a:rPr lang="sl-SI" sz="1350" dirty="0">
                <a:latin typeface="Calibri" panose="020F0502020204030204" pitchFamily="34" charset="0"/>
                <a:cs typeface="Calibri" panose="020F0502020204030204" pitchFamily="34" charset="0"/>
              </a:rPr>
              <a:t>morajo izkazati znanje slovenskega jezika na ravni B1 glede na skupni evropski jezikovni okvir za jezike (SEJO/CEFR) z ustreznim dokazilom pred vpisom v 2. letnik.«</a:t>
            </a:r>
          </a:p>
          <a:p>
            <a:pPr marL="214313" indent="-214313" algn="just">
              <a:buFont typeface="Arial" panose="020B0604020202020204" pitchFamily="34" charset="0"/>
              <a:buChar char="•"/>
            </a:pPr>
            <a:r>
              <a:rPr lang="sl-SI" sz="1350" b="1" dirty="0">
                <a:latin typeface="Calibri" panose="020F0502020204030204" pitchFamily="34" charset="0"/>
                <a:cs typeface="Calibri" panose="020F0502020204030204" pitchFamily="34" charset="0"/>
              </a:rPr>
              <a:t>PEF UM, Športno treniranje VS: </a:t>
            </a:r>
          </a:p>
          <a:p>
            <a:pPr algn="just"/>
            <a:r>
              <a:rPr lang="sl-SI" sz="1350" dirty="0">
                <a:latin typeface="Calibri" panose="020F0502020204030204" pitchFamily="34" charset="0"/>
                <a:cs typeface="Calibri" panose="020F0502020204030204" pitchFamily="34" charset="0"/>
              </a:rPr>
              <a:t>„Kandidatu, ki ima s strani Olimpijskega komiteja Slovenije – Združenja športnih zvez </a:t>
            </a:r>
            <a:r>
              <a:rPr lang="sl-SI" sz="1350" dirty="0">
                <a:solidFill>
                  <a:srgbClr val="C00000"/>
                </a:solidFill>
                <a:latin typeface="Calibri" panose="020F0502020204030204" pitchFamily="34" charset="0"/>
                <a:cs typeface="Calibri" panose="020F0502020204030204" pitchFamily="34" charset="0"/>
              </a:rPr>
              <a:t>priznano kategorizacijo športnik svetovnega razreda ali športnik olimpijskega razreda </a:t>
            </a:r>
            <a:r>
              <a:rPr lang="sl-SI" sz="1350" dirty="0">
                <a:latin typeface="Calibri" panose="020F0502020204030204" pitchFamily="34" charset="0"/>
                <a:cs typeface="Calibri" panose="020F0502020204030204" pitchFamily="34" charset="0"/>
              </a:rPr>
              <a:t>v skladu s trenutno veljavnimi kriteriji za kategorizacijo športnikov Olimpijskega komiteja Slovenije – Združenja športnih zvez </a:t>
            </a:r>
            <a:r>
              <a:rPr lang="sl-SI" sz="1350" dirty="0">
                <a:solidFill>
                  <a:srgbClr val="C00000"/>
                </a:solidFill>
                <a:latin typeface="Calibri" panose="020F0502020204030204" pitchFamily="34" charset="0"/>
                <a:cs typeface="Calibri" panose="020F0502020204030204" pitchFamily="34" charset="0"/>
              </a:rPr>
              <a:t>in ob vpisu izbere športno panogo, v kateri je pridobil ta status, preizkusa gibalnih sposobnosti ni potrebno opravljati in se mu prizna maksimalno število točk.“</a:t>
            </a:r>
          </a:p>
          <a:p>
            <a:pPr algn="just"/>
            <a:endParaRPr lang="sl-SI" sz="1350" dirty="0">
              <a:latin typeface="Calibri" panose="020F0502020204030204" pitchFamily="34" charset="0"/>
              <a:cs typeface="Calibri" panose="020F0502020204030204" pitchFamily="34" charset="0"/>
            </a:endParaRPr>
          </a:p>
          <a:p>
            <a:pPr algn="just"/>
            <a:endParaRPr lang="sl-SI" b="1" dirty="0">
              <a:latin typeface="Calibri" panose="020F0502020204030204" pitchFamily="34" charset="0"/>
              <a:cs typeface="Calibri" panose="020F0502020204030204" pitchFamily="34" charset="0"/>
            </a:endParaRPr>
          </a:p>
        </p:txBody>
      </p:sp>
      <p:sp>
        <p:nvSpPr>
          <p:cNvPr id="4" name="Ograda noge 3"/>
          <p:cNvSpPr>
            <a:spLocks noGrp="1"/>
          </p:cNvSpPr>
          <p:nvPr>
            <p:ph type="ftr" sz="quarter" idx="3"/>
          </p:nvPr>
        </p:nvSpPr>
        <p:spPr>
          <a:xfrm>
            <a:off x="0" y="0"/>
            <a:ext cx="11044421" cy="468000"/>
          </a:xfrm>
          <a:prstGeom prst="rect">
            <a:avLst/>
          </a:prstGeom>
          <a:solidFill>
            <a:srgbClr val="006A8E"/>
          </a:solidFill>
        </p:spPr>
        <p:txBody>
          <a:bodyPr vert="horz" lIns="91440" tIns="45720" rIns="91440" bIns="45720" rtlCol="0" anchor="ctr"/>
          <a:lstStyle>
            <a:defPPr>
              <a:defRPr lang="sl-SI"/>
            </a:defPPr>
            <a:lvl1pPr marL="0" algn="l" defTabSz="914400" rtl="0" eaLnBrk="1" latinLnBrk="0" hangingPunct="1">
              <a:defRPr sz="2000" kern="1200">
                <a:solidFill>
                  <a:schemeClr val="bg1"/>
                </a:solidFill>
                <a:latin typeface="Candara"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1200" cap="none" spc="0" normalizeH="0" baseline="0" noProof="0" dirty="0">
                <a:ln>
                  <a:noFill/>
                </a:ln>
                <a:solidFill>
                  <a:srgbClr val="FFFFFF"/>
                </a:solidFill>
                <a:effectLst/>
                <a:uLnTx/>
                <a:uFillTx/>
                <a:latin typeface="Candara" pitchFamily="34" charset="0"/>
                <a:ea typeface="+mn-ea"/>
                <a:cs typeface="+mn-cs"/>
                <a:sym typeface="Arial"/>
              </a:rPr>
              <a:t>Visokošolsk</a:t>
            </a:r>
            <a:r>
              <a:rPr kumimoji="0" lang="sl-SI" sz="2000" b="0" i="0" u="none" strike="noStrike" kern="1200" cap="none" spc="0" normalizeH="0" baseline="0" noProof="0" dirty="0">
                <a:ln>
                  <a:noFill/>
                </a:ln>
                <a:solidFill>
                  <a:srgbClr val="FFFFFF"/>
                </a:solidFill>
                <a:effectLst/>
                <a:uLnTx/>
                <a:uFillTx/>
                <a:latin typeface="Candara" pitchFamily="34" charset="0"/>
                <a:ea typeface="+mn-ea"/>
                <a:cs typeface="+mn-cs"/>
                <a:sym typeface="Arial"/>
              </a:rPr>
              <a:t>i</a:t>
            </a:r>
            <a:r>
              <a:rPr kumimoji="0" lang="en-US" sz="2000" b="0" i="0" u="none" strike="noStrike" kern="1200" cap="none" spc="0" normalizeH="0" baseline="0" noProof="0" dirty="0">
                <a:ln>
                  <a:noFill/>
                </a:ln>
                <a:solidFill>
                  <a:srgbClr val="FFFFFF"/>
                </a:solidFill>
                <a:effectLst/>
                <a:uLnTx/>
                <a:uFillTx/>
                <a:latin typeface="Candara" pitchFamily="34" charset="0"/>
                <a:ea typeface="+mn-ea"/>
                <a:cs typeface="+mn-cs"/>
                <a:sym typeface="Arial"/>
              </a:rPr>
              <a:t> </a:t>
            </a:r>
            <a:r>
              <a:rPr kumimoji="0" lang="en-US" sz="2000" b="0" i="0" u="none" strike="noStrike" kern="1200" cap="none" spc="0" normalizeH="0" baseline="0" noProof="0" dirty="0" err="1">
                <a:ln>
                  <a:noFill/>
                </a:ln>
                <a:solidFill>
                  <a:srgbClr val="FFFFFF"/>
                </a:solidFill>
                <a:effectLst/>
                <a:uLnTx/>
                <a:uFillTx/>
                <a:latin typeface="Candara" pitchFamily="34" charset="0"/>
                <a:ea typeface="+mn-ea"/>
                <a:cs typeface="+mn-cs"/>
                <a:sym typeface="Arial"/>
              </a:rPr>
              <a:t>prijavno-informacijsk</a:t>
            </a:r>
            <a:r>
              <a:rPr kumimoji="0" lang="sl-SI" sz="2000" b="0" i="0" u="none" strike="noStrike" kern="1200" cap="none" spc="0" normalizeH="0" baseline="0" noProof="0" dirty="0">
                <a:ln>
                  <a:noFill/>
                </a:ln>
                <a:solidFill>
                  <a:srgbClr val="FFFFFF"/>
                </a:solidFill>
                <a:effectLst/>
                <a:uLnTx/>
                <a:uFillTx/>
                <a:latin typeface="Candara" pitchFamily="34" charset="0"/>
                <a:ea typeface="+mn-ea"/>
                <a:cs typeface="+mn-cs"/>
                <a:sym typeface="Arial"/>
              </a:rPr>
              <a:t>i</a:t>
            </a:r>
            <a:r>
              <a:rPr kumimoji="0" lang="en-US" sz="2000" b="0" i="0" u="none" strike="noStrike" kern="1200" cap="none" spc="0" normalizeH="0" baseline="0" noProof="0" dirty="0">
                <a:ln>
                  <a:noFill/>
                </a:ln>
                <a:solidFill>
                  <a:srgbClr val="FFFFFF"/>
                </a:solidFill>
                <a:effectLst/>
                <a:uLnTx/>
                <a:uFillTx/>
                <a:latin typeface="Candara" pitchFamily="34" charset="0"/>
                <a:ea typeface="+mn-ea"/>
                <a:cs typeface="+mn-cs"/>
                <a:sym typeface="Arial"/>
              </a:rPr>
              <a:t> </a:t>
            </a:r>
            <a:r>
              <a:rPr kumimoji="0" lang="sl-SI" sz="2000" b="0" i="0" u="none" strike="noStrike" kern="1200" cap="none" spc="0" normalizeH="0" baseline="0" noProof="0" dirty="0">
                <a:ln>
                  <a:noFill/>
                </a:ln>
                <a:solidFill>
                  <a:srgbClr val="FFFFFF"/>
                </a:solidFill>
                <a:effectLst/>
                <a:uLnTx/>
                <a:uFillTx/>
                <a:latin typeface="Candara" pitchFamily="34" charset="0"/>
                <a:ea typeface="+mn-ea"/>
                <a:cs typeface="+mn-cs"/>
                <a:sym typeface="Arial"/>
              </a:rPr>
              <a:t>center UM</a:t>
            </a:r>
          </a:p>
        </p:txBody>
      </p:sp>
    </p:spTree>
    <p:extLst>
      <p:ext uri="{BB962C8B-B14F-4D97-AF65-F5344CB8AC3E}">
        <p14:creationId xmlns:p14="http://schemas.microsoft.com/office/powerpoint/2010/main" val="347280712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639192" y="649805"/>
            <a:ext cx="6547421" cy="486054"/>
          </a:xfrm>
        </p:spPr>
        <p:txBody>
          <a:bodyPr/>
          <a:lstStyle/>
          <a:p>
            <a:pPr algn="l"/>
            <a:r>
              <a:rPr lang="sl-SI" sz="1800" b="1" dirty="0">
                <a:latin typeface="Calibri" panose="020F0502020204030204" pitchFamily="34" charset="0"/>
              </a:rPr>
              <a:t>2. SPREMEMBE ŠTUDIJSKIH PROGRAMOV IN VPISNIH POGOJEV</a:t>
            </a:r>
          </a:p>
        </p:txBody>
      </p:sp>
      <p:sp>
        <p:nvSpPr>
          <p:cNvPr id="3" name="Podnaslov 2"/>
          <p:cNvSpPr>
            <a:spLocks noGrp="1"/>
          </p:cNvSpPr>
          <p:nvPr>
            <p:ph type="subTitle" idx="1"/>
          </p:nvPr>
        </p:nvSpPr>
        <p:spPr>
          <a:xfrm>
            <a:off x="639192" y="1206065"/>
            <a:ext cx="7644124" cy="3373602"/>
          </a:xfrm>
        </p:spPr>
        <p:txBody>
          <a:bodyPr/>
          <a:lstStyle/>
          <a:p>
            <a:pPr marL="257175" indent="-257175" algn="just">
              <a:buFont typeface="Arial" panose="020B0604020202020204" pitchFamily="34" charset="0"/>
              <a:buChar char="•"/>
            </a:pPr>
            <a:r>
              <a:rPr lang="sl-SI" b="1" dirty="0">
                <a:latin typeface="Calibri" panose="020F0502020204030204" pitchFamily="34" charset="0"/>
                <a:cs typeface="Calibri" panose="020F0502020204030204" pitchFamily="34" charset="0"/>
              </a:rPr>
              <a:t>FF UM:  </a:t>
            </a:r>
          </a:p>
          <a:p>
            <a:pPr marL="214313" indent="-214313" algn="just">
              <a:lnSpc>
                <a:spcPct val="106000"/>
              </a:lnSpc>
              <a:spcAft>
                <a:spcPts val="600"/>
              </a:spcAft>
              <a:buFont typeface="Arial" panose="020B0604020202020204" pitchFamily="34" charset="0"/>
              <a:buChar char="•"/>
            </a:pPr>
            <a:r>
              <a:rPr lang="sl-SI" sz="1500" dirty="0">
                <a:solidFill>
                  <a:srgbClr val="C00000"/>
                </a:solidFill>
                <a:latin typeface="Calibri" panose="020F0502020204030204" pitchFamily="34" charset="0"/>
                <a:cs typeface="Calibri" panose="020F0502020204030204" pitchFamily="34" charset="0"/>
              </a:rPr>
              <a:t>združevanje študijskih programov in uvedba enopredmetnih in dvopredmetnih smeri študijskih programov v okviru sorodnih študijskih programov (prilagoditev razpisnega besedila):</a:t>
            </a:r>
          </a:p>
          <a:p>
            <a:pPr marL="257175" indent="-257175" algn="just">
              <a:spcBef>
                <a:spcPts val="0"/>
              </a:spcBef>
              <a:buFont typeface="Courier New" panose="02070309020205020404" pitchFamily="49" charset="0"/>
              <a:buChar char="o"/>
            </a:pPr>
            <a:r>
              <a:rPr lang="sl-SI" sz="1500" dirty="0">
                <a:solidFill>
                  <a:srgbClr val="C00000"/>
                </a:solidFill>
                <a:latin typeface="Calibri" panose="020F0502020204030204" pitchFamily="34" charset="0"/>
                <a:cs typeface="Calibri" panose="020F0502020204030204" pitchFamily="34" charset="0"/>
              </a:rPr>
              <a:t>Germanistika</a:t>
            </a:r>
            <a:r>
              <a:rPr lang="sl-SI" sz="1500" dirty="0">
                <a:latin typeface="Calibri" panose="020F0502020204030204" pitchFamily="34" charset="0"/>
                <a:cs typeface="Calibri" panose="020F0502020204030204" pitchFamily="34" charset="0"/>
              </a:rPr>
              <a:t>: eno- in dvopredmetna smer Germanistika.</a:t>
            </a:r>
          </a:p>
          <a:p>
            <a:pPr marL="257175" indent="-257175" algn="just">
              <a:spcBef>
                <a:spcPts val="0"/>
              </a:spcBef>
              <a:buFont typeface="Courier New" panose="02070309020205020404" pitchFamily="49" charset="0"/>
              <a:buChar char="o"/>
            </a:pPr>
            <a:r>
              <a:rPr lang="sl-SI" sz="1500" dirty="0">
                <a:solidFill>
                  <a:srgbClr val="C00000"/>
                </a:solidFill>
                <a:latin typeface="Calibri" panose="020F0502020204030204" pitchFamily="34" charset="0"/>
                <a:cs typeface="Calibri" panose="020F0502020204030204" pitchFamily="34" charset="0"/>
              </a:rPr>
              <a:t>Madžarski jezik s književnostjo</a:t>
            </a:r>
            <a:r>
              <a:rPr lang="sl-SI" sz="1500" dirty="0">
                <a:latin typeface="Calibri" panose="020F0502020204030204" pitchFamily="34" charset="0"/>
                <a:cs typeface="Calibri" panose="020F0502020204030204" pitchFamily="34" charset="0"/>
              </a:rPr>
              <a:t>: dvopredmetna smer </a:t>
            </a:r>
            <a:r>
              <a:rPr lang="sl-SI" sz="1500" dirty="0" err="1">
                <a:latin typeface="Calibri" panose="020F0502020204030204" pitchFamily="34" charset="0"/>
                <a:cs typeface="Calibri" panose="020F0502020204030204" pitchFamily="34" charset="0"/>
              </a:rPr>
              <a:t>Hungaristika</a:t>
            </a:r>
            <a:r>
              <a:rPr lang="sl-SI" sz="1500" dirty="0">
                <a:latin typeface="Calibri" panose="020F0502020204030204" pitchFamily="34" charset="0"/>
                <a:cs typeface="Calibri" panose="020F0502020204030204" pitchFamily="34" charset="0"/>
              </a:rPr>
              <a:t> in dvopredmetna smer  Madžarski jezik s književnostjo.</a:t>
            </a:r>
          </a:p>
          <a:p>
            <a:pPr marL="257175" indent="-257175" algn="just">
              <a:spcBef>
                <a:spcPts val="0"/>
              </a:spcBef>
              <a:buFont typeface="Courier New" panose="02070309020205020404" pitchFamily="49" charset="0"/>
              <a:buChar char="o"/>
            </a:pPr>
            <a:r>
              <a:rPr lang="sl-SI" sz="1500" dirty="0">
                <a:solidFill>
                  <a:srgbClr val="C00000"/>
                </a:solidFill>
                <a:latin typeface="Calibri" panose="020F0502020204030204" pitchFamily="34" charset="0"/>
                <a:cs typeface="Calibri" panose="020F0502020204030204" pitchFamily="34" charset="0"/>
              </a:rPr>
              <a:t>Prevajalske študije</a:t>
            </a:r>
            <a:r>
              <a:rPr lang="sl-SI" sz="1500" dirty="0">
                <a:latin typeface="Calibri" panose="020F0502020204030204" pitchFamily="34" charset="0"/>
                <a:cs typeface="Calibri" panose="020F0502020204030204" pitchFamily="34" charset="0"/>
              </a:rPr>
              <a:t>: dvopredmetna smer Angleščina in dvopredmetna smer Nemščina.</a:t>
            </a:r>
          </a:p>
          <a:p>
            <a:pPr marL="257175" indent="-257175" algn="just">
              <a:spcBef>
                <a:spcPts val="0"/>
              </a:spcBef>
              <a:buFont typeface="Courier New" panose="02070309020205020404" pitchFamily="49" charset="0"/>
              <a:buChar char="o"/>
            </a:pPr>
            <a:r>
              <a:rPr lang="sl-SI" sz="1500" dirty="0">
                <a:solidFill>
                  <a:srgbClr val="C00000"/>
                </a:solidFill>
                <a:latin typeface="Calibri" panose="020F0502020204030204" pitchFamily="34" charset="0"/>
                <a:cs typeface="Calibri" panose="020F0502020204030204" pitchFamily="34" charset="0"/>
              </a:rPr>
              <a:t>Slovenski jezik in književnost</a:t>
            </a:r>
            <a:r>
              <a:rPr lang="sl-SI" sz="1500" dirty="0">
                <a:latin typeface="Calibri" panose="020F0502020204030204" pitchFamily="34" charset="0"/>
                <a:cs typeface="Calibri" panose="020F0502020204030204" pitchFamily="34" charset="0"/>
              </a:rPr>
              <a:t>: eno-  in dvopredmetna smer Slovenski jezik in književnost.</a:t>
            </a:r>
          </a:p>
          <a:p>
            <a:pPr marL="257175" indent="-257175" algn="just">
              <a:spcBef>
                <a:spcPts val="0"/>
              </a:spcBef>
              <a:buFont typeface="Courier New" panose="02070309020205020404" pitchFamily="49" charset="0"/>
              <a:buChar char="o"/>
            </a:pPr>
            <a:r>
              <a:rPr lang="sl-SI" sz="1500" dirty="0">
                <a:solidFill>
                  <a:srgbClr val="C00000"/>
                </a:solidFill>
                <a:latin typeface="Calibri" panose="020F0502020204030204" pitchFamily="34" charset="0"/>
                <a:cs typeface="Calibri" panose="020F0502020204030204" pitchFamily="34" charset="0"/>
              </a:rPr>
              <a:t>Sociologija</a:t>
            </a:r>
            <a:r>
              <a:rPr lang="sl-SI" sz="1500" dirty="0">
                <a:latin typeface="Calibri" panose="020F0502020204030204" pitchFamily="34" charset="0"/>
                <a:cs typeface="Calibri" panose="020F0502020204030204" pitchFamily="34" charset="0"/>
              </a:rPr>
              <a:t>: enopredmetna smer Sociologija in interdisciplinarno družboslovje in dvopredmetna smer Sociologija.</a:t>
            </a:r>
          </a:p>
          <a:p>
            <a:pPr marL="257175" indent="-257175" algn="just">
              <a:spcBef>
                <a:spcPts val="0"/>
              </a:spcBef>
              <a:buFont typeface="Courier New" panose="02070309020205020404" pitchFamily="49" charset="0"/>
              <a:buChar char="o"/>
            </a:pPr>
            <a:r>
              <a:rPr lang="sl-SI" sz="1500" dirty="0">
                <a:solidFill>
                  <a:srgbClr val="C00000"/>
                </a:solidFill>
                <a:latin typeface="Calibri" panose="020F0502020204030204" pitchFamily="34" charset="0"/>
                <a:cs typeface="Calibri" panose="020F0502020204030204" pitchFamily="34" charset="0"/>
              </a:rPr>
              <a:t>Zgodovina</a:t>
            </a:r>
            <a:r>
              <a:rPr lang="sl-SI" sz="1500" dirty="0">
                <a:latin typeface="Calibri" panose="020F0502020204030204" pitchFamily="34" charset="0"/>
                <a:cs typeface="Calibri" panose="020F0502020204030204" pitchFamily="34" charset="0"/>
              </a:rPr>
              <a:t>: eno- in dvopredmetna smer Zgodovina.</a:t>
            </a:r>
          </a:p>
          <a:p>
            <a:pPr algn="just">
              <a:lnSpc>
                <a:spcPct val="106000"/>
              </a:lnSpc>
              <a:spcAft>
                <a:spcPts val="600"/>
              </a:spcAft>
            </a:pPr>
            <a:endParaRPr lang="sl-SI" sz="1350" dirty="0">
              <a:latin typeface="Calibri" panose="020F0502020204030204" pitchFamily="34" charset="0"/>
              <a:cs typeface="Calibri" panose="020F0502020204030204" pitchFamily="34" charset="0"/>
            </a:endParaRPr>
          </a:p>
          <a:p>
            <a:pPr algn="just"/>
            <a:endParaRPr lang="sl-SI" b="1" dirty="0">
              <a:latin typeface="Calibri" panose="020F0502020204030204" pitchFamily="34" charset="0"/>
              <a:cs typeface="Calibri" panose="020F0502020204030204" pitchFamily="34" charset="0"/>
            </a:endParaRPr>
          </a:p>
        </p:txBody>
      </p:sp>
      <p:sp>
        <p:nvSpPr>
          <p:cNvPr id="4" name="Ograda noge 3"/>
          <p:cNvSpPr>
            <a:spLocks noGrp="1"/>
          </p:cNvSpPr>
          <p:nvPr>
            <p:ph type="ftr" sz="quarter" idx="3"/>
          </p:nvPr>
        </p:nvSpPr>
        <p:spPr>
          <a:xfrm>
            <a:off x="0" y="0"/>
            <a:ext cx="11044421" cy="468000"/>
          </a:xfrm>
          <a:prstGeom prst="rect">
            <a:avLst/>
          </a:prstGeom>
          <a:solidFill>
            <a:srgbClr val="006A8E"/>
          </a:solidFill>
        </p:spPr>
        <p:txBody>
          <a:bodyPr vert="horz" lIns="91440" tIns="45720" rIns="91440" bIns="45720" rtlCol="0" anchor="ctr"/>
          <a:lstStyle>
            <a:defPPr>
              <a:defRPr lang="sl-SI"/>
            </a:defPPr>
            <a:lvl1pPr marL="0" algn="l" defTabSz="914400" rtl="0" eaLnBrk="1" latinLnBrk="0" hangingPunct="1">
              <a:defRPr sz="2000" kern="1200">
                <a:solidFill>
                  <a:schemeClr val="bg1"/>
                </a:solidFill>
                <a:latin typeface="Candara"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base" latinLnBrk="0" hangingPunct="1">
              <a:lnSpc>
                <a:spcPct val="100000"/>
              </a:lnSpc>
              <a:spcBef>
                <a:spcPct val="0"/>
              </a:spcBef>
              <a:spcAft>
                <a:spcPct val="0"/>
              </a:spcAft>
              <a:buClrTx/>
              <a:buSzTx/>
              <a:buFont typeface="Arial"/>
              <a:buNone/>
              <a:tabLst/>
              <a:defRPr/>
            </a:pPr>
            <a:endParaRPr kumimoji="1" lang="sl-SI" sz="1800" b="0" i="0" u="none" strike="noStrike" kern="1200" cap="none" spc="0" normalizeH="0" baseline="0" noProof="0" dirty="0">
              <a:ln>
                <a:noFill/>
              </a:ln>
              <a:solidFill>
                <a:srgbClr val="FFFFFF"/>
              </a:solidFill>
              <a:effectLst/>
              <a:uLnTx/>
              <a:uFillTx/>
              <a:latin typeface="Candara" pitchFamily="34" charset="0"/>
              <a:ea typeface="+mn-ea"/>
              <a:cs typeface="+mn-cs"/>
              <a:sym typeface="Arial"/>
            </a:endParaRPr>
          </a:p>
          <a:p>
            <a:pPr marL="0" marR="0" lvl="0" indent="0" algn="l" defTabSz="685800" rtl="0" eaLnBrk="1" fontAlgn="base" latinLnBrk="0" hangingPunct="1">
              <a:lnSpc>
                <a:spcPct val="100000"/>
              </a:lnSpc>
              <a:spcBef>
                <a:spcPct val="0"/>
              </a:spcBef>
              <a:spcAft>
                <a:spcPct val="0"/>
              </a:spcAft>
              <a:buClrTx/>
              <a:buSzTx/>
              <a:buFont typeface="Arial"/>
              <a:buNone/>
              <a:tabLst/>
              <a:defRPr/>
            </a:pPr>
            <a:r>
              <a:rPr kumimoji="1" lang="sl-SI" sz="2000" b="0" i="0" u="none" strike="noStrike" kern="1200" cap="none" spc="0" normalizeH="0" baseline="0" noProof="0" dirty="0">
                <a:ln>
                  <a:noFill/>
                </a:ln>
                <a:solidFill>
                  <a:srgbClr val="FFFFFF"/>
                </a:solidFill>
                <a:effectLst/>
                <a:uLnTx/>
                <a:uFillTx/>
                <a:latin typeface="Candara" pitchFamily="34" charset="0"/>
                <a:ea typeface="+mn-ea"/>
                <a:cs typeface="+mn-cs"/>
                <a:sym typeface="Arial"/>
              </a:rPr>
              <a:t>Visokošolski prijavno-informacijski center UM</a:t>
            </a:r>
          </a:p>
          <a:p>
            <a:pPr marL="0" marR="0" lvl="0" indent="0" algn="l" defTabSz="685800" rtl="0" eaLnBrk="1" fontAlgn="base" latinLnBrk="0" hangingPunct="1">
              <a:lnSpc>
                <a:spcPct val="100000"/>
              </a:lnSpc>
              <a:spcBef>
                <a:spcPct val="0"/>
              </a:spcBef>
              <a:spcAft>
                <a:spcPct val="0"/>
              </a:spcAft>
              <a:buClrTx/>
              <a:buSzTx/>
              <a:buFont typeface="Arial"/>
              <a:buNone/>
              <a:tabLst/>
              <a:defRPr/>
            </a:pPr>
            <a:endParaRPr kumimoji="1" lang="en-US" sz="1500" b="0" i="0" u="none" strike="noStrike" kern="1200" cap="none" spc="0" normalizeH="0" baseline="0" noProof="0" dirty="0">
              <a:ln>
                <a:noFill/>
              </a:ln>
              <a:solidFill>
                <a:srgbClr val="FFFFFF"/>
              </a:solidFill>
              <a:effectLst/>
              <a:uLnTx/>
              <a:uFillTx/>
              <a:latin typeface="Candara" pitchFamily="34" charset="0"/>
              <a:ea typeface="+mn-ea"/>
              <a:cs typeface="+mn-cs"/>
              <a:sym typeface="Arial"/>
            </a:endParaRPr>
          </a:p>
        </p:txBody>
      </p:sp>
    </p:spTree>
    <p:extLst>
      <p:ext uri="{BB962C8B-B14F-4D97-AF65-F5344CB8AC3E}">
        <p14:creationId xmlns:p14="http://schemas.microsoft.com/office/powerpoint/2010/main" val="190095067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516778" y="656228"/>
            <a:ext cx="6598397" cy="594885"/>
          </a:xfrm>
        </p:spPr>
        <p:txBody>
          <a:bodyPr/>
          <a:lstStyle/>
          <a:p>
            <a:pPr algn="l"/>
            <a:r>
              <a:rPr lang="sl-SI" sz="1800" b="1" dirty="0">
                <a:latin typeface="Calibri" panose="020F0502020204030204" pitchFamily="34" charset="0"/>
              </a:rPr>
              <a:t>ROKOVNIK PRIJAVNO-SPREJEMNEGA POSTOPKA ZA TUJCE (DRŽAVLJANE DRŽAV NEČLANIC EU) – 2024/2025</a:t>
            </a:r>
          </a:p>
        </p:txBody>
      </p:sp>
      <p:sp>
        <p:nvSpPr>
          <p:cNvPr id="3" name="Podnaslov 2"/>
          <p:cNvSpPr>
            <a:spLocks noGrp="1"/>
          </p:cNvSpPr>
          <p:nvPr>
            <p:ph type="subTitle" idx="1"/>
          </p:nvPr>
        </p:nvSpPr>
        <p:spPr>
          <a:xfrm>
            <a:off x="407194" y="1337892"/>
            <a:ext cx="7365206" cy="3149381"/>
          </a:xfrm>
        </p:spPr>
        <p:txBody>
          <a:bodyPr/>
          <a:lstStyle/>
          <a:p>
            <a:pPr marL="257175" indent="-257175" algn="just">
              <a:spcBef>
                <a:spcPts val="375"/>
              </a:spcBef>
              <a:spcAft>
                <a:spcPts val="225"/>
              </a:spcAft>
              <a:buFont typeface="Arial" panose="020B0604020202020204" pitchFamily="34" charset="0"/>
              <a:buChar char="•"/>
            </a:pPr>
            <a:r>
              <a:rPr lang="sl-SI" b="1" dirty="0">
                <a:latin typeface="Calibri" panose="020F0502020204030204" pitchFamily="34" charset="0"/>
              </a:rPr>
              <a:t>dodan novi prijavni rok: </a:t>
            </a:r>
          </a:p>
          <a:p>
            <a:pPr algn="just">
              <a:spcBef>
                <a:spcPts val="375"/>
              </a:spcBef>
              <a:spcAft>
                <a:spcPts val="225"/>
              </a:spcAft>
            </a:pPr>
            <a:r>
              <a:rPr lang="sl-SI" dirty="0">
                <a:solidFill>
                  <a:srgbClr val="C00000"/>
                </a:solidFill>
                <a:latin typeface="Calibri" panose="020F0502020204030204" pitchFamily="34" charset="0"/>
                <a:ea typeface="Calibri" panose="020F0502020204030204" pitchFamily="34" charset="0"/>
                <a:cs typeface="Calibri" panose="020F0502020204030204" pitchFamily="34" charset="0"/>
              </a:rPr>
              <a:t>Rok za tuje kandidate iz držav nečlanic EU, ki se prijavljajo na študijske programe v angleškem jeziku</a:t>
            </a:r>
          </a:p>
          <a:p>
            <a:pPr algn="just">
              <a:spcBef>
                <a:spcPts val="375"/>
              </a:spcBef>
              <a:spcAft>
                <a:spcPts val="225"/>
              </a:spcAft>
            </a:pPr>
            <a:r>
              <a:rPr lang="sl-SI" dirty="0">
                <a:latin typeface="Calibri" panose="020F0502020204030204" pitchFamily="34" charset="0"/>
                <a:ea typeface="Calibri" panose="020F0502020204030204" pitchFamily="34" charset="0"/>
                <a:cs typeface="Calibri" panose="020F0502020204030204" pitchFamily="34" charset="0"/>
              </a:rPr>
              <a:t>Prijavni rok:  </a:t>
            </a:r>
            <a:r>
              <a:rPr lang="pt-BR" dirty="0">
                <a:latin typeface="Calibri" panose="020F0502020204030204" pitchFamily="34" charset="0"/>
                <a:ea typeface="Calibri" panose="020F0502020204030204" pitchFamily="34" charset="0"/>
                <a:cs typeface="Calibri" panose="020F0502020204030204" pitchFamily="34" charset="0"/>
              </a:rPr>
              <a:t>od 20. februarja do 19. aprila 2024</a:t>
            </a:r>
            <a:r>
              <a:rPr lang="sl-SI" dirty="0">
                <a:latin typeface="Calibri" panose="020F0502020204030204" pitchFamily="34" charset="0"/>
                <a:ea typeface="Calibri" panose="020F0502020204030204" pitchFamily="34" charset="0"/>
                <a:cs typeface="Calibri" panose="020F0502020204030204" pitchFamily="34" charset="0"/>
              </a:rPr>
              <a:t> </a:t>
            </a:r>
          </a:p>
          <a:p>
            <a:pPr algn="just">
              <a:spcBef>
                <a:spcPts val="375"/>
              </a:spcBef>
              <a:spcAft>
                <a:spcPts val="225"/>
              </a:spcAft>
            </a:pPr>
            <a:r>
              <a:rPr lang="sl-SI" dirty="0">
                <a:latin typeface="Calibri" panose="020F0502020204030204" pitchFamily="34" charset="0"/>
                <a:ea typeface="Calibri" panose="020F0502020204030204" pitchFamily="34" charset="0"/>
                <a:cs typeface="Calibri" panose="020F0502020204030204" pitchFamily="34" charset="0"/>
              </a:rPr>
              <a:t>Rok za oddajo dokazil:  do 19. aprila 2024  </a:t>
            </a:r>
            <a:r>
              <a:rPr lang="sl-SI" sz="1350" dirty="0">
                <a:latin typeface="Calibri" panose="020F0502020204030204" pitchFamily="34" charset="0"/>
                <a:ea typeface="Calibri" panose="020F0502020204030204" pitchFamily="34" charset="0"/>
                <a:cs typeface="Calibri" panose="020F0502020204030204" pitchFamily="34" charset="0"/>
              </a:rPr>
              <a:t>(klasičen rok - 19. april/1. avgust 2024)</a:t>
            </a:r>
          </a:p>
          <a:p>
            <a:pPr algn="just">
              <a:spcBef>
                <a:spcPts val="375"/>
              </a:spcBef>
              <a:spcAft>
                <a:spcPts val="225"/>
              </a:spcAft>
            </a:pPr>
            <a:r>
              <a:rPr lang="sl-SI" dirty="0">
                <a:latin typeface="Calibri" panose="020F0502020204030204" pitchFamily="34" charset="0"/>
                <a:ea typeface="Calibri" panose="020F0502020204030204" pitchFamily="34" charset="0"/>
                <a:cs typeface="Calibri" panose="020F0502020204030204" pitchFamily="34" charset="0"/>
              </a:rPr>
              <a:t>Izbirni postopek:  najkasneje do 10. junija 2024 </a:t>
            </a:r>
            <a:r>
              <a:rPr lang="sl-SI" sz="1350" dirty="0">
                <a:latin typeface="Calibri" panose="020F0502020204030204" pitchFamily="34" charset="0"/>
                <a:ea typeface="Calibri" panose="020F0502020204030204" pitchFamily="34" charset="0"/>
                <a:cs typeface="Calibri" panose="020F0502020204030204" pitchFamily="34" charset="0"/>
              </a:rPr>
              <a:t>(klasičen rok - 23. avgust 2024)</a:t>
            </a:r>
          </a:p>
          <a:p>
            <a:pPr algn="just">
              <a:spcBef>
                <a:spcPts val="375"/>
              </a:spcBef>
              <a:spcAft>
                <a:spcPts val="225"/>
              </a:spcAft>
            </a:pPr>
            <a:r>
              <a:rPr lang="sl-SI" dirty="0">
                <a:latin typeface="Calibri" panose="020F0502020204030204" pitchFamily="34" charset="0"/>
                <a:ea typeface="Calibri" panose="020F0502020204030204" pitchFamily="34" charset="0"/>
                <a:cs typeface="Calibri" panose="020F0502020204030204" pitchFamily="34" charset="0"/>
              </a:rPr>
              <a:t>Sklep o rezultatu izbirnega postopka:  </a:t>
            </a:r>
            <a:r>
              <a:rPr lang="pl-PL" dirty="0">
                <a:latin typeface="Calibri" panose="020F0502020204030204" pitchFamily="34" charset="0"/>
                <a:ea typeface="Calibri" panose="020F0502020204030204" pitchFamily="34" charset="0"/>
                <a:cs typeface="Calibri" panose="020F0502020204030204" pitchFamily="34" charset="0"/>
              </a:rPr>
              <a:t>najkasneje do 17. junija 2024 </a:t>
            </a:r>
          </a:p>
          <a:p>
            <a:pPr algn="just">
              <a:spcBef>
                <a:spcPts val="375"/>
              </a:spcBef>
              <a:spcAft>
                <a:spcPts val="225"/>
              </a:spcAft>
            </a:pPr>
            <a:r>
              <a:rPr lang="pl-PL" sz="1350" dirty="0">
                <a:latin typeface="Calibri" panose="020F0502020204030204" pitchFamily="34" charset="0"/>
                <a:ea typeface="Calibri" panose="020F0502020204030204" pitchFamily="34" charset="0"/>
                <a:cs typeface="Calibri" panose="020F0502020204030204" pitchFamily="34" charset="0"/>
              </a:rPr>
              <a:t>(klasičen rok – najkasneje do 2. septembra 2024)</a:t>
            </a:r>
          </a:p>
          <a:p>
            <a:pPr algn="just">
              <a:spcBef>
                <a:spcPts val="375"/>
              </a:spcBef>
              <a:spcAft>
                <a:spcPts val="225"/>
              </a:spcAft>
            </a:pPr>
            <a:r>
              <a:rPr lang="pl-PL" dirty="0">
                <a:latin typeface="Calibri" panose="020F0502020204030204" pitchFamily="34" charset="0"/>
                <a:ea typeface="Calibri" panose="020F0502020204030204" pitchFamily="34" charset="0"/>
                <a:cs typeface="Calibri" panose="020F0502020204030204" pitchFamily="34" charset="0"/>
              </a:rPr>
              <a:t>Vpis sprejetih kandidatov: do 30. avgusta 2024 </a:t>
            </a:r>
            <a:r>
              <a:rPr lang="pl-PL" sz="1350" dirty="0">
                <a:latin typeface="Calibri" panose="020F0502020204030204" pitchFamily="34" charset="0"/>
                <a:ea typeface="Calibri" panose="020F0502020204030204" pitchFamily="34" charset="0"/>
                <a:cs typeface="Calibri" panose="020F0502020204030204" pitchFamily="34" charset="0"/>
              </a:rPr>
              <a:t>(klasičen rok: do 30. septembra 2024)</a:t>
            </a:r>
            <a:endParaRPr lang="sl-SI" sz="1350" dirty="0">
              <a:latin typeface="Calibri" panose="020F0502020204030204" pitchFamily="34" charset="0"/>
              <a:ea typeface="Calibri" panose="020F0502020204030204" pitchFamily="34" charset="0"/>
              <a:cs typeface="Calibri" panose="020F0502020204030204" pitchFamily="34" charset="0"/>
            </a:endParaRPr>
          </a:p>
          <a:p>
            <a:pPr marL="257175" indent="-257175" algn="just">
              <a:buFont typeface="Arial" panose="020B0604020202020204" pitchFamily="34" charset="0"/>
              <a:buChar char="•"/>
            </a:pPr>
            <a:endParaRPr lang="sl-SI" dirty="0">
              <a:solidFill>
                <a:srgbClr val="00B050"/>
              </a:solidFill>
              <a:latin typeface="Calibri" panose="020F0502020204030204" pitchFamily="34" charset="0"/>
            </a:endParaRPr>
          </a:p>
          <a:p>
            <a:pPr algn="just"/>
            <a:endParaRPr lang="sl-SI" dirty="0">
              <a:solidFill>
                <a:srgbClr val="00B050"/>
              </a:solidFill>
              <a:latin typeface="Calibri" panose="020F0502020204030204" pitchFamily="34" charset="0"/>
            </a:endParaRPr>
          </a:p>
          <a:p>
            <a:pPr marL="257175" indent="-257175" algn="l">
              <a:buFont typeface="Arial" panose="020B0604020202020204" pitchFamily="34" charset="0"/>
              <a:buChar char="•"/>
            </a:pPr>
            <a:endParaRPr lang="sl-SI" b="1" dirty="0">
              <a:latin typeface="Calibri" panose="020F0502020204030204" pitchFamily="34" charset="0"/>
            </a:endParaRPr>
          </a:p>
        </p:txBody>
      </p:sp>
      <p:sp>
        <p:nvSpPr>
          <p:cNvPr id="4" name="Ograda noge 3"/>
          <p:cNvSpPr>
            <a:spLocks noGrp="1"/>
          </p:cNvSpPr>
          <p:nvPr>
            <p:ph type="ftr" sz="quarter" idx="3"/>
          </p:nvPr>
        </p:nvSpPr>
        <p:spPr>
          <a:xfrm>
            <a:off x="0" y="0"/>
            <a:ext cx="11044421" cy="468000"/>
          </a:xfrm>
          <a:prstGeom prst="rect">
            <a:avLst/>
          </a:prstGeom>
          <a:solidFill>
            <a:srgbClr val="006A8E"/>
          </a:solidFill>
        </p:spPr>
        <p:txBody>
          <a:bodyPr vert="horz" lIns="91440" tIns="45720" rIns="91440" bIns="45720" rtlCol="0" anchor="ctr"/>
          <a:lstStyle>
            <a:defPPr>
              <a:defRPr lang="sl-SI"/>
            </a:defPPr>
            <a:lvl1pPr marL="0" algn="l" defTabSz="914400" rtl="0" eaLnBrk="1" latinLnBrk="0" hangingPunct="1">
              <a:defRPr sz="2000" kern="1200">
                <a:solidFill>
                  <a:schemeClr val="bg1"/>
                </a:solidFill>
                <a:latin typeface="Candara"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a:buNone/>
              <a:tabLst/>
              <a:defRPr/>
            </a:pPr>
            <a:endParaRPr kumimoji="0" lang="sl-SI" sz="2000" b="0" i="0" u="none" strike="noStrike" kern="1200" cap="none" spc="0" normalizeH="0" baseline="0" noProof="0" dirty="0">
              <a:ln>
                <a:noFill/>
              </a:ln>
              <a:solidFill>
                <a:srgbClr val="FFFFFF"/>
              </a:solidFill>
              <a:effectLst/>
              <a:uLnTx/>
              <a:uFillTx/>
              <a:latin typeface="Candara" pitchFamily="34" charset="0"/>
              <a:ea typeface="+mn-ea"/>
              <a:cs typeface="+mn-cs"/>
              <a:sym typeface="Arial"/>
            </a:endParaRPr>
          </a:p>
          <a:p>
            <a:pPr marL="0" marR="0" lvl="0" indent="0" algn="l" defTabSz="914400" rtl="0" eaLnBrk="1" fontAlgn="base" latinLnBrk="0" hangingPunct="1">
              <a:lnSpc>
                <a:spcPct val="100000"/>
              </a:lnSpc>
              <a:spcBef>
                <a:spcPct val="0"/>
              </a:spcBef>
              <a:spcAft>
                <a:spcPct val="0"/>
              </a:spcAft>
              <a:buClr>
                <a:srgbClr val="000000"/>
              </a:buClr>
              <a:buSzTx/>
              <a:buFont typeface="Arial"/>
              <a:buNone/>
              <a:tabLst/>
              <a:defRPr/>
            </a:pPr>
            <a:r>
              <a:rPr kumimoji="0" lang="en-US" sz="2000" b="0" i="0" u="none" strike="noStrike" kern="1200" cap="none" spc="0" normalizeH="0" baseline="0" noProof="0" dirty="0">
                <a:ln>
                  <a:noFill/>
                </a:ln>
                <a:solidFill>
                  <a:srgbClr val="FFFFFF"/>
                </a:solidFill>
                <a:effectLst/>
                <a:uLnTx/>
                <a:uFillTx/>
                <a:latin typeface="Candara" pitchFamily="34" charset="0"/>
                <a:ea typeface="+mn-ea"/>
                <a:cs typeface="+mn-cs"/>
                <a:sym typeface="Arial"/>
              </a:rPr>
              <a:t>Visokošolsk</a:t>
            </a:r>
            <a:r>
              <a:rPr kumimoji="0" lang="sl-SI" sz="2000" b="0" i="0" u="none" strike="noStrike" kern="1200" cap="none" spc="0" normalizeH="0" baseline="0" noProof="0" dirty="0">
                <a:ln>
                  <a:noFill/>
                </a:ln>
                <a:solidFill>
                  <a:srgbClr val="FFFFFF"/>
                </a:solidFill>
                <a:effectLst/>
                <a:uLnTx/>
                <a:uFillTx/>
                <a:latin typeface="Candara" pitchFamily="34" charset="0"/>
                <a:ea typeface="+mn-ea"/>
                <a:cs typeface="+mn-cs"/>
                <a:sym typeface="Arial"/>
              </a:rPr>
              <a:t>i</a:t>
            </a:r>
            <a:r>
              <a:rPr kumimoji="0" lang="en-US" sz="2000" b="0" i="0" u="none" strike="noStrike" kern="1200" cap="none" spc="0" normalizeH="0" baseline="0" noProof="0" dirty="0">
                <a:ln>
                  <a:noFill/>
                </a:ln>
                <a:solidFill>
                  <a:srgbClr val="FFFFFF"/>
                </a:solidFill>
                <a:effectLst/>
                <a:uLnTx/>
                <a:uFillTx/>
                <a:latin typeface="Candara" pitchFamily="34" charset="0"/>
                <a:ea typeface="+mn-ea"/>
                <a:cs typeface="+mn-cs"/>
                <a:sym typeface="Arial"/>
              </a:rPr>
              <a:t> </a:t>
            </a:r>
            <a:r>
              <a:rPr kumimoji="0" lang="en-US" sz="2000" b="0" i="0" u="none" strike="noStrike" kern="1200" cap="none" spc="0" normalizeH="0" baseline="0" noProof="0" dirty="0" err="1">
                <a:ln>
                  <a:noFill/>
                </a:ln>
                <a:solidFill>
                  <a:srgbClr val="FFFFFF"/>
                </a:solidFill>
                <a:effectLst/>
                <a:uLnTx/>
                <a:uFillTx/>
                <a:latin typeface="Candara" pitchFamily="34" charset="0"/>
                <a:ea typeface="+mn-ea"/>
                <a:cs typeface="+mn-cs"/>
                <a:sym typeface="Arial"/>
              </a:rPr>
              <a:t>prijavno-informacijsk</a:t>
            </a:r>
            <a:r>
              <a:rPr kumimoji="0" lang="sl-SI" sz="2000" b="0" i="0" u="none" strike="noStrike" kern="1200" cap="none" spc="0" normalizeH="0" baseline="0" noProof="0" dirty="0">
                <a:ln>
                  <a:noFill/>
                </a:ln>
                <a:solidFill>
                  <a:srgbClr val="FFFFFF"/>
                </a:solidFill>
                <a:effectLst/>
                <a:uLnTx/>
                <a:uFillTx/>
                <a:latin typeface="Candara" pitchFamily="34" charset="0"/>
                <a:ea typeface="+mn-ea"/>
                <a:cs typeface="+mn-cs"/>
                <a:sym typeface="Arial"/>
              </a:rPr>
              <a:t>i</a:t>
            </a:r>
            <a:r>
              <a:rPr kumimoji="0" lang="en-US" sz="2000" b="0" i="0" u="none" strike="noStrike" kern="1200" cap="none" spc="0" normalizeH="0" baseline="0" noProof="0" dirty="0">
                <a:ln>
                  <a:noFill/>
                </a:ln>
                <a:solidFill>
                  <a:srgbClr val="FFFFFF"/>
                </a:solidFill>
                <a:effectLst/>
                <a:uLnTx/>
                <a:uFillTx/>
                <a:latin typeface="Candara" pitchFamily="34" charset="0"/>
                <a:ea typeface="+mn-ea"/>
                <a:cs typeface="+mn-cs"/>
                <a:sym typeface="Arial"/>
              </a:rPr>
              <a:t> </a:t>
            </a:r>
            <a:r>
              <a:rPr kumimoji="0" lang="sl-SI" sz="2000" b="0" i="0" u="none" strike="noStrike" kern="1200" cap="none" spc="0" normalizeH="0" baseline="0" noProof="0" dirty="0">
                <a:ln>
                  <a:noFill/>
                </a:ln>
                <a:solidFill>
                  <a:srgbClr val="FFFFFF"/>
                </a:solidFill>
                <a:effectLst/>
                <a:uLnTx/>
                <a:uFillTx/>
                <a:latin typeface="Candara" pitchFamily="34" charset="0"/>
                <a:ea typeface="+mn-ea"/>
                <a:cs typeface="+mn-cs"/>
                <a:sym typeface="Arial"/>
              </a:rPr>
              <a:t>center UM</a:t>
            </a:r>
          </a:p>
          <a:p>
            <a:pPr marL="0" marR="0" lvl="0" indent="0" algn="l" defTabSz="914400" rtl="0" eaLnBrk="1" fontAlgn="base" latinLnBrk="0" hangingPunct="1">
              <a:lnSpc>
                <a:spcPct val="100000"/>
              </a:lnSpc>
              <a:spcBef>
                <a:spcPct val="0"/>
              </a:spcBef>
              <a:spcAft>
                <a:spcPct val="0"/>
              </a:spcAft>
              <a:buClr>
                <a:srgbClr val="000000"/>
              </a:buClr>
              <a:buSzTx/>
              <a:buFont typeface="Arial"/>
              <a:buNone/>
              <a:tabLst/>
              <a:defRPr/>
            </a:pPr>
            <a:endParaRPr kumimoji="1" lang="en-US" sz="2000" b="0" i="0" u="none" strike="noStrike" kern="1200" cap="none" spc="0" normalizeH="0" baseline="0" noProof="0" dirty="0">
              <a:ln>
                <a:noFill/>
              </a:ln>
              <a:solidFill>
                <a:srgbClr val="FFFFFF"/>
              </a:solidFill>
              <a:effectLst/>
              <a:uLnTx/>
              <a:uFillTx/>
              <a:latin typeface="Candara" pitchFamily="34" charset="0"/>
              <a:ea typeface="+mn-ea"/>
              <a:cs typeface="+mn-cs"/>
              <a:sym typeface="Arial"/>
            </a:endParaRPr>
          </a:p>
        </p:txBody>
      </p:sp>
    </p:spTree>
    <p:extLst>
      <p:ext uri="{BB962C8B-B14F-4D97-AF65-F5344CB8AC3E}">
        <p14:creationId xmlns:p14="http://schemas.microsoft.com/office/powerpoint/2010/main" val="24123272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4C073AB5-1A21-4AB3-B76E-0C711796DF56}"/>
              </a:ext>
            </a:extLst>
          </p:cNvPr>
          <p:cNvSpPr>
            <a:spLocks noGrp="1"/>
          </p:cNvSpPr>
          <p:nvPr>
            <p:ph idx="1"/>
          </p:nvPr>
        </p:nvSpPr>
        <p:spPr>
          <a:xfrm>
            <a:off x="628650" y="622459"/>
            <a:ext cx="7886700" cy="3263504"/>
          </a:xfrm>
        </p:spPr>
        <p:txBody>
          <a:bodyPr/>
          <a:lstStyle/>
          <a:p>
            <a:pPr marL="0" indent="0" algn="r">
              <a:buNone/>
            </a:pPr>
            <a:endParaRPr lang="sl-SI" b="1" dirty="0">
              <a:solidFill>
                <a:srgbClr val="005892"/>
              </a:solidFill>
              <a:latin typeface="Arial" panose="020B0604020202020204" pitchFamily="34" charset="0"/>
              <a:cs typeface="Arial" panose="020B0604020202020204" pitchFamily="34" charset="0"/>
            </a:endParaRPr>
          </a:p>
          <a:p>
            <a:pPr marL="0" indent="0" algn="r">
              <a:buNone/>
            </a:pPr>
            <a:endParaRPr lang="sl-SI" b="1" dirty="0">
              <a:solidFill>
                <a:srgbClr val="005892"/>
              </a:solidFill>
              <a:latin typeface="Arial" panose="020B0604020202020204" pitchFamily="34" charset="0"/>
              <a:cs typeface="Arial" panose="020B0604020202020204" pitchFamily="34" charset="0"/>
            </a:endParaRPr>
          </a:p>
          <a:p>
            <a:pPr marL="0" indent="0" algn="ctr">
              <a:buNone/>
            </a:pPr>
            <a:r>
              <a:rPr lang="sl-SI" sz="3600" b="1" dirty="0">
                <a:solidFill>
                  <a:srgbClr val="005892"/>
                </a:solidFill>
                <a:latin typeface="+mj-lt"/>
                <a:cs typeface="Arial" panose="020B0604020202020204" pitchFamily="34" charset="0"/>
              </a:rPr>
              <a:t>Univerza na Primorskem</a:t>
            </a:r>
          </a:p>
          <a:p>
            <a:pPr marL="0" indent="0" algn="ctr">
              <a:buNone/>
            </a:pPr>
            <a:r>
              <a:rPr lang="sl-SI" sz="3600" b="1" dirty="0">
                <a:solidFill>
                  <a:srgbClr val="005892"/>
                </a:solidFill>
                <a:latin typeface="+mj-lt"/>
                <a:cs typeface="Arial" panose="020B0604020202020204" pitchFamily="34" charset="0"/>
              </a:rPr>
              <a:t>Vpis v dodiplomske študijske programe</a:t>
            </a:r>
          </a:p>
          <a:p>
            <a:pPr marL="0" indent="0" algn="ctr">
              <a:buNone/>
            </a:pPr>
            <a:r>
              <a:rPr lang="sl-SI" sz="3600" b="1" dirty="0">
                <a:solidFill>
                  <a:srgbClr val="005892"/>
                </a:solidFill>
                <a:latin typeface="+mj-lt"/>
                <a:cs typeface="Arial" panose="020B0604020202020204" pitchFamily="34" charset="0"/>
              </a:rPr>
              <a:t>2024/2025</a:t>
            </a:r>
            <a:endParaRPr lang="sl-SI" sz="3600" dirty="0">
              <a:latin typeface="+mj-lt"/>
            </a:endParaRPr>
          </a:p>
          <a:p>
            <a:pPr marL="0" indent="0" algn="r">
              <a:buNone/>
            </a:pPr>
            <a:endParaRPr lang="sl-SI" b="1" dirty="0">
              <a:solidFill>
                <a:srgbClr val="00589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44085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značba mesta vsebine 3">
            <a:extLst>
              <a:ext uri="{FF2B5EF4-FFF2-40B4-BE49-F238E27FC236}">
                <a16:creationId xmlns:a16="http://schemas.microsoft.com/office/drawing/2014/main" id="{2D31A4E6-B597-4F7D-906E-729AB4B133E8}"/>
              </a:ext>
            </a:extLst>
          </p:cNvPr>
          <p:cNvGraphicFramePr>
            <a:graphicFrameLocks noGrp="1"/>
          </p:cNvGraphicFramePr>
          <p:nvPr>
            <p:ph idx="1"/>
          </p:nvPr>
        </p:nvGraphicFramePr>
        <p:xfrm>
          <a:off x="146099" y="1544270"/>
          <a:ext cx="8851804" cy="3430788"/>
        </p:xfrm>
        <a:graphic>
          <a:graphicData uri="http://schemas.openxmlformats.org/drawingml/2006/table">
            <a:tbl>
              <a:tblPr firstRow="1" firstCol="1" bandRow="1">
                <a:tableStyleId>{5C22544A-7EE6-4342-B048-85BDC9FD1C3A}</a:tableStyleId>
              </a:tblPr>
              <a:tblGrid>
                <a:gridCol w="5947896">
                  <a:extLst>
                    <a:ext uri="{9D8B030D-6E8A-4147-A177-3AD203B41FA5}">
                      <a16:colId xmlns:a16="http://schemas.microsoft.com/office/drawing/2014/main" val="274022418"/>
                    </a:ext>
                  </a:extLst>
                </a:gridCol>
                <a:gridCol w="1028700">
                  <a:extLst>
                    <a:ext uri="{9D8B030D-6E8A-4147-A177-3AD203B41FA5}">
                      <a16:colId xmlns:a16="http://schemas.microsoft.com/office/drawing/2014/main" val="2345885634"/>
                    </a:ext>
                  </a:extLst>
                </a:gridCol>
                <a:gridCol w="1016669">
                  <a:extLst>
                    <a:ext uri="{9D8B030D-6E8A-4147-A177-3AD203B41FA5}">
                      <a16:colId xmlns:a16="http://schemas.microsoft.com/office/drawing/2014/main" val="3756824010"/>
                    </a:ext>
                  </a:extLst>
                </a:gridCol>
                <a:gridCol w="858539">
                  <a:extLst>
                    <a:ext uri="{9D8B030D-6E8A-4147-A177-3AD203B41FA5}">
                      <a16:colId xmlns:a16="http://schemas.microsoft.com/office/drawing/2014/main" val="1595526136"/>
                    </a:ext>
                  </a:extLst>
                </a:gridCol>
              </a:tblGrid>
              <a:tr h="527581">
                <a:tc>
                  <a:txBody>
                    <a:bodyPr/>
                    <a:lstStyle/>
                    <a:p>
                      <a:pPr lvl="1" fontAlgn="base">
                        <a:lnSpc>
                          <a:spcPct val="107000"/>
                        </a:lnSpc>
                      </a:pPr>
                      <a:r>
                        <a:rPr lang="sl-SI" sz="1400" dirty="0">
                          <a:solidFill>
                            <a:schemeClr val="tx1"/>
                          </a:solidFill>
                          <a:effectLst/>
                          <a:latin typeface="+mj-lt"/>
                        </a:rPr>
                        <a:t>Kandidati </a:t>
                      </a:r>
                      <a:endParaRPr lang="sl-SI" sz="1400" dirty="0">
                        <a:solidFill>
                          <a:schemeClr val="tx1"/>
                        </a:solidFill>
                        <a:effectLst/>
                        <a:latin typeface="+mj-lt"/>
                        <a:ea typeface="Calibri" panose="020F0502020204030204" pitchFamily="34" charset="0"/>
                        <a:cs typeface="Times New Roman" panose="02020603050405020304" pitchFamily="18" charset="0"/>
                      </a:endParaRPr>
                    </a:p>
                  </a:txBody>
                  <a:tcPr marL="0" marR="0" marT="0" marB="0" anchor="ctr">
                    <a:solidFill>
                      <a:srgbClr val="FFBDBF"/>
                    </a:solidFill>
                  </a:tcPr>
                </a:tc>
                <a:tc>
                  <a:txBody>
                    <a:bodyPr/>
                    <a:lstStyle/>
                    <a:p>
                      <a:pPr algn="ctr" fontAlgn="base">
                        <a:lnSpc>
                          <a:spcPct val="107000"/>
                        </a:lnSpc>
                      </a:pPr>
                      <a:r>
                        <a:rPr lang="sl-SI" sz="1400" dirty="0">
                          <a:solidFill>
                            <a:schemeClr val="tx1"/>
                          </a:solidFill>
                          <a:effectLst/>
                          <a:latin typeface="+mj-lt"/>
                        </a:rPr>
                        <a:t>Redni študij </a:t>
                      </a:r>
                      <a:endParaRPr lang="sl-SI" sz="1400" dirty="0">
                        <a:solidFill>
                          <a:schemeClr val="tx1"/>
                        </a:solidFill>
                        <a:effectLst/>
                        <a:latin typeface="+mj-lt"/>
                        <a:ea typeface="Calibri" panose="020F0502020204030204" pitchFamily="34" charset="0"/>
                        <a:cs typeface="Times New Roman" panose="02020603050405020304" pitchFamily="18" charset="0"/>
                      </a:endParaRPr>
                    </a:p>
                  </a:txBody>
                  <a:tcPr marL="0" marR="0" marT="0" marB="0" anchor="ctr">
                    <a:solidFill>
                      <a:srgbClr val="FFBDBF"/>
                    </a:solidFill>
                  </a:tcPr>
                </a:tc>
                <a:tc>
                  <a:txBody>
                    <a:bodyPr/>
                    <a:lstStyle/>
                    <a:p>
                      <a:pPr algn="ctr" fontAlgn="base">
                        <a:lnSpc>
                          <a:spcPct val="107000"/>
                        </a:lnSpc>
                      </a:pPr>
                      <a:r>
                        <a:rPr lang="sl-SI" sz="1400" dirty="0">
                          <a:solidFill>
                            <a:schemeClr val="tx1"/>
                          </a:solidFill>
                          <a:effectLst/>
                          <a:latin typeface="+mj-lt"/>
                        </a:rPr>
                        <a:t>Izredni študij </a:t>
                      </a:r>
                      <a:endParaRPr lang="sl-SI" sz="1400" dirty="0">
                        <a:solidFill>
                          <a:schemeClr val="tx1"/>
                        </a:solidFill>
                        <a:effectLst/>
                        <a:latin typeface="+mj-lt"/>
                        <a:ea typeface="Calibri" panose="020F0502020204030204" pitchFamily="34" charset="0"/>
                        <a:cs typeface="Times New Roman" panose="02020603050405020304" pitchFamily="18" charset="0"/>
                      </a:endParaRPr>
                    </a:p>
                  </a:txBody>
                  <a:tcPr marL="0" marR="0" marT="0" marB="0" anchor="ctr">
                    <a:solidFill>
                      <a:srgbClr val="FFBDBF"/>
                    </a:solidFill>
                  </a:tcPr>
                </a:tc>
                <a:tc>
                  <a:txBody>
                    <a:bodyPr/>
                    <a:lstStyle/>
                    <a:p>
                      <a:pPr algn="ctr" fontAlgn="base">
                        <a:lnSpc>
                          <a:spcPct val="107000"/>
                        </a:lnSpc>
                      </a:pPr>
                      <a:r>
                        <a:rPr lang="sl-SI" sz="1400" dirty="0">
                          <a:solidFill>
                            <a:schemeClr val="tx1"/>
                          </a:solidFill>
                          <a:effectLst/>
                          <a:latin typeface="+mj-lt"/>
                        </a:rPr>
                        <a:t>Skupaj </a:t>
                      </a:r>
                      <a:endParaRPr lang="sl-SI" sz="1400" dirty="0">
                        <a:solidFill>
                          <a:schemeClr val="tx1"/>
                        </a:solidFill>
                        <a:effectLst/>
                        <a:latin typeface="+mj-lt"/>
                        <a:ea typeface="Calibri" panose="020F0502020204030204" pitchFamily="34" charset="0"/>
                        <a:cs typeface="Times New Roman" panose="02020603050405020304" pitchFamily="18" charset="0"/>
                      </a:endParaRPr>
                    </a:p>
                  </a:txBody>
                  <a:tcPr marL="0" marR="0" marT="0" marB="0" anchor="ctr">
                    <a:solidFill>
                      <a:srgbClr val="FFBDBF"/>
                    </a:solidFill>
                  </a:tcPr>
                </a:tc>
                <a:extLst>
                  <a:ext uri="{0D108BD9-81ED-4DB2-BD59-A6C34878D82A}">
                    <a16:rowId xmlns:a16="http://schemas.microsoft.com/office/drawing/2014/main" val="3528416943"/>
                  </a:ext>
                </a:extLst>
              </a:tr>
              <a:tr h="886795">
                <a:tc>
                  <a:txBody>
                    <a:bodyPr/>
                    <a:lstStyle/>
                    <a:p>
                      <a:pPr lvl="1" fontAlgn="base">
                        <a:lnSpc>
                          <a:spcPct val="107000"/>
                        </a:lnSpc>
                      </a:pPr>
                      <a:r>
                        <a:rPr lang="sl-SI" sz="1400" dirty="0">
                          <a:solidFill>
                            <a:schemeClr val="tx1"/>
                          </a:solidFill>
                          <a:effectLst/>
                          <a:latin typeface="+mj-lt"/>
                        </a:rPr>
                        <a:t>Državljani RS in državljani članic EU,</a:t>
                      </a:r>
                    </a:p>
                    <a:p>
                      <a:pPr lvl="1" fontAlgn="base">
                        <a:lnSpc>
                          <a:spcPct val="107000"/>
                        </a:lnSpc>
                      </a:pPr>
                      <a:r>
                        <a:rPr lang="sl-SI" sz="900" dirty="0">
                          <a:solidFill>
                            <a:schemeClr val="tx1"/>
                          </a:solidFill>
                          <a:effectLst/>
                          <a:latin typeface="+mj-lt"/>
                        </a:rPr>
                        <a:t>osebe s priznanim statusom mednarodne ali začasne zaščite, tuji državljani (ne EU), ki so v RS dokončali srednješolsko izobraževanje in opravili maturo, tuji državljani (ne EU), ki imajo stalno bivališče v Sloveniji in so sami ali vsaj eden od njihovih staršev ali skrbnikov do začetka izbirnega postopka rezidenti RS za davčne namene.  </a:t>
                      </a:r>
                      <a:endParaRPr lang="sl-SI" sz="900" dirty="0">
                        <a:solidFill>
                          <a:schemeClr val="tx1"/>
                        </a:solidFill>
                        <a:effectLst/>
                        <a:latin typeface="+mj-lt"/>
                        <a:ea typeface="Calibri" panose="020F0502020204030204" pitchFamily="34" charset="0"/>
                        <a:cs typeface="Times New Roman" panose="02020603050405020304" pitchFamily="18" charset="0"/>
                      </a:endParaRPr>
                    </a:p>
                  </a:txBody>
                  <a:tcPr marL="0" marR="0" marT="0" marB="0" anchor="ctr">
                    <a:solidFill>
                      <a:schemeClr val="accent5">
                        <a:lumMod val="60000"/>
                        <a:lumOff val="40000"/>
                      </a:schemeClr>
                    </a:solidFill>
                  </a:tcPr>
                </a:tc>
                <a:tc>
                  <a:txBody>
                    <a:bodyPr/>
                    <a:lstStyle/>
                    <a:p>
                      <a:pPr algn="ctr" fontAlgn="base">
                        <a:lnSpc>
                          <a:spcPct val="107000"/>
                        </a:lnSpc>
                      </a:pPr>
                      <a:r>
                        <a:rPr lang="sl-SI" sz="1400" dirty="0">
                          <a:effectLst/>
                          <a:latin typeface="+mj-lt"/>
                        </a:rPr>
                        <a:t>1.230</a:t>
                      </a:r>
                      <a:endParaRPr lang="sl-SI" sz="1400" dirty="0">
                        <a:effectLst/>
                        <a:latin typeface="+mj-lt"/>
                        <a:ea typeface="Calibri" panose="020F0502020204030204" pitchFamily="34" charset="0"/>
                        <a:cs typeface="Times New Roman" panose="02020603050405020304" pitchFamily="18" charset="0"/>
                      </a:endParaRPr>
                    </a:p>
                  </a:txBody>
                  <a:tcPr marL="0" marR="0" marT="0" marB="0" anchor="ctr">
                    <a:solidFill>
                      <a:schemeClr val="accent5">
                        <a:lumMod val="20000"/>
                        <a:lumOff val="80000"/>
                      </a:schemeClr>
                    </a:solidFill>
                  </a:tcPr>
                </a:tc>
                <a:tc>
                  <a:txBody>
                    <a:bodyPr/>
                    <a:lstStyle/>
                    <a:p>
                      <a:pPr algn="ctr" fontAlgn="base">
                        <a:lnSpc>
                          <a:spcPct val="107000"/>
                        </a:lnSpc>
                      </a:pPr>
                      <a:r>
                        <a:rPr lang="sl-SI" sz="1400" dirty="0">
                          <a:effectLst/>
                          <a:latin typeface="+mj-lt"/>
                        </a:rPr>
                        <a:t>315</a:t>
                      </a:r>
                      <a:endParaRPr lang="sl-SI" sz="1400" dirty="0">
                        <a:effectLst/>
                        <a:latin typeface="+mj-lt"/>
                        <a:ea typeface="Calibri" panose="020F0502020204030204" pitchFamily="34" charset="0"/>
                        <a:cs typeface="Times New Roman" panose="02020603050405020304" pitchFamily="18" charset="0"/>
                      </a:endParaRPr>
                    </a:p>
                  </a:txBody>
                  <a:tcPr marL="0" marR="0" marT="0" marB="0" anchor="ctr">
                    <a:solidFill>
                      <a:schemeClr val="accent5">
                        <a:lumMod val="20000"/>
                        <a:lumOff val="80000"/>
                      </a:schemeClr>
                    </a:solidFill>
                  </a:tcPr>
                </a:tc>
                <a:tc>
                  <a:txBody>
                    <a:bodyPr/>
                    <a:lstStyle/>
                    <a:p>
                      <a:pPr algn="ctr" fontAlgn="base">
                        <a:lnSpc>
                          <a:spcPct val="107000"/>
                        </a:lnSpc>
                      </a:pPr>
                      <a:r>
                        <a:rPr lang="sl-SI" sz="1400" dirty="0">
                          <a:effectLst/>
                          <a:latin typeface="+mj-lt"/>
                        </a:rPr>
                        <a:t>1.545</a:t>
                      </a:r>
                      <a:endParaRPr lang="sl-SI" sz="1400" dirty="0">
                        <a:effectLst/>
                        <a:latin typeface="+mj-lt"/>
                        <a:ea typeface="Calibri" panose="020F0502020204030204" pitchFamily="34" charset="0"/>
                        <a:cs typeface="Times New Roman" panose="02020603050405020304" pitchFamily="18" charset="0"/>
                      </a:endParaRPr>
                    </a:p>
                  </a:txBody>
                  <a:tcPr marL="0" marR="0" marT="0" marB="0" anchor="ctr">
                    <a:solidFill>
                      <a:schemeClr val="accent5">
                        <a:lumMod val="20000"/>
                        <a:lumOff val="80000"/>
                      </a:schemeClr>
                    </a:solidFill>
                  </a:tcPr>
                </a:tc>
                <a:extLst>
                  <a:ext uri="{0D108BD9-81ED-4DB2-BD59-A6C34878D82A}">
                    <a16:rowId xmlns:a16="http://schemas.microsoft.com/office/drawing/2014/main" val="396822900"/>
                  </a:ext>
                </a:extLst>
              </a:tr>
              <a:tr h="311309">
                <a:tc>
                  <a:txBody>
                    <a:bodyPr/>
                    <a:lstStyle/>
                    <a:p>
                      <a:pPr lvl="1" fontAlgn="base">
                        <a:lnSpc>
                          <a:spcPct val="107000"/>
                        </a:lnSpc>
                      </a:pPr>
                      <a:r>
                        <a:rPr lang="sl-SI" sz="1400" dirty="0">
                          <a:solidFill>
                            <a:schemeClr val="tx1"/>
                          </a:solidFill>
                          <a:effectLst/>
                          <a:latin typeface="+mj-lt"/>
                        </a:rPr>
                        <a:t>Slovenci brez slovenskega državljanstva  </a:t>
                      </a:r>
                      <a:endParaRPr lang="sl-SI" sz="1400" dirty="0">
                        <a:solidFill>
                          <a:schemeClr val="tx1"/>
                        </a:solidFill>
                        <a:effectLst/>
                        <a:latin typeface="+mj-lt"/>
                        <a:ea typeface="Calibri" panose="020F0502020204030204" pitchFamily="34" charset="0"/>
                        <a:cs typeface="Times New Roman" panose="02020603050405020304" pitchFamily="18" charset="0"/>
                      </a:endParaRPr>
                    </a:p>
                  </a:txBody>
                  <a:tcPr marL="0" marR="0" marT="0" marB="0" anchor="ctr">
                    <a:solidFill>
                      <a:schemeClr val="accent5">
                        <a:lumMod val="60000"/>
                        <a:lumOff val="40000"/>
                      </a:schemeClr>
                    </a:solidFill>
                  </a:tcPr>
                </a:tc>
                <a:tc>
                  <a:txBody>
                    <a:bodyPr/>
                    <a:lstStyle/>
                    <a:p>
                      <a:pPr algn="ctr" fontAlgn="base">
                        <a:lnSpc>
                          <a:spcPct val="107000"/>
                        </a:lnSpc>
                      </a:pPr>
                      <a:r>
                        <a:rPr lang="sl-SI" sz="1400" dirty="0">
                          <a:effectLst/>
                          <a:latin typeface="+mj-lt"/>
                          <a:ea typeface="Calibri" panose="020F0502020204030204" pitchFamily="34" charset="0"/>
                          <a:cs typeface="Times New Roman" panose="02020603050405020304" pitchFamily="18" charset="0"/>
                        </a:rPr>
                        <a:t>60</a:t>
                      </a:r>
                    </a:p>
                  </a:txBody>
                  <a:tcPr marL="0" marR="0" marT="0" marB="0" anchor="ctr">
                    <a:solidFill>
                      <a:schemeClr val="accent5">
                        <a:lumMod val="20000"/>
                        <a:lumOff val="80000"/>
                      </a:schemeClr>
                    </a:solidFill>
                  </a:tcPr>
                </a:tc>
                <a:tc>
                  <a:txBody>
                    <a:bodyPr/>
                    <a:lstStyle/>
                    <a:p>
                      <a:pPr algn="ctr" fontAlgn="base">
                        <a:lnSpc>
                          <a:spcPct val="107000"/>
                        </a:lnSpc>
                      </a:pPr>
                      <a:r>
                        <a:rPr lang="sl-SI" sz="1400" dirty="0">
                          <a:effectLst/>
                          <a:latin typeface="+mj-lt"/>
                        </a:rPr>
                        <a:t>16</a:t>
                      </a:r>
                      <a:endParaRPr lang="sl-SI" sz="1400" dirty="0">
                        <a:effectLst/>
                        <a:latin typeface="+mj-lt"/>
                        <a:ea typeface="Calibri" panose="020F0502020204030204" pitchFamily="34" charset="0"/>
                        <a:cs typeface="Times New Roman" panose="02020603050405020304" pitchFamily="18" charset="0"/>
                      </a:endParaRPr>
                    </a:p>
                  </a:txBody>
                  <a:tcPr marL="0" marR="0" marT="0" marB="0" anchor="ctr">
                    <a:solidFill>
                      <a:schemeClr val="accent5">
                        <a:lumMod val="20000"/>
                        <a:lumOff val="80000"/>
                      </a:schemeClr>
                    </a:solidFill>
                  </a:tcPr>
                </a:tc>
                <a:tc>
                  <a:txBody>
                    <a:bodyPr/>
                    <a:lstStyle/>
                    <a:p>
                      <a:pPr algn="ctr" fontAlgn="base">
                        <a:lnSpc>
                          <a:spcPct val="107000"/>
                        </a:lnSpc>
                      </a:pPr>
                      <a:r>
                        <a:rPr lang="sl-SI" sz="1400" dirty="0">
                          <a:effectLst/>
                          <a:latin typeface="+mj-lt"/>
                        </a:rPr>
                        <a:t>76</a:t>
                      </a:r>
                      <a:endParaRPr lang="sl-SI" sz="1400" dirty="0">
                        <a:effectLst/>
                        <a:latin typeface="+mj-lt"/>
                        <a:ea typeface="Calibri" panose="020F0502020204030204" pitchFamily="34" charset="0"/>
                        <a:cs typeface="Times New Roman" panose="02020603050405020304" pitchFamily="18" charset="0"/>
                      </a:endParaRPr>
                    </a:p>
                  </a:txBody>
                  <a:tcPr marL="0" marR="0" marT="0" marB="0" anchor="ctr">
                    <a:solidFill>
                      <a:schemeClr val="accent5">
                        <a:lumMod val="20000"/>
                        <a:lumOff val="80000"/>
                      </a:schemeClr>
                    </a:solidFill>
                  </a:tcPr>
                </a:tc>
                <a:extLst>
                  <a:ext uri="{0D108BD9-81ED-4DB2-BD59-A6C34878D82A}">
                    <a16:rowId xmlns:a16="http://schemas.microsoft.com/office/drawing/2014/main" val="2913009853"/>
                  </a:ext>
                </a:extLst>
              </a:tr>
              <a:tr h="771176">
                <a:tc>
                  <a:txBody>
                    <a:bodyPr/>
                    <a:lstStyle/>
                    <a:p>
                      <a:pPr lvl="1" fontAlgn="base">
                        <a:lnSpc>
                          <a:spcPct val="107000"/>
                        </a:lnSpc>
                      </a:pPr>
                      <a:r>
                        <a:rPr lang="sl-SI" sz="1400" dirty="0">
                          <a:solidFill>
                            <a:schemeClr val="tx1"/>
                          </a:solidFill>
                          <a:effectLst/>
                          <a:latin typeface="+mj-lt"/>
                          <a:ea typeface="Calibri" panose="020F0502020204030204" pitchFamily="34" charset="0"/>
                          <a:cs typeface="Times New Roman" panose="02020603050405020304" pitchFamily="18" charset="0"/>
                        </a:rPr>
                        <a:t>Državljani držav Zahodnega Balkana, s katerimi ima RS sklenjen bilateralni sporazum na področju izobraževanja </a:t>
                      </a:r>
                      <a:r>
                        <a:rPr lang="sl-SI" sz="1100" dirty="0">
                          <a:solidFill>
                            <a:schemeClr val="tx1"/>
                          </a:solidFill>
                          <a:effectLst/>
                          <a:latin typeface="+mj-lt"/>
                          <a:ea typeface="Calibri" panose="020F0502020204030204" pitchFamily="34" charset="0"/>
                          <a:cs typeface="Times New Roman" panose="02020603050405020304" pitchFamily="18" charset="0"/>
                        </a:rPr>
                        <a:t>(BiH, Črna gora, Kosovo, Srbija, Severna Makedonija)</a:t>
                      </a:r>
                    </a:p>
                  </a:txBody>
                  <a:tcPr marL="0" marR="0" marT="0" marB="0" anchor="ctr">
                    <a:solidFill>
                      <a:schemeClr val="accent5">
                        <a:lumMod val="60000"/>
                        <a:lumOff val="40000"/>
                      </a:schemeClr>
                    </a:solidFill>
                  </a:tcPr>
                </a:tc>
                <a:tc>
                  <a:txBody>
                    <a:bodyPr/>
                    <a:lstStyle/>
                    <a:p>
                      <a:pPr algn="ctr" fontAlgn="base">
                        <a:lnSpc>
                          <a:spcPct val="107000"/>
                        </a:lnSpc>
                      </a:pPr>
                      <a:r>
                        <a:rPr lang="sl-SI" sz="1400" dirty="0">
                          <a:effectLst/>
                          <a:latin typeface="+mj-lt"/>
                          <a:ea typeface="Calibri" panose="020F0502020204030204" pitchFamily="34" charset="0"/>
                          <a:cs typeface="Times New Roman" panose="02020603050405020304" pitchFamily="18" charset="0"/>
                        </a:rPr>
                        <a:t>175</a:t>
                      </a:r>
                    </a:p>
                  </a:txBody>
                  <a:tcPr marL="0" marR="0" marT="0" marB="0" anchor="ctr">
                    <a:solidFill>
                      <a:schemeClr val="accent5">
                        <a:lumMod val="20000"/>
                        <a:lumOff val="80000"/>
                      </a:schemeClr>
                    </a:solidFill>
                  </a:tcPr>
                </a:tc>
                <a:tc>
                  <a:txBody>
                    <a:bodyPr/>
                    <a:lstStyle/>
                    <a:p>
                      <a:pPr algn="ctr" fontAlgn="base">
                        <a:lnSpc>
                          <a:spcPct val="107000"/>
                        </a:lnSpc>
                      </a:pPr>
                      <a:r>
                        <a:rPr lang="sl-SI" sz="1400" dirty="0">
                          <a:effectLst/>
                          <a:latin typeface="+mj-lt"/>
                          <a:ea typeface="Calibri" panose="020F0502020204030204" pitchFamily="34" charset="0"/>
                          <a:cs typeface="Times New Roman" panose="02020603050405020304" pitchFamily="18" charset="0"/>
                        </a:rPr>
                        <a:t>20</a:t>
                      </a:r>
                    </a:p>
                  </a:txBody>
                  <a:tcPr marL="0" marR="0" marT="0" marB="0" anchor="ctr">
                    <a:solidFill>
                      <a:schemeClr val="accent5">
                        <a:lumMod val="20000"/>
                        <a:lumOff val="80000"/>
                      </a:schemeClr>
                    </a:solidFill>
                  </a:tcPr>
                </a:tc>
                <a:tc>
                  <a:txBody>
                    <a:bodyPr/>
                    <a:lstStyle/>
                    <a:p>
                      <a:pPr algn="ctr" fontAlgn="base">
                        <a:lnSpc>
                          <a:spcPct val="107000"/>
                        </a:lnSpc>
                      </a:pPr>
                      <a:r>
                        <a:rPr lang="sl-SI" sz="1400" dirty="0">
                          <a:effectLst/>
                          <a:latin typeface="+mj-lt"/>
                          <a:ea typeface="Calibri" panose="020F0502020204030204" pitchFamily="34" charset="0"/>
                          <a:cs typeface="Times New Roman" panose="02020603050405020304" pitchFamily="18" charset="0"/>
                        </a:rPr>
                        <a:t>195</a:t>
                      </a:r>
                    </a:p>
                  </a:txBody>
                  <a:tcPr marL="0" marR="0" marT="0" marB="0" anchor="ctr">
                    <a:solidFill>
                      <a:schemeClr val="accent5">
                        <a:lumMod val="20000"/>
                        <a:lumOff val="80000"/>
                      </a:schemeClr>
                    </a:solidFill>
                  </a:tcPr>
                </a:tc>
                <a:extLst>
                  <a:ext uri="{0D108BD9-81ED-4DB2-BD59-A6C34878D82A}">
                    <a16:rowId xmlns:a16="http://schemas.microsoft.com/office/drawing/2014/main" val="3990369976"/>
                  </a:ext>
                </a:extLst>
              </a:tr>
              <a:tr h="311309">
                <a:tc>
                  <a:txBody>
                    <a:bodyPr/>
                    <a:lstStyle/>
                    <a:p>
                      <a:pPr lvl="1" fontAlgn="base">
                        <a:lnSpc>
                          <a:spcPct val="107000"/>
                        </a:lnSpc>
                      </a:pPr>
                      <a:r>
                        <a:rPr lang="sl-SI" sz="1400" dirty="0">
                          <a:solidFill>
                            <a:schemeClr val="tx1"/>
                          </a:solidFill>
                          <a:effectLst/>
                          <a:latin typeface="+mj-lt"/>
                        </a:rPr>
                        <a:t>Tujci (izven EU) </a:t>
                      </a:r>
                      <a:endParaRPr lang="sl-SI" sz="1400" dirty="0">
                        <a:solidFill>
                          <a:schemeClr val="tx1"/>
                        </a:solidFill>
                        <a:effectLst/>
                        <a:latin typeface="+mj-lt"/>
                        <a:ea typeface="Calibri" panose="020F0502020204030204" pitchFamily="34" charset="0"/>
                        <a:cs typeface="Times New Roman" panose="02020603050405020304" pitchFamily="18" charset="0"/>
                      </a:endParaRPr>
                    </a:p>
                  </a:txBody>
                  <a:tcPr marL="0" marR="0" marT="0" marB="0" anchor="ctr">
                    <a:solidFill>
                      <a:schemeClr val="accent5">
                        <a:lumMod val="60000"/>
                        <a:lumOff val="40000"/>
                      </a:schemeClr>
                    </a:solidFill>
                  </a:tcPr>
                </a:tc>
                <a:tc>
                  <a:txBody>
                    <a:bodyPr/>
                    <a:lstStyle/>
                    <a:p>
                      <a:pPr algn="ctr" fontAlgn="base">
                        <a:lnSpc>
                          <a:spcPct val="107000"/>
                        </a:lnSpc>
                      </a:pPr>
                      <a:r>
                        <a:rPr lang="sl-SI" sz="1400" dirty="0">
                          <a:effectLst/>
                          <a:latin typeface="+mj-lt"/>
                        </a:rPr>
                        <a:t>59</a:t>
                      </a:r>
                      <a:endParaRPr lang="sl-SI" sz="1400" dirty="0">
                        <a:effectLst/>
                        <a:latin typeface="+mj-lt"/>
                        <a:ea typeface="Calibri" panose="020F0502020204030204" pitchFamily="34" charset="0"/>
                        <a:cs typeface="Times New Roman" panose="02020603050405020304" pitchFamily="18" charset="0"/>
                      </a:endParaRPr>
                    </a:p>
                  </a:txBody>
                  <a:tcPr marL="0" marR="0" marT="0" marB="0" anchor="ctr">
                    <a:solidFill>
                      <a:schemeClr val="accent5">
                        <a:lumMod val="20000"/>
                        <a:lumOff val="80000"/>
                      </a:schemeClr>
                    </a:solidFill>
                  </a:tcPr>
                </a:tc>
                <a:tc>
                  <a:txBody>
                    <a:bodyPr/>
                    <a:lstStyle/>
                    <a:p>
                      <a:pPr algn="ctr" fontAlgn="base">
                        <a:lnSpc>
                          <a:spcPct val="107000"/>
                        </a:lnSpc>
                      </a:pPr>
                      <a:r>
                        <a:rPr lang="sl-SI" sz="1400" dirty="0">
                          <a:effectLst/>
                          <a:latin typeface="+mj-lt"/>
                        </a:rPr>
                        <a:t>13</a:t>
                      </a:r>
                      <a:endParaRPr lang="sl-SI" sz="1400" dirty="0">
                        <a:effectLst/>
                        <a:latin typeface="+mj-lt"/>
                        <a:ea typeface="Calibri" panose="020F0502020204030204" pitchFamily="34" charset="0"/>
                        <a:cs typeface="Times New Roman" panose="02020603050405020304" pitchFamily="18" charset="0"/>
                      </a:endParaRPr>
                    </a:p>
                  </a:txBody>
                  <a:tcPr marL="0" marR="0" marT="0" marB="0" anchor="ctr">
                    <a:solidFill>
                      <a:schemeClr val="accent5">
                        <a:lumMod val="20000"/>
                        <a:lumOff val="80000"/>
                      </a:schemeClr>
                    </a:solidFill>
                  </a:tcPr>
                </a:tc>
                <a:tc>
                  <a:txBody>
                    <a:bodyPr/>
                    <a:lstStyle/>
                    <a:p>
                      <a:pPr algn="ctr" fontAlgn="base">
                        <a:lnSpc>
                          <a:spcPct val="107000"/>
                        </a:lnSpc>
                      </a:pPr>
                      <a:r>
                        <a:rPr lang="sl-SI" sz="1400" dirty="0">
                          <a:effectLst/>
                          <a:latin typeface="+mj-lt"/>
                        </a:rPr>
                        <a:t>72</a:t>
                      </a:r>
                      <a:endParaRPr lang="sl-SI" sz="1400" dirty="0">
                        <a:effectLst/>
                        <a:latin typeface="+mj-lt"/>
                        <a:ea typeface="Calibri" panose="020F0502020204030204" pitchFamily="34" charset="0"/>
                        <a:cs typeface="Times New Roman" panose="02020603050405020304" pitchFamily="18" charset="0"/>
                      </a:endParaRPr>
                    </a:p>
                  </a:txBody>
                  <a:tcPr marL="0" marR="0" marT="0" marB="0" anchor="ctr">
                    <a:solidFill>
                      <a:schemeClr val="accent5">
                        <a:lumMod val="20000"/>
                        <a:lumOff val="80000"/>
                      </a:schemeClr>
                    </a:solidFill>
                  </a:tcPr>
                </a:tc>
                <a:extLst>
                  <a:ext uri="{0D108BD9-81ED-4DB2-BD59-A6C34878D82A}">
                    <a16:rowId xmlns:a16="http://schemas.microsoft.com/office/drawing/2014/main" val="612933501"/>
                  </a:ext>
                </a:extLst>
              </a:tr>
              <a:tr h="311309">
                <a:tc>
                  <a:txBody>
                    <a:bodyPr/>
                    <a:lstStyle/>
                    <a:p>
                      <a:pPr lvl="1" fontAlgn="base">
                        <a:lnSpc>
                          <a:spcPct val="107000"/>
                        </a:lnSpc>
                      </a:pPr>
                      <a:r>
                        <a:rPr lang="sl-SI" sz="1400" i="1" dirty="0">
                          <a:solidFill>
                            <a:schemeClr val="tx1"/>
                          </a:solidFill>
                          <a:effectLst/>
                          <a:latin typeface="+mj-lt"/>
                        </a:rPr>
                        <a:t>Vzporedni študij </a:t>
                      </a:r>
                      <a:endParaRPr lang="sl-SI" sz="1400" i="1" dirty="0">
                        <a:solidFill>
                          <a:schemeClr val="tx1"/>
                        </a:solidFill>
                        <a:effectLst/>
                        <a:latin typeface="+mj-lt"/>
                        <a:ea typeface="Calibri" panose="020F0502020204030204" pitchFamily="34" charset="0"/>
                        <a:cs typeface="Times New Roman" panose="02020603050405020304" pitchFamily="18" charset="0"/>
                      </a:endParaRPr>
                    </a:p>
                  </a:txBody>
                  <a:tcPr marL="0" marR="0" marT="0" marB="0" anchor="ctr">
                    <a:solidFill>
                      <a:schemeClr val="accent5">
                        <a:lumMod val="60000"/>
                        <a:lumOff val="40000"/>
                      </a:schemeClr>
                    </a:solidFill>
                  </a:tcPr>
                </a:tc>
                <a:tc>
                  <a:txBody>
                    <a:bodyPr/>
                    <a:lstStyle/>
                    <a:p>
                      <a:pPr algn="ctr" fontAlgn="base">
                        <a:lnSpc>
                          <a:spcPct val="107000"/>
                        </a:lnSpc>
                      </a:pPr>
                      <a:r>
                        <a:rPr lang="sl-SI" sz="1400" i="1" dirty="0">
                          <a:solidFill>
                            <a:schemeClr val="tx1"/>
                          </a:solidFill>
                          <a:effectLst/>
                          <a:latin typeface="+mj-lt"/>
                        </a:rPr>
                        <a:t>82</a:t>
                      </a:r>
                      <a:endParaRPr lang="sl-SI" sz="1400" i="1" dirty="0">
                        <a:solidFill>
                          <a:schemeClr val="tx1"/>
                        </a:solidFill>
                        <a:effectLst/>
                        <a:latin typeface="+mj-lt"/>
                        <a:ea typeface="Calibri" panose="020F0502020204030204" pitchFamily="34" charset="0"/>
                        <a:cs typeface="Times New Roman" panose="02020603050405020304" pitchFamily="18" charset="0"/>
                      </a:endParaRPr>
                    </a:p>
                  </a:txBody>
                  <a:tcPr marL="0" marR="0" marT="0" marB="0" anchor="ctr">
                    <a:solidFill>
                      <a:schemeClr val="accent5">
                        <a:lumMod val="20000"/>
                        <a:lumOff val="80000"/>
                      </a:schemeClr>
                    </a:solidFill>
                  </a:tcPr>
                </a:tc>
                <a:tc>
                  <a:txBody>
                    <a:bodyPr/>
                    <a:lstStyle/>
                    <a:p>
                      <a:pPr algn="ctr" fontAlgn="base">
                        <a:lnSpc>
                          <a:spcPct val="107000"/>
                        </a:lnSpc>
                      </a:pPr>
                      <a:r>
                        <a:rPr lang="sl-SI" sz="1400" i="1" dirty="0">
                          <a:solidFill>
                            <a:schemeClr val="tx1"/>
                          </a:solidFill>
                          <a:effectLst/>
                          <a:latin typeface="+mj-lt"/>
                        </a:rPr>
                        <a:t>18</a:t>
                      </a:r>
                      <a:endParaRPr lang="sl-SI" sz="1400" i="1" dirty="0">
                        <a:solidFill>
                          <a:schemeClr val="tx1"/>
                        </a:solidFill>
                        <a:effectLst/>
                        <a:latin typeface="+mj-lt"/>
                        <a:ea typeface="Calibri" panose="020F0502020204030204" pitchFamily="34" charset="0"/>
                        <a:cs typeface="Times New Roman" panose="02020603050405020304" pitchFamily="18" charset="0"/>
                      </a:endParaRPr>
                    </a:p>
                  </a:txBody>
                  <a:tcPr marL="0" marR="0" marT="0" marB="0" anchor="ctr">
                    <a:solidFill>
                      <a:schemeClr val="accent5">
                        <a:lumMod val="20000"/>
                        <a:lumOff val="80000"/>
                      </a:schemeClr>
                    </a:solidFill>
                  </a:tcPr>
                </a:tc>
                <a:tc>
                  <a:txBody>
                    <a:bodyPr/>
                    <a:lstStyle/>
                    <a:p>
                      <a:pPr algn="ctr" fontAlgn="base">
                        <a:lnSpc>
                          <a:spcPct val="107000"/>
                        </a:lnSpc>
                      </a:pPr>
                      <a:r>
                        <a:rPr lang="sl-SI" sz="1400" i="1" dirty="0">
                          <a:solidFill>
                            <a:schemeClr val="tx1"/>
                          </a:solidFill>
                          <a:effectLst/>
                          <a:latin typeface="+mj-lt"/>
                        </a:rPr>
                        <a:t>100</a:t>
                      </a:r>
                      <a:endParaRPr lang="sl-SI" sz="1400" i="1" dirty="0">
                        <a:solidFill>
                          <a:schemeClr val="tx1"/>
                        </a:solidFill>
                        <a:effectLst/>
                        <a:latin typeface="+mj-lt"/>
                        <a:ea typeface="Calibri" panose="020F0502020204030204" pitchFamily="34" charset="0"/>
                        <a:cs typeface="Times New Roman" panose="02020603050405020304" pitchFamily="18" charset="0"/>
                      </a:endParaRPr>
                    </a:p>
                  </a:txBody>
                  <a:tcPr marL="0" marR="0" marT="0" marB="0" anchor="ctr">
                    <a:solidFill>
                      <a:schemeClr val="accent5">
                        <a:lumMod val="20000"/>
                        <a:lumOff val="80000"/>
                      </a:schemeClr>
                    </a:solidFill>
                  </a:tcPr>
                </a:tc>
                <a:extLst>
                  <a:ext uri="{0D108BD9-81ED-4DB2-BD59-A6C34878D82A}">
                    <a16:rowId xmlns:a16="http://schemas.microsoft.com/office/drawing/2014/main" val="2043122853"/>
                  </a:ext>
                </a:extLst>
              </a:tr>
              <a:tr h="311309">
                <a:tc>
                  <a:txBody>
                    <a:bodyPr/>
                    <a:lstStyle/>
                    <a:p>
                      <a:pPr lvl="1" fontAlgn="base">
                        <a:lnSpc>
                          <a:spcPct val="107000"/>
                        </a:lnSpc>
                      </a:pPr>
                      <a:r>
                        <a:rPr lang="sl-SI" sz="1400" dirty="0">
                          <a:solidFill>
                            <a:schemeClr val="tx1"/>
                          </a:solidFill>
                          <a:effectLst/>
                          <a:latin typeface="+mj-lt"/>
                        </a:rPr>
                        <a:t>SKUPAJ </a:t>
                      </a:r>
                      <a:endParaRPr lang="sl-SI" sz="1400" dirty="0">
                        <a:solidFill>
                          <a:schemeClr val="tx1"/>
                        </a:solidFill>
                        <a:effectLst/>
                        <a:latin typeface="+mj-lt"/>
                        <a:ea typeface="Calibri" panose="020F0502020204030204" pitchFamily="34" charset="0"/>
                        <a:cs typeface="Times New Roman" panose="02020603050405020304" pitchFamily="18" charset="0"/>
                      </a:endParaRPr>
                    </a:p>
                  </a:txBody>
                  <a:tcPr marL="0" marR="0" marT="0" marB="0" anchor="ctr">
                    <a:solidFill>
                      <a:schemeClr val="accent5">
                        <a:lumMod val="60000"/>
                        <a:lumOff val="40000"/>
                      </a:schemeClr>
                    </a:solidFill>
                  </a:tcPr>
                </a:tc>
                <a:tc>
                  <a:txBody>
                    <a:bodyPr/>
                    <a:lstStyle/>
                    <a:p>
                      <a:pPr algn="ctr" fontAlgn="base">
                        <a:lnSpc>
                          <a:spcPct val="107000"/>
                        </a:lnSpc>
                      </a:pPr>
                      <a:r>
                        <a:rPr lang="sl-SI" sz="1400" dirty="0">
                          <a:effectLst/>
                          <a:latin typeface="+mj-lt"/>
                        </a:rPr>
                        <a:t>1.606</a:t>
                      </a:r>
                      <a:endParaRPr lang="sl-SI" sz="1400" dirty="0">
                        <a:effectLst/>
                        <a:latin typeface="+mj-lt"/>
                        <a:ea typeface="Calibri" panose="020F0502020204030204" pitchFamily="34" charset="0"/>
                        <a:cs typeface="Times New Roman" panose="02020603050405020304" pitchFamily="18" charset="0"/>
                      </a:endParaRPr>
                    </a:p>
                  </a:txBody>
                  <a:tcPr marL="0" marR="0" marT="0" marB="0" anchor="ctr">
                    <a:solidFill>
                      <a:schemeClr val="accent5">
                        <a:lumMod val="40000"/>
                        <a:lumOff val="60000"/>
                      </a:schemeClr>
                    </a:solidFill>
                  </a:tcPr>
                </a:tc>
                <a:tc>
                  <a:txBody>
                    <a:bodyPr/>
                    <a:lstStyle/>
                    <a:p>
                      <a:pPr algn="ctr" fontAlgn="base">
                        <a:lnSpc>
                          <a:spcPct val="107000"/>
                        </a:lnSpc>
                      </a:pPr>
                      <a:r>
                        <a:rPr lang="sl-SI" sz="1400" dirty="0">
                          <a:effectLst/>
                          <a:latin typeface="+mj-lt"/>
                        </a:rPr>
                        <a:t>382</a:t>
                      </a:r>
                      <a:endParaRPr lang="sl-SI" sz="1400" dirty="0">
                        <a:effectLst/>
                        <a:latin typeface="+mj-lt"/>
                        <a:ea typeface="Calibri" panose="020F0502020204030204" pitchFamily="34" charset="0"/>
                        <a:cs typeface="Times New Roman" panose="02020603050405020304" pitchFamily="18" charset="0"/>
                      </a:endParaRPr>
                    </a:p>
                  </a:txBody>
                  <a:tcPr marL="0" marR="0" marT="0" marB="0" anchor="ctr">
                    <a:solidFill>
                      <a:schemeClr val="accent5">
                        <a:lumMod val="40000"/>
                        <a:lumOff val="60000"/>
                      </a:schemeClr>
                    </a:solidFill>
                  </a:tcPr>
                </a:tc>
                <a:tc>
                  <a:txBody>
                    <a:bodyPr/>
                    <a:lstStyle/>
                    <a:p>
                      <a:pPr algn="ctr" fontAlgn="base">
                        <a:lnSpc>
                          <a:spcPct val="107000"/>
                        </a:lnSpc>
                      </a:pPr>
                      <a:r>
                        <a:rPr lang="sl-SI" sz="1400" dirty="0">
                          <a:effectLst/>
                          <a:latin typeface="+mj-lt"/>
                        </a:rPr>
                        <a:t>1.988</a:t>
                      </a:r>
                      <a:endParaRPr lang="sl-SI" sz="1400" dirty="0">
                        <a:effectLst/>
                        <a:latin typeface="+mj-lt"/>
                        <a:ea typeface="Calibri" panose="020F0502020204030204" pitchFamily="34" charset="0"/>
                        <a:cs typeface="Times New Roman" panose="02020603050405020304" pitchFamily="18" charset="0"/>
                      </a:endParaRPr>
                    </a:p>
                  </a:txBody>
                  <a:tcPr marL="0" marR="0" marT="0" marB="0" anchor="ctr">
                    <a:solidFill>
                      <a:schemeClr val="accent5">
                        <a:lumMod val="40000"/>
                        <a:lumOff val="60000"/>
                      </a:schemeClr>
                    </a:solidFill>
                  </a:tcPr>
                </a:tc>
                <a:extLst>
                  <a:ext uri="{0D108BD9-81ED-4DB2-BD59-A6C34878D82A}">
                    <a16:rowId xmlns:a16="http://schemas.microsoft.com/office/drawing/2014/main" val="1879759265"/>
                  </a:ext>
                </a:extLst>
              </a:tr>
            </a:tbl>
          </a:graphicData>
        </a:graphic>
      </p:graphicFrame>
      <p:sp>
        <p:nvSpPr>
          <p:cNvPr id="5" name="Rectangle 1">
            <a:extLst>
              <a:ext uri="{FF2B5EF4-FFF2-40B4-BE49-F238E27FC236}">
                <a16:creationId xmlns:a16="http://schemas.microsoft.com/office/drawing/2014/main" id="{341C9DC1-A811-4B81-B592-D9E4C1368E1D}"/>
              </a:ext>
            </a:extLst>
          </p:cNvPr>
          <p:cNvSpPr>
            <a:spLocks noChangeArrowheads="1"/>
          </p:cNvSpPr>
          <p:nvPr/>
        </p:nvSpPr>
        <p:spPr bwMode="auto">
          <a:xfrm>
            <a:off x="146099" y="667106"/>
            <a:ext cx="8301218"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algn="just" defTabSz="685800" eaLnBrk="0" fontAlgn="base" hangingPunct="0">
              <a:spcBef>
                <a:spcPct val="0"/>
              </a:spcBef>
              <a:spcAft>
                <a:spcPct val="0"/>
              </a:spcAft>
              <a:buClrTx/>
            </a:pPr>
            <a:r>
              <a:rPr lang="sl-SI" altLang="sl-SI" sz="750" kern="1200" dirty="0">
                <a:solidFill>
                  <a:srgbClr val="FFFFFF"/>
                </a:solidFill>
                <a:latin typeface="Arial" panose="020B0604020202020204" pitchFamily="34" charset="0"/>
                <a:ea typeface="Calibri" panose="020F0502020204030204" pitchFamily="34" charset="0"/>
                <a:cs typeface="Arial" panose="020B0604020202020204" pitchFamily="34" charset="0"/>
              </a:rPr>
              <a:t> </a:t>
            </a:r>
            <a:endParaRPr lang="sl-SI" altLang="sl-SI" sz="600" kern="1200" dirty="0">
              <a:solidFill>
                <a:prstClr val="black"/>
              </a:solidFill>
              <a:latin typeface="Calibri" panose="020F0502020204030204"/>
              <a:ea typeface="+mn-ea"/>
              <a:cs typeface="+mn-cs"/>
            </a:endParaRPr>
          </a:p>
          <a:p>
            <a:pPr algn="just" defTabSz="685800" eaLnBrk="0" fontAlgn="base" hangingPunct="0">
              <a:spcBef>
                <a:spcPct val="0"/>
              </a:spcBef>
              <a:spcAft>
                <a:spcPct val="0"/>
              </a:spcAft>
              <a:buClrTx/>
            </a:pPr>
            <a:r>
              <a:rPr lang="sl-SI" altLang="sl-SI" sz="1500" kern="1200" dirty="0">
                <a:solidFill>
                  <a:prstClr val="black"/>
                </a:solidFill>
                <a:latin typeface="Calibri Light" panose="020F0302020204030204"/>
                <a:ea typeface="Calibri" panose="020F0502020204030204" pitchFamily="34" charset="0"/>
                <a:cs typeface="Arial" panose="020B0604020202020204" pitchFamily="34" charset="0"/>
              </a:rPr>
              <a:t>Za kandidate za vpis v 1. letnik je UP razpisala 30 študijskih programov </a:t>
            </a:r>
          </a:p>
          <a:p>
            <a:pPr algn="just" defTabSz="685800" eaLnBrk="0" fontAlgn="base" hangingPunct="0">
              <a:spcBef>
                <a:spcPct val="0"/>
              </a:spcBef>
              <a:spcAft>
                <a:spcPct val="0"/>
              </a:spcAft>
              <a:buClrTx/>
            </a:pPr>
            <a:r>
              <a:rPr lang="sl-SI" altLang="sl-SI" sz="1500" kern="1200" dirty="0">
                <a:solidFill>
                  <a:prstClr val="black"/>
                </a:solidFill>
                <a:latin typeface="Calibri Light" panose="020F0302020204030204"/>
                <a:ea typeface="Calibri" panose="020F0502020204030204" pitchFamily="34" charset="0"/>
                <a:cs typeface="Arial" panose="020B0604020202020204" pitchFamily="34" charset="0"/>
              </a:rPr>
              <a:t>(7 visokošolskih strokovnih in 23 univerzitetnih). </a:t>
            </a:r>
          </a:p>
          <a:p>
            <a:pPr algn="just" defTabSz="685800" eaLnBrk="0" fontAlgn="base" hangingPunct="0">
              <a:spcBef>
                <a:spcPct val="0"/>
              </a:spcBef>
              <a:spcAft>
                <a:spcPct val="0"/>
              </a:spcAft>
              <a:buClrTx/>
            </a:pPr>
            <a:r>
              <a:rPr lang="sl-SI" altLang="sl-SI" sz="1500" kern="1200" dirty="0">
                <a:solidFill>
                  <a:prstClr val="black"/>
                </a:solidFill>
                <a:latin typeface="Calibri Light" panose="020F0302020204030204"/>
                <a:ea typeface="Calibri" panose="020F0502020204030204" pitchFamily="34" charset="0"/>
                <a:cs typeface="Arial" panose="020B0604020202020204" pitchFamily="34" charset="0"/>
              </a:rPr>
              <a:t>V angleškem jeziku je razpisala izvedbo 7 študijskih programov.  </a:t>
            </a:r>
            <a:endParaRPr lang="sl-SI" altLang="sl-SI" sz="1350" kern="1200" dirty="0">
              <a:solidFill>
                <a:prstClr val="black"/>
              </a:solidFill>
              <a:latin typeface="Arial" panose="020B0604020202020204" pitchFamily="34" charset="0"/>
              <a:ea typeface="+mn-ea"/>
              <a:cs typeface="+mn-cs"/>
            </a:endParaRPr>
          </a:p>
        </p:txBody>
      </p:sp>
      <p:sp>
        <p:nvSpPr>
          <p:cNvPr id="6" name="Rectangle 1">
            <a:extLst>
              <a:ext uri="{FF2B5EF4-FFF2-40B4-BE49-F238E27FC236}">
                <a16:creationId xmlns:a16="http://schemas.microsoft.com/office/drawing/2014/main" id="{C36F0CAA-DF52-4F1C-8245-91F0DBDBCBC0}"/>
              </a:ext>
            </a:extLst>
          </p:cNvPr>
          <p:cNvSpPr>
            <a:spLocks noChangeArrowheads="1"/>
          </p:cNvSpPr>
          <p:nvPr/>
        </p:nvSpPr>
        <p:spPr bwMode="auto">
          <a:xfrm>
            <a:off x="569325" y="-73697"/>
            <a:ext cx="7794172" cy="740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algn="just" defTabSz="685800" eaLnBrk="0" fontAlgn="base" hangingPunct="0">
              <a:spcBef>
                <a:spcPct val="0"/>
              </a:spcBef>
              <a:spcAft>
                <a:spcPct val="0"/>
              </a:spcAft>
              <a:buClrTx/>
            </a:pPr>
            <a:r>
              <a:rPr lang="sl-SI" altLang="sl-SI" sz="750" kern="1200" dirty="0">
                <a:solidFill>
                  <a:srgbClr val="FFFFFF"/>
                </a:solidFill>
                <a:latin typeface="Arial" panose="020B0604020202020204" pitchFamily="34" charset="0"/>
                <a:ea typeface="Calibri" panose="020F0502020204030204" pitchFamily="34" charset="0"/>
                <a:cs typeface="Arial" panose="020B0604020202020204" pitchFamily="34" charset="0"/>
              </a:rPr>
              <a:t> </a:t>
            </a:r>
            <a:endParaRPr lang="sl-SI" altLang="sl-SI" sz="600" kern="1200" dirty="0">
              <a:solidFill>
                <a:prstClr val="black"/>
              </a:solidFill>
              <a:latin typeface="Calibri" panose="020F0502020204030204"/>
              <a:ea typeface="+mn-ea"/>
              <a:cs typeface="+mn-cs"/>
            </a:endParaRPr>
          </a:p>
          <a:p>
            <a:pPr algn="just" defTabSz="685800" eaLnBrk="0" fontAlgn="base" hangingPunct="0">
              <a:lnSpc>
                <a:spcPct val="150000"/>
              </a:lnSpc>
              <a:spcBef>
                <a:spcPct val="0"/>
              </a:spcBef>
              <a:spcAft>
                <a:spcPct val="0"/>
              </a:spcAft>
              <a:buClrTx/>
            </a:pPr>
            <a:r>
              <a:rPr lang="sl-SI" altLang="sl-SI" sz="2700" b="1" kern="1200" dirty="0">
                <a:solidFill>
                  <a:srgbClr val="005892"/>
                </a:solidFill>
                <a:latin typeface="Calibri Light" panose="020F0302020204030204"/>
                <a:ea typeface="+mn-ea"/>
                <a:cs typeface="Arial" panose="020B0604020202020204" pitchFamily="34" charset="0"/>
              </a:rPr>
              <a:t>Razpisana mesta za vpis 2024/2025</a:t>
            </a:r>
            <a:endParaRPr lang="sl-SI" altLang="sl-SI" sz="1350" kern="1200" dirty="0">
              <a:solidFill>
                <a:prstClr val="black"/>
              </a:solidFill>
              <a:latin typeface="Arial" panose="020B0604020202020204" pitchFamily="34" charset="0"/>
              <a:ea typeface="+mn-ea"/>
              <a:cs typeface="+mn-cs"/>
            </a:endParaRPr>
          </a:p>
        </p:txBody>
      </p:sp>
    </p:spTree>
    <p:extLst>
      <p:ext uri="{BB962C8B-B14F-4D97-AF65-F5344CB8AC3E}">
        <p14:creationId xmlns:p14="http://schemas.microsoft.com/office/powerpoint/2010/main" val="96406407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E204B8A-BCF3-40D9-B2DB-D51890619653}"/>
              </a:ext>
            </a:extLst>
          </p:cNvPr>
          <p:cNvSpPr>
            <a:spLocks noGrp="1"/>
          </p:cNvSpPr>
          <p:nvPr>
            <p:ph type="title"/>
          </p:nvPr>
        </p:nvSpPr>
        <p:spPr/>
        <p:txBody>
          <a:bodyPr>
            <a:normAutofit/>
          </a:bodyPr>
          <a:lstStyle/>
          <a:p>
            <a:pPr eaLnBrk="0" fontAlgn="base" hangingPunct="0">
              <a:lnSpc>
                <a:spcPct val="150000"/>
              </a:lnSpc>
              <a:spcAft>
                <a:spcPct val="0"/>
              </a:spcAft>
            </a:pPr>
            <a:r>
              <a:rPr lang="sl-SI" sz="2700" b="1" dirty="0">
                <a:solidFill>
                  <a:srgbClr val="005892"/>
                </a:solidFill>
                <a:cs typeface="Arial" panose="020B0604020202020204" pitchFamily="34" charset="0"/>
              </a:rPr>
              <a:t>Dodiplomski študijski programi v angleškem jeziku</a:t>
            </a:r>
          </a:p>
        </p:txBody>
      </p:sp>
      <p:graphicFrame>
        <p:nvGraphicFramePr>
          <p:cNvPr id="4" name="Označba mesta vsebine 3">
            <a:extLst>
              <a:ext uri="{FF2B5EF4-FFF2-40B4-BE49-F238E27FC236}">
                <a16:creationId xmlns:a16="http://schemas.microsoft.com/office/drawing/2014/main" id="{5F029EC4-C3F9-4F50-BC11-7CE89E1F9307}"/>
              </a:ext>
            </a:extLst>
          </p:cNvPr>
          <p:cNvGraphicFramePr>
            <a:graphicFrameLocks noGrp="1"/>
          </p:cNvGraphicFramePr>
          <p:nvPr>
            <p:ph idx="1"/>
          </p:nvPr>
        </p:nvGraphicFramePr>
        <p:xfrm>
          <a:off x="628650" y="1534887"/>
          <a:ext cx="7139473" cy="2299217"/>
        </p:xfrm>
        <a:graphic>
          <a:graphicData uri="http://schemas.openxmlformats.org/drawingml/2006/table">
            <a:tbl>
              <a:tblPr firstRow="1" firstCol="1" bandRow="1">
                <a:tableStyleId>{BC89EF96-8CEA-46FF-86C4-4CE0E7609802}</a:tableStyleId>
              </a:tblPr>
              <a:tblGrid>
                <a:gridCol w="2140753">
                  <a:extLst>
                    <a:ext uri="{9D8B030D-6E8A-4147-A177-3AD203B41FA5}">
                      <a16:colId xmlns:a16="http://schemas.microsoft.com/office/drawing/2014/main" val="3421418161"/>
                    </a:ext>
                  </a:extLst>
                </a:gridCol>
                <a:gridCol w="4998720">
                  <a:extLst>
                    <a:ext uri="{9D8B030D-6E8A-4147-A177-3AD203B41FA5}">
                      <a16:colId xmlns:a16="http://schemas.microsoft.com/office/drawing/2014/main" val="1677727865"/>
                    </a:ext>
                  </a:extLst>
                </a:gridCol>
              </a:tblGrid>
              <a:tr h="318911">
                <a:tc rowSpan="2">
                  <a:txBody>
                    <a:bodyPr/>
                    <a:lstStyle/>
                    <a:p>
                      <a:pPr lvl="1" algn="l">
                        <a:lnSpc>
                          <a:spcPct val="107000"/>
                        </a:lnSpc>
                      </a:pPr>
                      <a:r>
                        <a:rPr lang="sl-SI" sz="1800" dirty="0">
                          <a:effectLst/>
                          <a:latin typeface="+mj-lt"/>
                        </a:rPr>
                        <a:t>UP FHŠ</a:t>
                      </a:r>
                    </a:p>
                  </a:txBody>
                  <a:tcPr marL="33338" marR="33338" marT="0" marB="0" anchor="ctr">
                    <a:lnR w="19050" cap="flat" cmpd="sng" algn="ctr">
                      <a:solidFill>
                        <a:schemeClr val="accent1">
                          <a:lumMod val="60000"/>
                          <a:lumOff val="40000"/>
                        </a:schemeClr>
                      </a:solidFill>
                      <a:prstDash val="solid"/>
                      <a:round/>
                      <a:headEnd type="none" w="med" len="med"/>
                      <a:tailEnd type="none" w="med" len="med"/>
                    </a:lnR>
                    <a:lnB w="1905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0" algn="l" defTabSz="914400" rtl="0" eaLnBrk="1" latinLnBrk="0" hangingPunct="1">
                        <a:lnSpc>
                          <a:spcPct val="107000"/>
                        </a:lnSpc>
                      </a:pPr>
                      <a:r>
                        <a:rPr lang="sl-SI" sz="1800" b="0" kern="1200" dirty="0">
                          <a:solidFill>
                            <a:schemeClr val="tx1"/>
                          </a:solidFill>
                          <a:effectLst/>
                          <a:latin typeface="+mj-lt"/>
                          <a:ea typeface="+mn-ea"/>
                          <a:cs typeface="+mn-cs"/>
                        </a:rPr>
                        <a:t>Kulturna dediščina (UN) - </a:t>
                      </a:r>
                      <a:r>
                        <a:rPr lang="sl-SI" sz="1800" b="0" i="1" kern="1200" dirty="0">
                          <a:solidFill>
                            <a:schemeClr val="tx1"/>
                          </a:solidFill>
                          <a:effectLst/>
                          <a:latin typeface="+mj-lt"/>
                          <a:ea typeface="+mn-ea"/>
                          <a:cs typeface="+mn-cs"/>
                        </a:rPr>
                        <a:t>dvopredmetna smer</a:t>
                      </a:r>
                    </a:p>
                  </a:txBody>
                  <a:tcPr marL="33338" marR="33338" marT="0" marB="0" anchor="ctr">
                    <a:lnL w="19050" cap="flat" cmpd="sng" algn="ctr">
                      <a:solidFill>
                        <a:schemeClr val="accent1">
                          <a:lumMod val="60000"/>
                          <a:lumOff val="40000"/>
                        </a:schemeClr>
                      </a:solidFill>
                      <a:prstDash val="solid"/>
                      <a:round/>
                      <a:headEnd type="none" w="med" len="med"/>
                      <a:tailEnd type="none" w="med" len="med"/>
                    </a:lnL>
                    <a:lnB w="1905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86369192"/>
                  </a:ext>
                </a:extLst>
              </a:tr>
              <a:tr h="318911">
                <a:tc vMerge="1">
                  <a:txBody>
                    <a:bodyPr/>
                    <a:lstStyle/>
                    <a:p>
                      <a:pPr lvl="1">
                        <a:lnSpc>
                          <a:spcPct val="107000"/>
                        </a:lnSpc>
                      </a:pPr>
                      <a:r>
                        <a:rPr lang="sl-SI" sz="1400" dirty="0">
                          <a:effectLst/>
                        </a:rPr>
                        <a:t> </a:t>
                      </a:r>
                      <a:endParaRPr lang="sl-SI"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accent2">
                        <a:lumMod val="40000"/>
                        <a:lumOff val="60000"/>
                      </a:schemeClr>
                    </a:solidFill>
                  </a:tcPr>
                </a:tc>
                <a:tc>
                  <a:txBody>
                    <a:bodyPr/>
                    <a:lstStyle/>
                    <a:p>
                      <a:pPr algn="l">
                        <a:lnSpc>
                          <a:spcPct val="107000"/>
                        </a:lnSpc>
                      </a:pPr>
                      <a:r>
                        <a:rPr lang="sl-SI" sz="1800" i="1" dirty="0">
                          <a:effectLst/>
                          <a:latin typeface="+mj-lt"/>
                        </a:rPr>
                        <a:t>Dvopredmetni študijski program </a:t>
                      </a:r>
                      <a:r>
                        <a:rPr lang="sl-SI" sz="1800" dirty="0">
                          <a:effectLst/>
                          <a:latin typeface="+mj-lt"/>
                        </a:rPr>
                        <a:t>Antropologija (UN)</a:t>
                      </a:r>
                      <a:endParaRPr lang="sl-SI" sz="1800" dirty="0">
                        <a:effectLst/>
                        <a:latin typeface="+mj-lt"/>
                        <a:ea typeface="Calibri" panose="020F0502020204030204" pitchFamily="34" charset="0"/>
                        <a:cs typeface="Times New Roman" panose="02020603050405020304" pitchFamily="18" charset="0"/>
                      </a:endParaRPr>
                    </a:p>
                  </a:txBody>
                  <a:tcPr marL="33338" marR="33338" marT="0" marB="0" anchor="ctr">
                    <a:lnL w="19050" cap="flat" cmpd="sng" algn="ctr">
                      <a:solidFill>
                        <a:schemeClr val="accent1">
                          <a:lumMod val="60000"/>
                          <a:lumOff val="40000"/>
                        </a:schemeClr>
                      </a:solidFill>
                      <a:prstDash val="solid"/>
                      <a:round/>
                      <a:headEnd type="none" w="med" len="med"/>
                      <a:tailEnd type="none" w="med" len="med"/>
                    </a:lnL>
                    <a:lnT w="19050" cap="flat" cmpd="sng" algn="ctr">
                      <a:solidFill>
                        <a:schemeClr val="accent1">
                          <a:lumMod val="60000"/>
                          <a:lumOff val="40000"/>
                        </a:schemeClr>
                      </a:solidFill>
                      <a:prstDash val="solid"/>
                      <a:round/>
                      <a:headEnd type="none" w="med" len="med"/>
                      <a:tailEnd type="none" w="med" len="med"/>
                    </a:lnT>
                  </a:tcPr>
                </a:tc>
                <a:extLst>
                  <a:ext uri="{0D108BD9-81ED-4DB2-BD59-A6C34878D82A}">
                    <a16:rowId xmlns:a16="http://schemas.microsoft.com/office/drawing/2014/main" val="3990928069"/>
                  </a:ext>
                </a:extLst>
              </a:tr>
              <a:tr h="332279">
                <a:tc>
                  <a:txBody>
                    <a:bodyPr/>
                    <a:lstStyle/>
                    <a:p>
                      <a:pPr lvl="1" algn="l">
                        <a:lnSpc>
                          <a:spcPct val="107000"/>
                        </a:lnSpc>
                      </a:pPr>
                      <a:r>
                        <a:rPr lang="sl-SI" sz="1800" dirty="0">
                          <a:effectLst/>
                          <a:latin typeface="+mj-lt"/>
                        </a:rPr>
                        <a:t>UP FM</a:t>
                      </a:r>
                      <a:endParaRPr lang="sl-SI" sz="1800" dirty="0">
                        <a:effectLst/>
                        <a:latin typeface="+mj-lt"/>
                        <a:ea typeface="Calibri" panose="020F0502020204030204" pitchFamily="34" charset="0"/>
                        <a:cs typeface="Times New Roman" panose="02020603050405020304" pitchFamily="18" charset="0"/>
                      </a:endParaRPr>
                    </a:p>
                  </a:txBody>
                  <a:tcPr marL="33338" marR="33338" marT="0" marB="0" anchor="ctr">
                    <a:lnT w="19050" cap="flat" cmpd="sng" algn="ctr">
                      <a:solidFill>
                        <a:schemeClr val="accent1">
                          <a:lumMod val="60000"/>
                          <a:lumOff val="40000"/>
                        </a:schemeClr>
                      </a:solidFill>
                      <a:prstDash val="solid"/>
                      <a:round/>
                      <a:headEnd type="none" w="med" len="med"/>
                      <a:tailEnd type="none" w="med" len="med"/>
                    </a:lnT>
                  </a:tcPr>
                </a:tc>
                <a:tc>
                  <a:txBody>
                    <a:bodyPr/>
                    <a:lstStyle/>
                    <a:p>
                      <a:pPr algn="l">
                        <a:lnSpc>
                          <a:spcPct val="107000"/>
                        </a:lnSpc>
                      </a:pPr>
                      <a:r>
                        <a:rPr lang="sl-SI" sz="1800" dirty="0">
                          <a:effectLst/>
                          <a:latin typeface="+mj-lt"/>
                        </a:rPr>
                        <a:t>Management (UN)</a:t>
                      </a:r>
                      <a:endParaRPr lang="sl-SI" sz="1800" dirty="0">
                        <a:effectLst/>
                        <a:latin typeface="+mj-lt"/>
                        <a:ea typeface="Calibri" panose="020F0502020204030204" pitchFamily="34" charset="0"/>
                        <a:cs typeface="Times New Roman" panose="02020603050405020304" pitchFamily="18" charset="0"/>
                      </a:endParaRPr>
                    </a:p>
                  </a:txBody>
                  <a:tcPr marL="33338" marR="33338" marT="0" marB="0" anchor="ctr"/>
                </a:tc>
                <a:extLst>
                  <a:ext uri="{0D108BD9-81ED-4DB2-BD59-A6C34878D82A}">
                    <a16:rowId xmlns:a16="http://schemas.microsoft.com/office/drawing/2014/main" val="579090379"/>
                  </a:ext>
                </a:extLst>
              </a:tr>
              <a:tr h="332279">
                <a:tc rowSpan="3">
                  <a:txBody>
                    <a:bodyPr/>
                    <a:lstStyle/>
                    <a:p>
                      <a:pPr lvl="1" algn="l">
                        <a:lnSpc>
                          <a:spcPct val="107000"/>
                        </a:lnSpc>
                      </a:pPr>
                      <a:r>
                        <a:rPr lang="sl-SI" sz="1800" dirty="0">
                          <a:effectLst/>
                          <a:latin typeface="+mj-lt"/>
                        </a:rPr>
                        <a:t>UP FAMNIT</a:t>
                      </a:r>
                    </a:p>
                  </a:txBody>
                  <a:tcPr marL="33338" marR="33338" marT="0" marB="0" anchor="ctr"/>
                </a:tc>
                <a:tc>
                  <a:txBody>
                    <a:bodyPr/>
                    <a:lstStyle/>
                    <a:p>
                      <a:pPr algn="l">
                        <a:lnSpc>
                          <a:spcPct val="107000"/>
                        </a:lnSpc>
                      </a:pPr>
                      <a:r>
                        <a:rPr lang="sl-SI" sz="1800" dirty="0" err="1">
                          <a:effectLst/>
                          <a:latin typeface="+mj-lt"/>
                        </a:rPr>
                        <a:t>Bioinformatika</a:t>
                      </a:r>
                      <a:r>
                        <a:rPr lang="sl-SI" sz="1800" dirty="0">
                          <a:effectLst/>
                          <a:latin typeface="+mj-lt"/>
                        </a:rPr>
                        <a:t> (UN)</a:t>
                      </a:r>
                      <a:endParaRPr lang="sl-SI" sz="1800" dirty="0">
                        <a:effectLst/>
                        <a:latin typeface="+mj-lt"/>
                        <a:ea typeface="Calibri" panose="020F0502020204030204" pitchFamily="34" charset="0"/>
                        <a:cs typeface="Times New Roman" panose="02020603050405020304" pitchFamily="18" charset="0"/>
                      </a:endParaRPr>
                    </a:p>
                  </a:txBody>
                  <a:tcPr marL="33338" marR="33338" marT="0" marB="0" anchor="ctr"/>
                </a:tc>
                <a:extLst>
                  <a:ext uri="{0D108BD9-81ED-4DB2-BD59-A6C34878D82A}">
                    <a16:rowId xmlns:a16="http://schemas.microsoft.com/office/drawing/2014/main" val="2783671591"/>
                  </a:ext>
                </a:extLst>
              </a:tr>
              <a:tr h="332279">
                <a:tc vMerge="1">
                  <a:txBody>
                    <a:bodyPr/>
                    <a:lstStyle/>
                    <a:p>
                      <a:pPr lvl="1">
                        <a:lnSpc>
                          <a:spcPct val="107000"/>
                        </a:lnSpc>
                      </a:pPr>
                      <a:r>
                        <a:rPr lang="sl-SI" sz="1600" dirty="0">
                          <a:effectLst/>
                        </a:rPr>
                        <a:t> </a:t>
                      </a:r>
                      <a:endParaRPr lang="sl-SI"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107000"/>
                        </a:lnSpc>
                      </a:pPr>
                      <a:r>
                        <a:rPr lang="sl-SI" sz="1800" dirty="0">
                          <a:effectLst/>
                          <a:latin typeface="+mj-lt"/>
                        </a:rPr>
                        <a:t>Matematika (UN)</a:t>
                      </a:r>
                      <a:endParaRPr lang="sl-SI" sz="1800" dirty="0">
                        <a:effectLst/>
                        <a:latin typeface="+mj-lt"/>
                        <a:ea typeface="Calibri" panose="020F0502020204030204" pitchFamily="34" charset="0"/>
                        <a:cs typeface="Times New Roman" panose="02020603050405020304" pitchFamily="18" charset="0"/>
                      </a:endParaRPr>
                    </a:p>
                  </a:txBody>
                  <a:tcPr marL="33338" marR="33338" marT="0" marB="0" anchor="ctr">
                    <a:solidFill>
                      <a:schemeClr val="accent1">
                        <a:lumMod val="20000"/>
                        <a:lumOff val="80000"/>
                      </a:schemeClr>
                    </a:solidFill>
                  </a:tcPr>
                </a:tc>
                <a:extLst>
                  <a:ext uri="{0D108BD9-81ED-4DB2-BD59-A6C34878D82A}">
                    <a16:rowId xmlns:a16="http://schemas.microsoft.com/office/drawing/2014/main" val="835346351"/>
                  </a:ext>
                </a:extLst>
              </a:tr>
              <a:tr h="332279">
                <a:tc vMerge="1">
                  <a:txBody>
                    <a:bodyPr/>
                    <a:lstStyle/>
                    <a:p>
                      <a:pPr lvl="1">
                        <a:lnSpc>
                          <a:spcPct val="107000"/>
                        </a:lnSpc>
                      </a:pPr>
                      <a:r>
                        <a:rPr lang="sl-SI" sz="1600" dirty="0">
                          <a:effectLst/>
                        </a:rPr>
                        <a:t> </a:t>
                      </a:r>
                      <a:endParaRPr lang="sl-SI"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107000"/>
                        </a:lnSpc>
                      </a:pPr>
                      <a:r>
                        <a:rPr lang="sl-SI" sz="1800" dirty="0">
                          <a:effectLst/>
                          <a:latin typeface="+mj-lt"/>
                        </a:rPr>
                        <a:t>Računalništvo in informatika (UN)</a:t>
                      </a:r>
                      <a:endParaRPr lang="sl-SI" sz="1800" dirty="0">
                        <a:effectLst/>
                        <a:latin typeface="+mj-lt"/>
                        <a:ea typeface="Calibri" panose="020F0502020204030204" pitchFamily="34" charset="0"/>
                        <a:cs typeface="Times New Roman" panose="02020603050405020304" pitchFamily="18" charset="0"/>
                      </a:endParaRPr>
                    </a:p>
                  </a:txBody>
                  <a:tcPr marL="33338" marR="33338" marT="0" marB="0" anchor="ctr"/>
                </a:tc>
                <a:extLst>
                  <a:ext uri="{0D108BD9-81ED-4DB2-BD59-A6C34878D82A}">
                    <a16:rowId xmlns:a16="http://schemas.microsoft.com/office/drawing/2014/main" val="3381085737"/>
                  </a:ext>
                </a:extLst>
              </a:tr>
              <a:tr h="332279">
                <a:tc>
                  <a:txBody>
                    <a:bodyPr/>
                    <a:lstStyle/>
                    <a:p>
                      <a:pPr lvl="1" algn="l">
                        <a:lnSpc>
                          <a:spcPct val="107000"/>
                        </a:lnSpc>
                      </a:pPr>
                      <a:r>
                        <a:rPr lang="sl-SI" sz="1800" dirty="0">
                          <a:effectLst/>
                          <a:latin typeface="+mj-lt"/>
                        </a:rPr>
                        <a:t>UP FTŠ TURISTICA</a:t>
                      </a:r>
                      <a:endParaRPr lang="sl-SI" sz="1800" dirty="0">
                        <a:effectLst/>
                        <a:latin typeface="+mj-lt"/>
                        <a:ea typeface="Calibri" panose="020F0502020204030204" pitchFamily="34" charset="0"/>
                        <a:cs typeface="Times New Roman" panose="02020603050405020304" pitchFamily="18" charset="0"/>
                      </a:endParaRPr>
                    </a:p>
                  </a:txBody>
                  <a:tcPr marL="33338" marR="33338" marT="0" marB="0" anchor="ctr"/>
                </a:tc>
                <a:tc>
                  <a:txBody>
                    <a:bodyPr/>
                    <a:lstStyle/>
                    <a:p>
                      <a:pPr algn="l">
                        <a:lnSpc>
                          <a:spcPct val="107000"/>
                        </a:lnSpc>
                      </a:pPr>
                      <a:r>
                        <a:rPr lang="sl-SI" sz="1800" dirty="0">
                          <a:effectLst/>
                          <a:latin typeface="+mj-lt"/>
                        </a:rPr>
                        <a:t>Management turističnih podjetij (VS)</a:t>
                      </a:r>
                      <a:endParaRPr lang="sl-SI" sz="1800" dirty="0">
                        <a:effectLst/>
                        <a:latin typeface="+mj-lt"/>
                        <a:ea typeface="Calibri" panose="020F0502020204030204" pitchFamily="34" charset="0"/>
                        <a:cs typeface="Times New Roman" panose="02020603050405020304" pitchFamily="18" charset="0"/>
                      </a:endParaRPr>
                    </a:p>
                  </a:txBody>
                  <a:tcPr marL="33338" marR="33338" marT="0" marB="0" anchor="ctr"/>
                </a:tc>
                <a:extLst>
                  <a:ext uri="{0D108BD9-81ED-4DB2-BD59-A6C34878D82A}">
                    <a16:rowId xmlns:a16="http://schemas.microsoft.com/office/drawing/2014/main" val="4170952070"/>
                  </a:ext>
                </a:extLst>
              </a:tr>
            </a:tbl>
          </a:graphicData>
        </a:graphic>
      </p:graphicFrame>
    </p:spTree>
    <p:extLst>
      <p:ext uri="{BB962C8B-B14F-4D97-AF65-F5344CB8AC3E}">
        <p14:creationId xmlns:p14="http://schemas.microsoft.com/office/powerpoint/2010/main" val="27775994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3D23A18-BBB8-4805-94E7-57B83CAA9216}"/>
              </a:ext>
            </a:extLst>
          </p:cNvPr>
          <p:cNvSpPr>
            <a:spLocks noGrp="1"/>
          </p:cNvSpPr>
          <p:nvPr>
            <p:ph type="title"/>
          </p:nvPr>
        </p:nvSpPr>
        <p:spPr>
          <a:xfrm>
            <a:off x="370650" y="296249"/>
            <a:ext cx="7955840" cy="1106347"/>
          </a:xfrm>
        </p:spPr>
        <p:txBody>
          <a:bodyPr/>
          <a:lstStyle/>
          <a:p>
            <a:pPr algn="ctr"/>
            <a:r>
              <a:rPr lang="sl-SI" sz="2400" dirty="0">
                <a:solidFill>
                  <a:srgbClr val="C00000"/>
                </a:solidFill>
              </a:rPr>
              <a:t>Kandidati, ki se lahko prijavijo na prijavni rok za SLO/EU državljane</a:t>
            </a:r>
            <a:br>
              <a:rPr lang="sl-SI" dirty="0">
                <a:solidFill>
                  <a:srgbClr val="C00000"/>
                </a:solidFill>
              </a:rPr>
            </a:br>
            <a:endParaRPr lang="sl-SI" dirty="0">
              <a:solidFill>
                <a:srgbClr val="C00000"/>
              </a:solidFill>
            </a:endParaRPr>
          </a:p>
        </p:txBody>
      </p:sp>
      <p:sp>
        <p:nvSpPr>
          <p:cNvPr id="3" name="Označba mesta številke diapozitiva 2">
            <a:extLst>
              <a:ext uri="{FF2B5EF4-FFF2-40B4-BE49-F238E27FC236}">
                <a16:creationId xmlns:a16="http://schemas.microsoft.com/office/drawing/2014/main" id="{B63A64BF-1D06-437C-9654-3AF81D8ABB77}"/>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smtClean="0">
                <a:ln>
                  <a:noFill/>
                </a:ln>
                <a:solidFill>
                  <a:srgbClr val="323232"/>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US" sz="1400" b="0" i="0" u="none" strike="noStrike" kern="0" cap="none" spc="0" normalizeH="0" baseline="0" noProof="0" dirty="0">
              <a:ln>
                <a:noFill/>
              </a:ln>
              <a:solidFill>
                <a:srgbClr val="323232"/>
              </a:solidFill>
              <a:effectLst/>
              <a:uLnTx/>
              <a:uFillTx/>
              <a:latin typeface="Arial"/>
              <a:cs typeface="Arial"/>
              <a:sym typeface="Arial"/>
            </a:endParaRPr>
          </a:p>
        </p:txBody>
      </p:sp>
      <p:sp>
        <p:nvSpPr>
          <p:cNvPr id="4" name="Označba mesta vsebine 3">
            <a:extLst>
              <a:ext uri="{FF2B5EF4-FFF2-40B4-BE49-F238E27FC236}">
                <a16:creationId xmlns:a16="http://schemas.microsoft.com/office/drawing/2014/main" id="{B063D996-E611-4991-996B-8D56E3119D59}"/>
              </a:ext>
            </a:extLst>
          </p:cNvPr>
          <p:cNvSpPr>
            <a:spLocks noGrp="1"/>
          </p:cNvSpPr>
          <p:nvPr>
            <p:ph sz="quarter" idx="13"/>
          </p:nvPr>
        </p:nvSpPr>
        <p:spPr>
          <a:xfrm>
            <a:off x="366212" y="1402597"/>
            <a:ext cx="8389438" cy="3193258"/>
          </a:xfrm>
        </p:spPr>
        <p:txBody>
          <a:bodyPr/>
          <a:lstStyle/>
          <a:p>
            <a:pPr marL="311150" indent="-285750">
              <a:buFont typeface="Wingdings" panose="05000000000000000000" pitchFamily="2" charset="2"/>
              <a:buChar char="ü"/>
            </a:pPr>
            <a:r>
              <a:rPr lang="sl-SI" sz="1600" dirty="0">
                <a:latin typeface="+mj-lt"/>
              </a:rPr>
              <a:t>državljani Republike Slovenije, ki so srednješolsko izobraževanje končali v Sloveniji ali v tujini,</a:t>
            </a:r>
          </a:p>
          <a:p>
            <a:pPr marL="311150" indent="-285750">
              <a:buFont typeface="Wingdings" panose="05000000000000000000" pitchFamily="2" charset="2"/>
              <a:buChar char="ü"/>
            </a:pPr>
            <a:r>
              <a:rPr lang="sl-SI" sz="1600" dirty="0">
                <a:latin typeface="+mj-lt"/>
              </a:rPr>
              <a:t>državljani iz držav članic Evropske unije, ki so srednješolsko izobraževanje končali v tujini ali v Sloveniji,</a:t>
            </a:r>
          </a:p>
          <a:p>
            <a:pPr marL="311150" indent="-285750">
              <a:buFont typeface="Wingdings" panose="05000000000000000000" pitchFamily="2" charset="2"/>
              <a:buChar char="ü"/>
            </a:pPr>
            <a:r>
              <a:rPr lang="sl-SI" sz="1600" dirty="0">
                <a:latin typeface="+mj-lt"/>
              </a:rPr>
              <a:t>državljani držav nečlanic EU s stalnim bivališčem v R Sloveniji in so sami ali vsaj eden od staršev ali skrbnikov rezidenti R Slovenije za davčne namene </a:t>
            </a:r>
            <a:r>
              <a:rPr lang="sl-SI" sz="1600" dirty="0">
                <a:solidFill>
                  <a:srgbClr val="C00000"/>
                </a:solidFill>
                <a:latin typeface="+mj-lt"/>
              </a:rPr>
              <a:t>(potrdilo o rezidentstvu za davčne namene dostopno na spletni strani eDavki</a:t>
            </a:r>
            <a:r>
              <a:rPr lang="sl-SI" sz="1600" dirty="0">
                <a:latin typeface="+mj-lt"/>
              </a:rPr>
              <a:t> – Potrdilo o rezidentstvu RS (</a:t>
            </a:r>
            <a:r>
              <a:rPr lang="sl-SI" sz="1600" dirty="0" err="1">
                <a:latin typeface="+mj-lt"/>
              </a:rPr>
              <a:t>durs.si</a:t>
            </a:r>
            <a:r>
              <a:rPr lang="sl-SI" sz="1600" dirty="0">
                <a:latin typeface="+mj-lt"/>
              </a:rPr>
              <a:t>))</a:t>
            </a:r>
          </a:p>
          <a:p>
            <a:pPr marL="311150" indent="-285750">
              <a:buFont typeface="Wingdings" panose="05000000000000000000" pitchFamily="2" charset="2"/>
              <a:buChar char="ü"/>
            </a:pPr>
            <a:r>
              <a:rPr lang="sl-SI" sz="1600" dirty="0">
                <a:latin typeface="+mj-lt"/>
              </a:rPr>
              <a:t>osebe s priznano mednarodno ali začasno zaščito in prosilci z mednarodno ali začasno zaščito,</a:t>
            </a:r>
          </a:p>
          <a:p>
            <a:pPr marL="311150" indent="-285750">
              <a:buFont typeface="Wingdings" panose="05000000000000000000" pitchFamily="2" charset="2"/>
              <a:buChar char="ü"/>
            </a:pPr>
            <a:r>
              <a:rPr lang="sl-SI" sz="1600" dirty="0">
                <a:solidFill>
                  <a:srgbClr val="C00000"/>
                </a:solidFill>
                <a:latin typeface="+mj-lt"/>
              </a:rPr>
              <a:t>tuji državljani NE EU, ki so v Sloveniji dokončali srednjo šolo in opravili maturo. NOVO!!!</a:t>
            </a:r>
          </a:p>
          <a:p>
            <a:r>
              <a:rPr lang="sl-SI" sz="1600" dirty="0">
                <a:solidFill>
                  <a:schemeClr val="accent3">
                    <a:lumMod val="75000"/>
                  </a:schemeClr>
                </a:solidFill>
                <a:latin typeface="+mj-lt"/>
              </a:rPr>
              <a:t>      </a:t>
            </a:r>
            <a:r>
              <a:rPr lang="sl-SI" sz="1600" dirty="0">
                <a:solidFill>
                  <a:srgbClr val="C00000"/>
                </a:solidFill>
                <a:latin typeface="+mj-lt"/>
              </a:rPr>
              <a:t>(na ta rok se ne morejo prijaviti kandidati z mednarodno srednjo šolo v Sloveniji) </a:t>
            </a:r>
          </a:p>
          <a:p>
            <a:pPr marL="311150" indent="-285750">
              <a:buFont typeface="Wingdings" panose="05000000000000000000" pitchFamily="2" charset="2"/>
              <a:buChar char="ü"/>
            </a:pPr>
            <a:endParaRPr lang="sl-SI" sz="1600" dirty="0">
              <a:solidFill>
                <a:schemeClr val="accent3">
                  <a:lumMod val="75000"/>
                </a:schemeClr>
              </a:solidFill>
              <a:latin typeface="+mj-lt"/>
            </a:endParaRPr>
          </a:p>
          <a:p>
            <a:endParaRPr lang="sl-SI" dirty="0"/>
          </a:p>
        </p:txBody>
      </p:sp>
    </p:spTree>
    <p:extLst>
      <p:ext uri="{BB962C8B-B14F-4D97-AF65-F5344CB8AC3E}">
        <p14:creationId xmlns:p14="http://schemas.microsoft.com/office/powerpoint/2010/main" val="1975602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a:extLst>
              <a:ext uri="{FF2B5EF4-FFF2-40B4-BE49-F238E27FC236}">
                <a16:creationId xmlns:a16="http://schemas.microsoft.com/office/drawing/2014/main" id="{9E5B17CD-5B5A-4501-8F6D-D157F12DB5C8}"/>
              </a:ext>
            </a:extLst>
          </p:cNvPr>
          <p:cNvSpPr>
            <a:spLocks noGrp="1"/>
          </p:cNvSpPr>
          <p:nvPr>
            <p:ph type="title"/>
          </p:nvPr>
        </p:nvSpPr>
        <p:spPr/>
        <p:txBody>
          <a:bodyPr>
            <a:normAutofit/>
          </a:bodyPr>
          <a:lstStyle/>
          <a:p>
            <a:r>
              <a:rPr lang="sl-SI" sz="2700" b="1" dirty="0">
                <a:solidFill>
                  <a:srgbClr val="005892"/>
                </a:solidFill>
                <a:cs typeface="Arial" panose="020B0604020202020204" pitchFamily="34" charset="0"/>
              </a:rPr>
              <a:t>Fakultete Univerze na Primorskem</a:t>
            </a:r>
            <a:endParaRPr lang="sl-SI" sz="2700" dirty="0"/>
          </a:p>
        </p:txBody>
      </p:sp>
      <p:sp>
        <p:nvSpPr>
          <p:cNvPr id="6" name="Označba mesta vsebine 2">
            <a:extLst>
              <a:ext uri="{FF2B5EF4-FFF2-40B4-BE49-F238E27FC236}">
                <a16:creationId xmlns:a16="http://schemas.microsoft.com/office/drawing/2014/main" id="{05FFFA02-8A59-4BB4-A125-8B2023DC8C3C}"/>
              </a:ext>
            </a:extLst>
          </p:cNvPr>
          <p:cNvSpPr>
            <a:spLocks noGrp="1"/>
          </p:cNvSpPr>
          <p:nvPr>
            <p:ph idx="1"/>
          </p:nvPr>
        </p:nvSpPr>
        <p:spPr>
          <a:xfrm>
            <a:off x="628650" y="1384459"/>
            <a:ext cx="7886700" cy="3263504"/>
          </a:xfrm>
        </p:spPr>
        <p:txBody>
          <a:bodyPr>
            <a:normAutofit/>
          </a:bodyPr>
          <a:lstStyle/>
          <a:p>
            <a:r>
              <a:rPr lang="sl-SI" altLang="sl-SI" dirty="0">
                <a:latin typeface="+mj-lt"/>
                <a:cs typeface="Arial" panose="020B0604020202020204" pitchFamily="34" charset="0"/>
              </a:rPr>
              <a:t>UP Fakulteta za humanistične študije</a:t>
            </a:r>
          </a:p>
          <a:p>
            <a:r>
              <a:rPr lang="sl-SI" altLang="sl-SI" dirty="0">
                <a:latin typeface="+mj-lt"/>
                <a:cs typeface="Arial" panose="020B0604020202020204" pitchFamily="34" charset="0"/>
              </a:rPr>
              <a:t>UP Fakulteta za management</a:t>
            </a:r>
          </a:p>
          <a:p>
            <a:r>
              <a:rPr lang="sl-SI" altLang="sl-SI" dirty="0">
                <a:latin typeface="+mj-lt"/>
                <a:cs typeface="Arial" panose="020B0604020202020204" pitchFamily="34" charset="0"/>
              </a:rPr>
              <a:t>UP Fakulteta za matematiko, naravoslovje in informacijske tehnologije</a:t>
            </a:r>
          </a:p>
          <a:p>
            <a:r>
              <a:rPr lang="sl-SI" altLang="sl-SI" dirty="0">
                <a:latin typeface="+mj-lt"/>
                <a:cs typeface="Arial" panose="020B0604020202020204" pitchFamily="34" charset="0"/>
              </a:rPr>
              <a:t>UP Fakulteta za turistične študije – </a:t>
            </a:r>
            <a:r>
              <a:rPr lang="sl-SI" altLang="sl-SI" dirty="0" err="1">
                <a:latin typeface="+mj-lt"/>
                <a:cs typeface="Arial" panose="020B0604020202020204" pitchFamily="34" charset="0"/>
              </a:rPr>
              <a:t>Turistica</a:t>
            </a:r>
            <a:endParaRPr lang="sl-SI" altLang="sl-SI" dirty="0">
              <a:latin typeface="+mj-lt"/>
              <a:cs typeface="Arial" panose="020B0604020202020204" pitchFamily="34" charset="0"/>
            </a:endParaRPr>
          </a:p>
          <a:p>
            <a:r>
              <a:rPr lang="sl-SI" altLang="sl-SI" dirty="0">
                <a:latin typeface="+mj-lt"/>
                <a:cs typeface="Arial" panose="020B0604020202020204" pitchFamily="34" charset="0"/>
              </a:rPr>
              <a:t>UP Fakulteta za vede o zdravju</a:t>
            </a:r>
          </a:p>
          <a:p>
            <a:r>
              <a:rPr lang="sl-SI" altLang="sl-SI" dirty="0">
                <a:latin typeface="+mj-lt"/>
                <a:cs typeface="Arial" panose="020B0604020202020204" pitchFamily="34" charset="0"/>
              </a:rPr>
              <a:t>UP Pedagoška fakulteta</a:t>
            </a:r>
          </a:p>
        </p:txBody>
      </p:sp>
    </p:spTree>
    <p:extLst>
      <p:ext uri="{BB962C8B-B14F-4D97-AF65-F5344CB8AC3E}">
        <p14:creationId xmlns:p14="http://schemas.microsoft.com/office/powerpoint/2010/main" val="135263815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a 4">
            <a:extLst>
              <a:ext uri="{FF2B5EF4-FFF2-40B4-BE49-F238E27FC236}">
                <a16:creationId xmlns:a16="http://schemas.microsoft.com/office/drawing/2014/main" id="{51E9A320-0253-4B8E-901E-95BFD11DFBDE}"/>
              </a:ext>
            </a:extLst>
          </p:cNvPr>
          <p:cNvGraphicFramePr>
            <a:graphicFrameLocks noGrp="1"/>
          </p:cNvGraphicFramePr>
          <p:nvPr/>
        </p:nvGraphicFramePr>
        <p:xfrm>
          <a:off x="558165" y="899160"/>
          <a:ext cx="8027670" cy="4140444"/>
        </p:xfrm>
        <a:graphic>
          <a:graphicData uri="http://schemas.openxmlformats.org/drawingml/2006/table">
            <a:tbl>
              <a:tblPr>
                <a:solidFill>
                  <a:srgbClr val="FFD9EC"/>
                </a:solidFill>
                <a:tableStyleId>{7DF18680-E054-41AD-8BC1-D1AEF772440D}</a:tableStyleId>
              </a:tblPr>
              <a:tblGrid>
                <a:gridCol w="2853690">
                  <a:extLst>
                    <a:ext uri="{9D8B030D-6E8A-4147-A177-3AD203B41FA5}">
                      <a16:colId xmlns:a16="http://schemas.microsoft.com/office/drawing/2014/main" val="1286334498"/>
                    </a:ext>
                  </a:extLst>
                </a:gridCol>
                <a:gridCol w="5173980">
                  <a:extLst>
                    <a:ext uri="{9D8B030D-6E8A-4147-A177-3AD203B41FA5}">
                      <a16:colId xmlns:a16="http://schemas.microsoft.com/office/drawing/2014/main" val="2523493677"/>
                    </a:ext>
                  </a:extLst>
                </a:gridCol>
              </a:tblGrid>
              <a:tr h="449986">
                <a:tc>
                  <a:txBody>
                    <a:bodyPr/>
                    <a:lstStyle/>
                    <a:p>
                      <a:pPr algn="ctr" fontAlgn="ctr"/>
                      <a:r>
                        <a:rPr lang="sl-SI" sz="1200" b="1" u="none" strike="noStrike" dirty="0">
                          <a:effectLst/>
                          <a:latin typeface="+mj-lt"/>
                        </a:rPr>
                        <a:t>Študijski program</a:t>
                      </a:r>
                      <a:endParaRPr lang="sl-SI" sz="1200" b="1" i="0" u="none" strike="noStrike" dirty="0">
                        <a:solidFill>
                          <a:srgbClr val="3F3F3F"/>
                        </a:solidFill>
                        <a:effectLst/>
                        <a:latin typeface="+mj-lt"/>
                      </a:endParaRPr>
                    </a:p>
                  </a:txBody>
                  <a:tcPr marL="5230" marR="5230" marT="5230" marB="0" anchor="ctr">
                    <a:lnT w="19050" cap="flat" cmpd="sng" algn="ctr">
                      <a:solidFill>
                        <a:schemeClr val="accent1">
                          <a:lumMod val="60000"/>
                          <a:lumOff val="40000"/>
                        </a:schemeClr>
                      </a:solidFill>
                      <a:prstDash val="solid"/>
                      <a:round/>
                      <a:headEnd type="none" w="med" len="med"/>
                      <a:tailEnd type="none" w="med" len="med"/>
                    </a:lnT>
                    <a:lnB w="19050" cap="flat" cmpd="sng" algn="ctr">
                      <a:solidFill>
                        <a:schemeClr val="accent1">
                          <a:lumMod val="60000"/>
                          <a:lumOff val="40000"/>
                        </a:schemeClr>
                      </a:solidFill>
                      <a:prstDash val="solid"/>
                      <a:round/>
                      <a:headEnd type="none" w="med" len="med"/>
                      <a:tailEnd type="none" w="med" len="med"/>
                    </a:lnB>
                  </a:tcPr>
                </a:tc>
                <a:tc>
                  <a:txBody>
                    <a:bodyPr/>
                    <a:lstStyle/>
                    <a:p>
                      <a:pPr algn="ctr" fontAlgn="ctr"/>
                      <a:r>
                        <a:rPr lang="sl-SI" sz="1200" b="1" u="none" strike="noStrike" dirty="0">
                          <a:effectLst/>
                          <a:latin typeface="+mj-lt"/>
                        </a:rPr>
                        <a:t>Smer / Jezikovna izvedba </a:t>
                      </a:r>
                      <a:endParaRPr lang="sl-SI" sz="1200" b="1" i="0" u="none" strike="noStrike" dirty="0">
                        <a:solidFill>
                          <a:srgbClr val="3F3F3F"/>
                        </a:solidFill>
                        <a:effectLst/>
                        <a:latin typeface="+mj-lt"/>
                      </a:endParaRPr>
                    </a:p>
                  </a:txBody>
                  <a:tcPr marL="5230" marR="5230" marT="5230" marB="0" anchor="ctr">
                    <a:lnT w="19050" cap="flat" cmpd="sng" algn="ctr">
                      <a:solidFill>
                        <a:schemeClr val="accent1">
                          <a:lumMod val="60000"/>
                          <a:lumOff val="40000"/>
                        </a:schemeClr>
                      </a:solidFill>
                      <a:prstDash val="solid"/>
                      <a:round/>
                      <a:headEnd type="none" w="med" len="med"/>
                      <a:tailEnd type="none" w="med" len="med"/>
                    </a:lnT>
                    <a:lnB w="1905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577588993"/>
                  </a:ext>
                </a:extLst>
              </a:tr>
              <a:tr h="198394">
                <a:tc rowSpan="2">
                  <a:txBody>
                    <a:bodyPr/>
                    <a:lstStyle/>
                    <a:p>
                      <a:pPr algn="l" fontAlgn="ctr"/>
                      <a:r>
                        <a:rPr lang="sl-SI" sz="1200" b="1" u="none" strike="noStrike" dirty="0">
                          <a:solidFill>
                            <a:schemeClr val="tx1"/>
                          </a:solidFill>
                          <a:effectLst/>
                          <a:latin typeface="+mj-lt"/>
                        </a:rPr>
                        <a:t> Antropologija, </a:t>
                      </a:r>
                      <a:r>
                        <a:rPr lang="sl-SI" sz="1200" b="1" i="1" u="none" strike="noStrike" dirty="0">
                          <a:solidFill>
                            <a:schemeClr val="tx1"/>
                          </a:solidFill>
                          <a:effectLst/>
                          <a:latin typeface="+mj-lt"/>
                        </a:rPr>
                        <a:t>dvopredmetni</a:t>
                      </a:r>
                    </a:p>
                  </a:txBody>
                  <a:tcPr marL="5230" marR="5230" marT="5230" marB="0" anchor="ctr">
                    <a:lnT w="19050" cap="flat" cmpd="sng" algn="ctr">
                      <a:solidFill>
                        <a:schemeClr val="accent1">
                          <a:lumMod val="60000"/>
                          <a:lumOff val="40000"/>
                        </a:schemeClr>
                      </a:solidFill>
                      <a:prstDash val="solid"/>
                      <a:round/>
                      <a:headEnd type="none" w="med" len="med"/>
                      <a:tailEnd type="none" w="med" len="med"/>
                    </a:lnT>
                    <a:solidFill>
                      <a:schemeClr val="accent3">
                        <a:lumMod val="20000"/>
                        <a:lumOff val="80000"/>
                      </a:schemeClr>
                    </a:solidFill>
                  </a:tcPr>
                </a:tc>
                <a:tc>
                  <a:txBody>
                    <a:bodyPr/>
                    <a:lstStyle/>
                    <a:p>
                      <a:pPr algn="l" fontAlgn="ctr"/>
                      <a:r>
                        <a:rPr lang="sl-SI" sz="1200" u="none" strike="noStrike" dirty="0">
                          <a:solidFill>
                            <a:schemeClr val="tx1"/>
                          </a:solidFill>
                          <a:effectLst/>
                          <a:latin typeface="+mj-lt"/>
                        </a:rPr>
                        <a:t> Izvedba v slovenskem jeziku</a:t>
                      </a:r>
                      <a:endParaRPr lang="sl-SI" sz="1200" b="0" i="0" u="none" strike="noStrike" dirty="0">
                        <a:solidFill>
                          <a:schemeClr val="tx1"/>
                        </a:solidFill>
                        <a:effectLst/>
                        <a:latin typeface="+mj-lt"/>
                      </a:endParaRPr>
                    </a:p>
                  </a:txBody>
                  <a:tcPr marL="5230" marR="5230" marT="5230" marB="0" anchor="ctr">
                    <a:lnT w="19050" cap="flat" cmpd="sng" algn="ctr">
                      <a:solidFill>
                        <a:schemeClr val="accent1">
                          <a:lumMod val="60000"/>
                          <a:lumOff val="40000"/>
                        </a:schemeClr>
                      </a:solidFill>
                      <a:prstDash val="solid"/>
                      <a:round/>
                      <a:headEnd type="none" w="med" len="med"/>
                      <a:tailEnd type="none" w="med" len="med"/>
                    </a:lnT>
                    <a:solidFill>
                      <a:schemeClr val="accent3">
                        <a:lumMod val="20000"/>
                        <a:lumOff val="80000"/>
                      </a:schemeClr>
                    </a:solidFill>
                  </a:tcPr>
                </a:tc>
                <a:extLst>
                  <a:ext uri="{0D108BD9-81ED-4DB2-BD59-A6C34878D82A}">
                    <a16:rowId xmlns:a16="http://schemas.microsoft.com/office/drawing/2014/main" val="966190040"/>
                  </a:ext>
                </a:extLst>
              </a:tr>
              <a:tr h="198394">
                <a:tc vMerge="1">
                  <a:txBody>
                    <a:bodyPr/>
                    <a:lstStyle/>
                    <a:p>
                      <a:pPr algn="l" fontAlgn="ctr"/>
                      <a:r>
                        <a:rPr lang="sl-SI" sz="800" b="1" u="none" strike="noStrike" dirty="0">
                          <a:effectLst/>
                        </a:rPr>
                        <a:t> Antropologija, </a:t>
                      </a:r>
                      <a:r>
                        <a:rPr lang="sl-SI" sz="800" b="1" i="1" u="none" strike="noStrike" dirty="0">
                          <a:effectLst/>
                        </a:rPr>
                        <a:t>dvopredmetni program</a:t>
                      </a:r>
                      <a:endParaRPr lang="sl-SI" sz="800" b="1" i="0" u="none" strike="noStrike" dirty="0">
                        <a:solidFill>
                          <a:srgbClr val="000000"/>
                        </a:solidFill>
                        <a:effectLst/>
                        <a:latin typeface="Calibri" panose="020F0502020204030204" pitchFamily="34" charset="0"/>
                      </a:endParaRPr>
                    </a:p>
                  </a:txBody>
                  <a:tcPr marL="6973" marR="6973" marT="6973" marB="0" anchor="ctr"/>
                </a:tc>
                <a:tc>
                  <a:txBody>
                    <a:bodyPr/>
                    <a:lstStyle/>
                    <a:p>
                      <a:pPr algn="l" fontAlgn="ctr"/>
                      <a:r>
                        <a:rPr lang="sl-SI" sz="1200" u="none" strike="noStrike" dirty="0">
                          <a:solidFill>
                            <a:schemeClr val="tx1"/>
                          </a:solidFill>
                          <a:effectLst/>
                          <a:latin typeface="+mj-lt"/>
                        </a:rPr>
                        <a:t> Izvedba v angleškem jeziku</a:t>
                      </a:r>
                      <a:endParaRPr lang="sl-SI" sz="1200" b="0" i="0" u="none" strike="noStrike" dirty="0">
                        <a:solidFill>
                          <a:schemeClr val="tx1"/>
                        </a:solidFill>
                        <a:effectLst/>
                        <a:latin typeface="+mj-lt"/>
                      </a:endParaRPr>
                    </a:p>
                  </a:txBody>
                  <a:tcPr marL="5230" marR="5230" marT="5230" marB="0" anchor="ctr">
                    <a:solidFill>
                      <a:schemeClr val="accent3">
                        <a:lumMod val="20000"/>
                        <a:lumOff val="80000"/>
                      </a:schemeClr>
                    </a:solidFill>
                  </a:tcPr>
                </a:tc>
                <a:extLst>
                  <a:ext uri="{0D108BD9-81ED-4DB2-BD59-A6C34878D82A}">
                    <a16:rowId xmlns:a16="http://schemas.microsoft.com/office/drawing/2014/main" val="3479463769"/>
                  </a:ext>
                </a:extLst>
              </a:tr>
              <a:tr h="198394">
                <a:tc>
                  <a:txBody>
                    <a:bodyPr/>
                    <a:lstStyle/>
                    <a:p>
                      <a:pPr algn="l" fontAlgn="ctr"/>
                      <a:r>
                        <a:rPr lang="sl-SI" sz="1200" b="1" u="none" strike="noStrike" dirty="0">
                          <a:effectLst/>
                          <a:latin typeface="+mj-lt"/>
                        </a:rPr>
                        <a:t> Arheologija</a:t>
                      </a:r>
                      <a:r>
                        <a:rPr lang="sl-SI" sz="1200" b="1" u="none" strike="noStrike" dirty="0">
                          <a:solidFill>
                            <a:schemeClr val="tx1"/>
                          </a:solidFill>
                          <a:effectLst/>
                          <a:latin typeface="+mj-lt"/>
                        </a:rPr>
                        <a:t>, </a:t>
                      </a:r>
                      <a:r>
                        <a:rPr lang="sl-SI" sz="1200" b="1" i="1" u="none" strike="noStrike" dirty="0">
                          <a:solidFill>
                            <a:schemeClr val="tx1"/>
                          </a:solidFill>
                          <a:effectLst/>
                          <a:latin typeface="+mj-lt"/>
                        </a:rPr>
                        <a:t>dvopredmetni</a:t>
                      </a:r>
                      <a:endParaRPr lang="sl-SI" sz="1200" b="1" i="0" u="none" strike="noStrike" dirty="0">
                        <a:solidFill>
                          <a:schemeClr val="tx1"/>
                        </a:solidFill>
                        <a:effectLst/>
                        <a:latin typeface="+mj-lt"/>
                      </a:endParaRPr>
                    </a:p>
                  </a:txBody>
                  <a:tcPr marL="5230" marR="5230" marT="5230" marB="0" anchor="ctr">
                    <a:solidFill>
                      <a:schemeClr val="accent3">
                        <a:lumMod val="20000"/>
                        <a:lumOff val="80000"/>
                      </a:schemeClr>
                    </a:solidFill>
                  </a:tcPr>
                </a:tc>
                <a:tc>
                  <a:txBody>
                    <a:bodyPr/>
                    <a:lstStyle/>
                    <a:p>
                      <a:pPr algn="l" fontAlgn="ctr"/>
                      <a:r>
                        <a:rPr lang="sl-SI" sz="1200" u="none" strike="noStrike" dirty="0">
                          <a:effectLst/>
                          <a:latin typeface="+mj-lt"/>
                        </a:rPr>
                        <a:t> </a:t>
                      </a:r>
                      <a:endParaRPr lang="sl-SI" sz="1200" b="0" i="0" u="none" strike="noStrike" dirty="0">
                        <a:solidFill>
                          <a:srgbClr val="000000"/>
                        </a:solidFill>
                        <a:effectLst/>
                        <a:latin typeface="+mj-lt"/>
                      </a:endParaRPr>
                    </a:p>
                  </a:txBody>
                  <a:tcPr marL="5230" marR="5230" marT="5230" marB="0" anchor="ctr">
                    <a:solidFill>
                      <a:schemeClr val="accent3">
                        <a:lumMod val="20000"/>
                        <a:lumOff val="80000"/>
                      </a:schemeClr>
                    </a:solidFill>
                  </a:tcPr>
                </a:tc>
                <a:extLst>
                  <a:ext uri="{0D108BD9-81ED-4DB2-BD59-A6C34878D82A}">
                    <a16:rowId xmlns:a16="http://schemas.microsoft.com/office/drawing/2014/main" val="2911251979"/>
                  </a:ext>
                </a:extLst>
              </a:tr>
              <a:tr h="198394">
                <a:tc rowSpan="2">
                  <a:txBody>
                    <a:bodyPr/>
                    <a:lstStyle/>
                    <a:p>
                      <a:pPr algn="l" fontAlgn="ctr"/>
                      <a:r>
                        <a:rPr lang="sl-SI" sz="1200" b="1" u="none" strike="noStrike" dirty="0">
                          <a:solidFill>
                            <a:schemeClr val="tx1"/>
                          </a:solidFill>
                          <a:effectLst/>
                          <a:latin typeface="+mj-lt"/>
                        </a:rPr>
                        <a:t> Geografija</a:t>
                      </a:r>
                    </a:p>
                  </a:txBody>
                  <a:tcPr marL="5230" marR="5230" marT="5230" marB="0" anchor="ctr">
                    <a:solidFill>
                      <a:schemeClr val="accent3">
                        <a:lumMod val="20000"/>
                        <a:lumOff val="80000"/>
                      </a:schemeClr>
                    </a:solidFill>
                  </a:tcPr>
                </a:tc>
                <a:tc>
                  <a:txBody>
                    <a:bodyPr/>
                    <a:lstStyle/>
                    <a:p>
                      <a:pPr algn="l" fontAlgn="ctr"/>
                      <a:r>
                        <a:rPr lang="sl-SI" sz="1200" u="none" strike="noStrike" dirty="0">
                          <a:solidFill>
                            <a:schemeClr val="tx1"/>
                          </a:solidFill>
                          <a:effectLst/>
                          <a:latin typeface="+mj-lt"/>
                        </a:rPr>
                        <a:t> Geografija - enopredmetna smer</a:t>
                      </a:r>
                      <a:endParaRPr lang="sl-SI" sz="1200" b="0" i="0" u="none" strike="noStrike" dirty="0">
                        <a:solidFill>
                          <a:schemeClr val="tx1"/>
                        </a:solidFill>
                        <a:effectLst/>
                        <a:latin typeface="+mj-lt"/>
                      </a:endParaRPr>
                    </a:p>
                  </a:txBody>
                  <a:tcPr marL="5230" marR="5230" marT="5230" marB="0" anchor="ctr">
                    <a:solidFill>
                      <a:schemeClr val="accent3">
                        <a:lumMod val="20000"/>
                        <a:lumOff val="80000"/>
                      </a:schemeClr>
                    </a:solidFill>
                  </a:tcPr>
                </a:tc>
                <a:extLst>
                  <a:ext uri="{0D108BD9-81ED-4DB2-BD59-A6C34878D82A}">
                    <a16:rowId xmlns:a16="http://schemas.microsoft.com/office/drawing/2014/main" val="560359160"/>
                  </a:ext>
                </a:extLst>
              </a:tr>
              <a:tr h="198394">
                <a:tc vMerge="1">
                  <a:txBody>
                    <a:bodyPr/>
                    <a:lstStyle/>
                    <a:p>
                      <a:pPr algn="l" fontAlgn="ctr"/>
                      <a:r>
                        <a:rPr lang="sl-SI" sz="800" b="1" u="none" strike="noStrike" dirty="0">
                          <a:effectLst/>
                        </a:rPr>
                        <a:t>Geografija</a:t>
                      </a:r>
                      <a:endParaRPr lang="sl-SI" sz="800" b="1" i="0" u="none" strike="noStrike" dirty="0">
                        <a:solidFill>
                          <a:srgbClr val="000000"/>
                        </a:solidFill>
                        <a:effectLst/>
                        <a:latin typeface="Calibri" panose="020F0502020204030204" pitchFamily="34" charset="0"/>
                      </a:endParaRPr>
                    </a:p>
                  </a:txBody>
                  <a:tcPr marL="6973" marR="6973" marT="6973" marB="0" anchor="ctr"/>
                </a:tc>
                <a:tc>
                  <a:txBody>
                    <a:bodyPr/>
                    <a:lstStyle/>
                    <a:p>
                      <a:pPr algn="l" fontAlgn="ctr"/>
                      <a:r>
                        <a:rPr lang="sl-SI" sz="1200" u="none" strike="noStrike" dirty="0">
                          <a:solidFill>
                            <a:schemeClr val="tx1"/>
                          </a:solidFill>
                          <a:effectLst/>
                          <a:latin typeface="+mj-lt"/>
                        </a:rPr>
                        <a:t> Geografija - dvopredmetna smer</a:t>
                      </a:r>
                      <a:endParaRPr lang="sl-SI" sz="1200" b="0" i="0" u="none" strike="noStrike" dirty="0">
                        <a:solidFill>
                          <a:schemeClr val="tx1"/>
                        </a:solidFill>
                        <a:effectLst/>
                        <a:latin typeface="+mj-lt"/>
                      </a:endParaRPr>
                    </a:p>
                  </a:txBody>
                  <a:tcPr marL="5230" marR="5230" marT="5230" marB="0" anchor="ctr">
                    <a:solidFill>
                      <a:schemeClr val="accent3">
                        <a:lumMod val="20000"/>
                        <a:lumOff val="80000"/>
                      </a:schemeClr>
                    </a:solidFill>
                  </a:tcPr>
                </a:tc>
                <a:extLst>
                  <a:ext uri="{0D108BD9-81ED-4DB2-BD59-A6C34878D82A}">
                    <a16:rowId xmlns:a16="http://schemas.microsoft.com/office/drawing/2014/main" val="289942567"/>
                  </a:ext>
                </a:extLst>
              </a:tr>
              <a:tr h="370990">
                <a:tc>
                  <a:txBody>
                    <a:bodyPr/>
                    <a:lstStyle/>
                    <a:p>
                      <a:pPr algn="l" fontAlgn="ctr"/>
                      <a:r>
                        <a:rPr lang="sl-SI" sz="1200" b="1" u="none" strike="noStrike" dirty="0">
                          <a:effectLst/>
                          <a:latin typeface="+mj-lt"/>
                        </a:rPr>
                        <a:t> </a:t>
                      </a:r>
                      <a:r>
                        <a:rPr lang="sl-SI" sz="1200" b="1" u="none" strike="noStrike" dirty="0">
                          <a:solidFill>
                            <a:schemeClr val="tx1"/>
                          </a:solidFill>
                          <a:effectLst/>
                          <a:latin typeface="+mj-lt"/>
                        </a:rPr>
                        <a:t>Italijanistika</a:t>
                      </a:r>
                      <a:endParaRPr lang="sl-SI" sz="1200" b="1" i="0" u="none" strike="noStrike" dirty="0">
                        <a:solidFill>
                          <a:schemeClr val="tx1"/>
                        </a:solidFill>
                        <a:effectLst/>
                        <a:latin typeface="+mj-lt"/>
                      </a:endParaRPr>
                    </a:p>
                  </a:txBody>
                  <a:tcPr marL="5230" marR="5230" marT="5230" marB="0" anchor="ctr">
                    <a:solidFill>
                      <a:srgbClr val="FFBDBF"/>
                    </a:solidFill>
                  </a:tcPr>
                </a:tc>
                <a:tc>
                  <a:txBody>
                    <a:bodyPr/>
                    <a:lstStyle/>
                    <a:p>
                      <a:pPr algn="l" fontAlgn="ctr"/>
                      <a:r>
                        <a:rPr lang="sl-SI" sz="1200" u="none" strike="noStrike" dirty="0">
                          <a:effectLst/>
                          <a:latin typeface="+mj-lt"/>
                        </a:rPr>
                        <a:t> Enopredmetna smer (3-letni) (modul za začetnike, modul za nadaljevalce)   </a:t>
                      </a:r>
                      <a:br>
                        <a:rPr lang="sl-SI" sz="1200" u="none" strike="noStrike" dirty="0">
                          <a:effectLst/>
                          <a:latin typeface="+mj-lt"/>
                        </a:rPr>
                      </a:br>
                      <a:r>
                        <a:rPr lang="sl-SI" sz="1200" u="none" strike="noStrike" dirty="0">
                          <a:effectLst/>
                          <a:latin typeface="+mj-lt"/>
                        </a:rPr>
                        <a:t> </a:t>
                      </a:r>
                      <a:r>
                        <a:rPr lang="sl-SI" sz="1200" u="none" strike="noStrike" kern="1200" dirty="0">
                          <a:solidFill>
                            <a:srgbClr val="00B0F0"/>
                          </a:solidFill>
                          <a:effectLst/>
                          <a:latin typeface="+mn-lt"/>
                          <a:ea typeface="+mn-ea"/>
                          <a:cs typeface="+mn-cs"/>
                        </a:rPr>
                        <a:t>Dvopredmetna smer (3-letni)</a:t>
                      </a:r>
                      <a:endParaRPr lang="sl-SI" sz="1200" b="0" i="0" u="none" strike="noStrike" dirty="0">
                        <a:solidFill>
                          <a:srgbClr val="00B0F0"/>
                        </a:solidFill>
                        <a:effectLst/>
                        <a:latin typeface="+mj-lt"/>
                      </a:endParaRPr>
                    </a:p>
                  </a:txBody>
                  <a:tcPr marL="5230" marR="5230" marT="5230" marB="0" anchor="ctr">
                    <a:solidFill>
                      <a:srgbClr val="FFBDBF"/>
                    </a:solidFill>
                  </a:tcPr>
                </a:tc>
                <a:extLst>
                  <a:ext uri="{0D108BD9-81ED-4DB2-BD59-A6C34878D82A}">
                    <a16:rowId xmlns:a16="http://schemas.microsoft.com/office/drawing/2014/main" val="813741604"/>
                  </a:ext>
                </a:extLst>
              </a:tr>
              <a:tr h="317430">
                <a:tc>
                  <a:txBody>
                    <a:bodyPr/>
                    <a:lstStyle/>
                    <a:p>
                      <a:pPr algn="l" fontAlgn="ctr"/>
                      <a:r>
                        <a:rPr lang="sl-SI" sz="1200" b="1" u="none" strike="noStrike" dirty="0">
                          <a:effectLst/>
                          <a:latin typeface="+mj-lt"/>
                        </a:rPr>
                        <a:t> Komuniciranje in mediji</a:t>
                      </a:r>
                      <a:endParaRPr lang="sl-SI" sz="1200" b="1" i="0" u="none" strike="noStrike" dirty="0">
                        <a:solidFill>
                          <a:srgbClr val="000000"/>
                        </a:solidFill>
                        <a:effectLst/>
                        <a:latin typeface="+mj-lt"/>
                      </a:endParaRPr>
                    </a:p>
                  </a:txBody>
                  <a:tcPr marL="5230" marR="5230" marT="5230" marB="0" anchor="ctr">
                    <a:solidFill>
                      <a:schemeClr val="accent3">
                        <a:lumMod val="20000"/>
                        <a:lumOff val="80000"/>
                      </a:schemeClr>
                    </a:solidFill>
                  </a:tcPr>
                </a:tc>
                <a:tc>
                  <a:txBody>
                    <a:bodyPr/>
                    <a:lstStyle/>
                    <a:p>
                      <a:pPr algn="l" fontAlgn="ctr"/>
                      <a:r>
                        <a:rPr lang="sl-SI" sz="1200" u="none" strike="noStrike" dirty="0">
                          <a:effectLst/>
                          <a:latin typeface="+mj-lt"/>
                        </a:rPr>
                        <a:t> Komuniciranje in mediji - enopredmetna smer</a:t>
                      </a:r>
                      <a:endParaRPr lang="sl-SI" sz="1200" b="0" i="0" u="none" strike="noStrike" dirty="0">
                        <a:solidFill>
                          <a:srgbClr val="000000"/>
                        </a:solidFill>
                        <a:effectLst/>
                        <a:latin typeface="+mj-lt"/>
                      </a:endParaRPr>
                    </a:p>
                  </a:txBody>
                  <a:tcPr marL="5230" marR="5230" marT="5230" marB="0" anchor="ctr">
                    <a:solidFill>
                      <a:schemeClr val="accent3">
                        <a:lumMod val="20000"/>
                        <a:lumOff val="80000"/>
                      </a:schemeClr>
                    </a:solidFill>
                  </a:tcPr>
                </a:tc>
                <a:extLst>
                  <a:ext uri="{0D108BD9-81ED-4DB2-BD59-A6C34878D82A}">
                    <a16:rowId xmlns:a16="http://schemas.microsoft.com/office/drawing/2014/main" val="3982478869"/>
                  </a:ext>
                </a:extLst>
              </a:tr>
              <a:tr h="188110">
                <a:tc rowSpan="2">
                  <a:txBody>
                    <a:bodyPr/>
                    <a:lstStyle/>
                    <a:p>
                      <a:pPr algn="l" fontAlgn="ctr"/>
                      <a:r>
                        <a:rPr lang="sl-SI" sz="1200" b="1" u="none" strike="noStrike" dirty="0">
                          <a:solidFill>
                            <a:schemeClr val="tx1"/>
                          </a:solidFill>
                          <a:effectLst/>
                          <a:latin typeface="+mj-lt"/>
                        </a:rPr>
                        <a:t> Kulturna dediščina</a:t>
                      </a:r>
                    </a:p>
                  </a:txBody>
                  <a:tcPr marL="5230" marR="5230" marT="5230" marB="0" anchor="ctr">
                    <a:solidFill>
                      <a:schemeClr val="accent3">
                        <a:lumMod val="20000"/>
                        <a:lumOff val="80000"/>
                      </a:schemeClr>
                    </a:solidFill>
                  </a:tcPr>
                </a:tc>
                <a:tc>
                  <a:txBody>
                    <a:bodyPr/>
                    <a:lstStyle/>
                    <a:p>
                      <a:pPr algn="l" fontAlgn="ctr"/>
                      <a:r>
                        <a:rPr lang="sl-SI" sz="1200" i="0" u="none" strike="noStrike" dirty="0">
                          <a:solidFill>
                            <a:schemeClr val="tx1"/>
                          </a:solidFill>
                          <a:effectLst/>
                          <a:latin typeface="+mj-lt"/>
                        </a:rPr>
                        <a:t> Kulturna dediščina - dvopredmetna smer: izvedba v slovenskem jeziku</a:t>
                      </a:r>
                      <a:endParaRPr lang="sl-SI" sz="1200" b="0" i="0" u="none" strike="noStrike" dirty="0">
                        <a:solidFill>
                          <a:schemeClr val="tx1"/>
                        </a:solidFill>
                        <a:effectLst/>
                        <a:latin typeface="+mj-lt"/>
                      </a:endParaRPr>
                    </a:p>
                  </a:txBody>
                  <a:tcPr marL="5230" marR="5230" marT="5230" marB="0" anchor="ctr">
                    <a:solidFill>
                      <a:schemeClr val="accent3">
                        <a:lumMod val="20000"/>
                        <a:lumOff val="80000"/>
                      </a:schemeClr>
                    </a:solidFill>
                  </a:tcPr>
                </a:tc>
                <a:extLst>
                  <a:ext uri="{0D108BD9-81ED-4DB2-BD59-A6C34878D82A}">
                    <a16:rowId xmlns:a16="http://schemas.microsoft.com/office/drawing/2014/main" val="3484932201"/>
                  </a:ext>
                </a:extLst>
              </a:tr>
              <a:tr h="317430">
                <a:tc vMerge="1">
                  <a:txBody>
                    <a:bodyPr/>
                    <a:lstStyle/>
                    <a:p>
                      <a:pPr algn="l" fontAlgn="ctr"/>
                      <a:r>
                        <a:rPr lang="sl-SI" sz="800" b="1" u="none" strike="noStrike" dirty="0">
                          <a:effectLst/>
                        </a:rPr>
                        <a:t> Kulturna dediščina</a:t>
                      </a:r>
                      <a:endParaRPr lang="sl-SI" sz="800" b="1" i="0" u="none" strike="noStrike" dirty="0">
                        <a:solidFill>
                          <a:srgbClr val="000000"/>
                        </a:solidFill>
                        <a:effectLst/>
                        <a:latin typeface="Calibri" panose="020F0502020204030204" pitchFamily="34" charset="0"/>
                      </a:endParaRPr>
                    </a:p>
                  </a:txBody>
                  <a:tcPr marL="6973" marR="6973" marT="6973"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sl-SI" sz="1200" i="0" u="none" strike="noStrike" dirty="0">
                          <a:solidFill>
                            <a:schemeClr val="tx1"/>
                          </a:solidFill>
                          <a:effectLst/>
                          <a:latin typeface="+mj-lt"/>
                        </a:rPr>
                        <a:t> </a:t>
                      </a:r>
                      <a:r>
                        <a:rPr kumimoji="0" lang="sl-SI" sz="1200" b="0" i="0" u="none" strike="noStrike" kern="1200" cap="none" spc="0" normalizeH="0" baseline="0" noProof="0" dirty="0">
                          <a:ln>
                            <a:noFill/>
                          </a:ln>
                          <a:solidFill>
                            <a:schemeClr val="tx1"/>
                          </a:solidFill>
                          <a:effectLst/>
                          <a:uLnTx/>
                          <a:uFillTx/>
                          <a:latin typeface="+mj-lt"/>
                          <a:ea typeface="+mn-ea"/>
                          <a:cs typeface="+mn-cs"/>
                        </a:rPr>
                        <a:t>Kulturna dediščina - dvopredmetna smer: izvedba v angleškem jeziku</a:t>
                      </a:r>
                      <a:endParaRPr lang="sl-SI" sz="1200" b="0" i="0" u="none" strike="noStrike" dirty="0">
                        <a:solidFill>
                          <a:schemeClr val="tx1"/>
                        </a:solidFill>
                        <a:effectLst/>
                        <a:latin typeface="+mj-lt"/>
                      </a:endParaRPr>
                    </a:p>
                  </a:txBody>
                  <a:tcPr marL="5230" marR="5230" marT="5230" marB="0" anchor="ctr">
                    <a:solidFill>
                      <a:schemeClr val="accent3">
                        <a:lumMod val="20000"/>
                        <a:lumOff val="80000"/>
                      </a:schemeClr>
                    </a:solidFill>
                  </a:tcPr>
                </a:tc>
                <a:extLst>
                  <a:ext uri="{0D108BD9-81ED-4DB2-BD59-A6C34878D82A}">
                    <a16:rowId xmlns:a16="http://schemas.microsoft.com/office/drawing/2014/main" val="3891253233"/>
                  </a:ext>
                </a:extLst>
              </a:tr>
              <a:tr h="736750">
                <a:tc>
                  <a:txBody>
                    <a:bodyPr/>
                    <a:lstStyle/>
                    <a:p>
                      <a:pPr algn="l" fontAlgn="ctr"/>
                      <a:r>
                        <a:rPr lang="sl-SI" sz="1200" b="1" u="none" strike="noStrike" dirty="0">
                          <a:effectLst/>
                          <a:latin typeface="+mj-lt"/>
                        </a:rPr>
                        <a:t> Medkulturno jezikovno posredovanje</a:t>
                      </a:r>
                      <a:endParaRPr lang="sl-SI" sz="1200" b="1" i="0" u="none" strike="noStrike" dirty="0">
                        <a:solidFill>
                          <a:srgbClr val="000000"/>
                        </a:solidFill>
                        <a:effectLst/>
                        <a:latin typeface="+mj-lt"/>
                      </a:endParaRPr>
                    </a:p>
                  </a:txBody>
                  <a:tcPr marL="5230" marR="5230" marT="5230" marB="0" anchor="ctr">
                    <a:solidFill>
                      <a:srgbClr val="FFBDBF"/>
                    </a:solidFill>
                  </a:tcPr>
                </a:tc>
                <a:tc>
                  <a:txBody>
                    <a:bodyPr/>
                    <a:lstStyle/>
                    <a:p>
                      <a:pPr algn="l" fontAlgn="ctr"/>
                      <a:r>
                        <a:rPr lang="sl-SI" sz="1200" u="none" strike="noStrike" dirty="0">
                          <a:effectLst/>
                          <a:latin typeface="+mj-lt"/>
                        </a:rPr>
                        <a:t> Smer: angleščina-slovenščina </a:t>
                      </a:r>
                      <a:br>
                        <a:rPr lang="sl-SI" sz="1200" u="none" strike="noStrike" dirty="0">
                          <a:effectLst/>
                          <a:latin typeface="+mj-lt"/>
                        </a:rPr>
                      </a:br>
                      <a:r>
                        <a:rPr lang="sl-SI" sz="1200" u="none" strike="noStrike" dirty="0">
                          <a:effectLst/>
                          <a:latin typeface="+mj-lt"/>
                        </a:rPr>
                        <a:t> Smer angleščina-francoščina </a:t>
                      </a:r>
                      <a:br>
                        <a:rPr lang="sl-SI" sz="1200" u="none" strike="noStrike" dirty="0">
                          <a:effectLst/>
                          <a:latin typeface="+mj-lt"/>
                        </a:rPr>
                      </a:br>
                      <a:r>
                        <a:rPr lang="sl-SI" sz="1200" u="none" strike="noStrike" dirty="0">
                          <a:effectLst/>
                          <a:latin typeface="+mj-lt"/>
                        </a:rPr>
                        <a:t> </a:t>
                      </a:r>
                      <a:r>
                        <a:rPr lang="sl-SI" sz="1200" u="none" strike="noStrike" dirty="0">
                          <a:solidFill>
                            <a:schemeClr val="tx1"/>
                          </a:solidFill>
                          <a:effectLst/>
                          <a:latin typeface="+mj-lt"/>
                        </a:rPr>
                        <a:t>Smer angleščina-italijanščina </a:t>
                      </a:r>
                      <a:r>
                        <a:rPr lang="sl-SI" sz="1200" u="none" strike="noStrike" kern="1200" dirty="0">
                          <a:solidFill>
                            <a:srgbClr val="00B0F0"/>
                          </a:solidFill>
                          <a:effectLst/>
                          <a:latin typeface="+mn-lt"/>
                          <a:ea typeface="+mn-ea"/>
                          <a:cs typeface="+mn-cs"/>
                        </a:rPr>
                        <a:t>(modul za začetnike, modul za nadaljevalce)</a:t>
                      </a:r>
                      <a:r>
                        <a:rPr lang="sl-SI" sz="1200" u="none" strike="noStrike" dirty="0">
                          <a:solidFill>
                            <a:srgbClr val="00B0F0"/>
                          </a:solidFill>
                          <a:effectLst/>
                          <a:latin typeface="+mj-lt"/>
                        </a:rPr>
                        <a:t> </a:t>
                      </a:r>
                      <a:br>
                        <a:rPr lang="sl-SI" sz="1200" u="none" strike="noStrike" dirty="0">
                          <a:solidFill>
                            <a:srgbClr val="00B0F0"/>
                          </a:solidFill>
                          <a:effectLst/>
                          <a:latin typeface="+mj-lt"/>
                        </a:rPr>
                      </a:br>
                      <a:r>
                        <a:rPr lang="sl-SI" sz="1200" u="none" strike="noStrike" dirty="0">
                          <a:effectLst/>
                          <a:latin typeface="+mj-lt"/>
                        </a:rPr>
                        <a:t> </a:t>
                      </a:r>
                      <a:r>
                        <a:rPr lang="sl-SI" sz="1200" u="none" strike="noStrike" dirty="0">
                          <a:solidFill>
                            <a:schemeClr val="tx1"/>
                          </a:solidFill>
                          <a:effectLst/>
                          <a:latin typeface="+mj-lt"/>
                        </a:rPr>
                        <a:t>Smer angleščina-kitajščina</a:t>
                      </a:r>
                      <a:endParaRPr lang="sl-SI" sz="1200" b="0" i="0" u="none" strike="noStrike" dirty="0">
                        <a:solidFill>
                          <a:schemeClr val="tx1"/>
                        </a:solidFill>
                        <a:effectLst/>
                        <a:latin typeface="+mj-lt"/>
                      </a:endParaRPr>
                    </a:p>
                  </a:txBody>
                  <a:tcPr marL="5230" marR="5230" marT="5230" marB="0" anchor="ctr">
                    <a:solidFill>
                      <a:srgbClr val="FFBDBF"/>
                    </a:solidFill>
                  </a:tcPr>
                </a:tc>
                <a:extLst>
                  <a:ext uri="{0D108BD9-81ED-4DB2-BD59-A6C34878D82A}">
                    <a16:rowId xmlns:a16="http://schemas.microsoft.com/office/drawing/2014/main" val="2912912804"/>
                  </a:ext>
                </a:extLst>
              </a:tr>
              <a:tr h="370990">
                <a:tc>
                  <a:txBody>
                    <a:bodyPr/>
                    <a:lstStyle/>
                    <a:p>
                      <a:pPr algn="l" fontAlgn="ctr"/>
                      <a:r>
                        <a:rPr lang="sl-SI" sz="1200" b="1" u="none" strike="noStrike" dirty="0">
                          <a:effectLst/>
                          <a:latin typeface="+mj-lt"/>
                        </a:rPr>
                        <a:t> Slovenistika</a:t>
                      </a:r>
                      <a:endParaRPr lang="sl-SI" sz="1200" b="1" i="0" u="none" strike="noStrike" dirty="0">
                        <a:solidFill>
                          <a:srgbClr val="000000"/>
                        </a:solidFill>
                        <a:effectLst/>
                        <a:latin typeface="+mj-lt"/>
                      </a:endParaRPr>
                    </a:p>
                  </a:txBody>
                  <a:tcPr marL="5230" marR="5230" marT="5230" marB="0" anchor="ctr">
                    <a:solidFill>
                      <a:srgbClr val="FFBDBF"/>
                    </a:solidFill>
                  </a:tcPr>
                </a:tc>
                <a:tc>
                  <a:txBody>
                    <a:bodyPr/>
                    <a:lstStyle/>
                    <a:p>
                      <a:pPr algn="l" fontAlgn="ctr"/>
                      <a:r>
                        <a:rPr lang="sl-SI" sz="1200" u="none" strike="noStrike" dirty="0">
                          <a:effectLst/>
                          <a:latin typeface="+mj-lt"/>
                        </a:rPr>
                        <a:t> Enopredmetna smer (modul za naravne govorce, modul za tuje govorce)</a:t>
                      </a:r>
                    </a:p>
                    <a:p>
                      <a:pPr algn="l" fontAlgn="ctr"/>
                      <a:r>
                        <a:rPr lang="sl-SI" sz="1200" b="0" i="0" u="none" strike="noStrike" dirty="0">
                          <a:solidFill>
                            <a:srgbClr val="000000"/>
                          </a:solidFill>
                          <a:effectLst/>
                          <a:latin typeface="+mj-lt"/>
                        </a:rPr>
                        <a:t> </a:t>
                      </a:r>
                      <a:r>
                        <a:rPr lang="sl-SI" sz="1200" u="none" strike="noStrike" kern="1200" dirty="0">
                          <a:solidFill>
                            <a:srgbClr val="00B0F0"/>
                          </a:solidFill>
                          <a:effectLst/>
                          <a:latin typeface="+mn-lt"/>
                          <a:ea typeface="+mn-ea"/>
                          <a:cs typeface="+mn-cs"/>
                        </a:rPr>
                        <a:t>Dvopredmetna smer (3-letni)</a:t>
                      </a:r>
                      <a:endParaRPr lang="sl-SI" sz="1200" b="0" i="0" u="none" strike="noStrike" dirty="0">
                        <a:solidFill>
                          <a:srgbClr val="000000"/>
                        </a:solidFill>
                        <a:effectLst/>
                        <a:latin typeface="+mj-lt"/>
                      </a:endParaRPr>
                    </a:p>
                  </a:txBody>
                  <a:tcPr marL="5230" marR="5230" marT="5230" marB="0" anchor="ctr">
                    <a:solidFill>
                      <a:srgbClr val="FFBDBF"/>
                    </a:solidFill>
                  </a:tcPr>
                </a:tc>
                <a:extLst>
                  <a:ext uri="{0D108BD9-81ED-4DB2-BD59-A6C34878D82A}">
                    <a16:rowId xmlns:a16="http://schemas.microsoft.com/office/drawing/2014/main" val="101017085"/>
                  </a:ext>
                </a:extLst>
              </a:tr>
              <a:tr h="198394">
                <a:tc rowSpan="2">
                  <a:txBody>
                    <a:bodyPr/>
                    <a:lstStyle/>
                    <a:p>
                      <a:pPr algn="l" fontAlgn="ctr"/>
                      <a:r>
                        <a:rPr lang="sl-SI" sz="1200" b="1" u="none" strike="noStrike" dirty="0">
                          <a:solidFill>
                            <a:schemeClr val="tx1"/>
                          </a:solidFill>
                          <a:effectLst/>
                          <a:latin typeface="+mj-lt"/>
                        </a:rPr>
                        <a:t> Zgodovina</a:t>
                      </a:r>
                    </a:p>
                    <a:p>
                      <a:pPr algn="l" fontAlgn="ctr"/>
                      <a:endParaRPr lang="sl-SI" sz="1200" b="1" i="0" u="none" strike="noStrike" dirty="0">
                        <a:solidFill>
                          <a:schemeClr val="tx1"/>
                        </a:solidFill>
                        <a:effectLst/>
                        <a:latin typeface="+mj-lt"/>
                      </a:endParaRPr>
                    </a:p>
                  </a:txBody>
                  <a:tcPr marL="5230" marR="5230" marT="5230" marB="0" anchor="ctr">
                    <a:solidFill>
                      <a:schemeClr val="accent3">
                        <a:lumMod val="20000"/>
                        <a:lumOff val="80000"/>
                      </a:schemeClr>
                    </a:solidFill>
                  </a:tcPr>
                </a:tc>
                <a:tc>
                  <a:txBody>
                    <a:bodyPr/>
                    <a:lstStyle/>
                    <a:p>
                      <a:pPr algn="l" fontAlgn="ctr"/>
                      <a:r>
                        <a:rPr lang="sl-SI" sz="1200" i="0" u="none" strike="noStrike" dirty="0">
                          <a:solidFill>
                            <a:schemeClr val="tx1"/>
                          </a:solidFill>
                          <a:effectLst/>
                          <a:latin typeface="+mj-lt"/>
                        </a:rPr>
                        <a:t> Zgodovina - enopredmetna smer</a:t>
                      </a:r>
                      <a:endParaRPr lang="sl-SI" sz="1200" b="0" i="0" u="none" strike="noStrike" dirty="0">
                        <a:solidFill>
                          <a:schemeClr val="tx1"/>
                        </a:solidFill>
                        <a:effectLst/>
                        <a:latin typeface="+mj-lt"/>
                      </a:endParaRPr>
                    </a:p>
                  </a:txBody>
                  <a:tcPr marL="5230" marR="5230" marT="5230" marB="0" anchor="ctr">
                    <a:solidFill>
                      <a:schemeClr val="accent3">
                        <a:lumMod val="20000"/>
                        <a:lumOff val="80000"/>
                      </a:schemeClr>
                    </a:solidFill>
                  </a:tcPr>
                </a:tc>
                <a:extLst>
                  <a:ext uri="{0D108BD9-81ED-4DB2-BD59-A6C34878D82A}">
                    <a16:rowId xmlns:a16="http://schemas.microsoft.com/office/drawing/2014/main" val="3798026974"/>
                  </a:ext>
                </a:extLst>
              </a:tr>
              <a:tr h="198394">
                <a:tc vMerge="1">
                  <a:txBody>
                    <a:bodyPr/>
                    <a:lstStyle/>
                    <a:p>
                      <a:pPr algn="l" fontAlgn="ctr"/>
                      <a:r>
                        <a:rPr lang="sl-SI" sz="800" b="1" u="none" strike="noStrike" dirty="0">
                          <a:effectLst/>
                        </a:rPr>
                        <a:t>Zgodovina</a:t>
                      </a:r>
                      <a:endParaRPr lang="sl-SI" sz="800" b="1" i="0" u="none" strike="noStrike" dirty="0">
                        <a:solidFill>
                          <a:srgbClr val="000000"/>
                        </a:solidFill>
                        <a:effectLst/>
                        <a:latin typeface="Calibri" panose="020F0502020204030204" pitchFamily="34" charset="0"/>
                      </a:endParaRPr>
                    </a:p>
                  </a:txBody>
                  <a:tcPr marL="6973" marR="6973" marT="6973" marB="0" anchor="ctr"/>
                </a:tc>
                <a:tc>
                  <a:txBody>
                    <a:bodyPr/>
                    <a:lstStyle/>
                    <a:p>
                      <a:pPr algn="l" fontAlgn="ctr"/>
                      <a:r>
                        <a:rPr lang="sl-SI" sz="1200" i="0" u="none" strike="noStrike" dirty="0">
                          <a:solidFill>
                            <a:schemeClr val="tx1"/>
                          </a:solidFill>
                          <a:effectLst/>
                          <a:latin typeface="+mj-lt"/>
                        </a:rPr>
                        <a:t> Zgodovina - dvopredmetna smer</a:t>
                      </a:r>
                      <a:endParaRPr lang="sl-SI" sz="1200" b="0" i="0" u="none" strike="noStrike" dirty="0">
                        <a:solidFill>
                          <a:schemeClr val="tx1"/>
                        </a:solidFill>
                        <a:effectLst/>
                        <a:latin typeface="+mj-lt"/>
                      </a:endParaRPr>
                    </a:p>
                  </a:txBody>
                  <a:tcPr marL="5230" marR="5230" marT="5230" marB="0" anchor="ctr">
                    <a:solidFill>
                      <a:schemeClr val="accent3">
                        <a:lumMod val="20000"/>
                        <a:lumOff val="80000"/>
                      </a:schemeClr>
                    </a:solidFill>
                  </a:tcPr>
                </a:tc>
                <a:extLst>
                  <a:ext uri="{0D108BD9-81ED-4DB2-BD59-A6C34878D82A}">
                    <a16:rowId xmlns:a16="http://schemas.microsoft.com/office/drawing/2014/main" val="1155579109"/>
                  </a:ext>
                </a:extLst>
              </a:tr>
            </a:tbl>
          </a:graphicData>
        </a:graphic>
      </p:graphicFrame>
      <p:sp>
        <p:nvSpPr>
          <p:cNvPr id="3" name="Naslov 1">
            <a:extLst>
              <a:ext uri="{FF2B5EF4-FFF2-40B4-BE49-F238E27FC236}">
                <a16:creationId xmlns:a16="http://schemas.microsoft.com/office/drawing/2014/main" id="{0088EA54-68A4-4E63-81E0-9510D9E184F1}"/>
              </a:ext>
            </a:extLst>
          </p:cNvPr>
          <p:cNvSpPr txBox="1">
            <a:spLocks/>
          </p:cNvSpPr>
          <p:nvPr/>
        </p:nvSpPr>
        <p:spPr>
          <a:xfrm>
            <a:off x="628650" y="273844"/>
            <a:ext cx="6572250" cy="495776"/>
          </a:xfrm>
          <a:prstGeom prst="rect">
            <a:avLst/>
          </a:prstGeom>
        </p:spPr>
        <p:txBody>
          <a:bodyPr vert="horz" lIns="68580" tIns="34290" rIns="68580" bIns="34290" rtlCol="0" anchor="b">
            <a:normAutofit fontScale="8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defTabSz="685800" eaLnBrk="0" fontAlgn="base" hangingPunct="0">
              <a:lnSpc>
                <a:spcPct val="150000"/>
              </a:lnSpc>
              <a:spcAft>
                <a:spcPct val="0"/>
              </a:spcAft>
              <a:buClrTx/>
            </a:pPr>
            <a:r>
              <a:rPr lang="sl-SI" sz="2700" b="1" dirty="0">
                <a:solidFill>
                  <a:srgbClr val="005892"/>
                </a:solidFill>
                <a:latin typeface="Calibri Light" panose="020F0302020204030204"/>
                <a:cs typeface="Arial" panose="020B0604020202020204" pitchFamily="34" charset="0"/>
              </a:rPr>
              <a:t>UP Fakulteta za humanistične študije </a:t>
            </a:r>
          </a:p>
        </p:txBody>
      </p:sp>
    </p:spTree>
    <p:extLst>
      <p:ext uri="{BB962C8B-B14F-4D97-AF65-F5344CB8AC3E}">
        <p14:creationId xmlns:p14="http://schemas.microsoft.com/office/powerpoint/2010/main" val="145940242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5E7B912-29A6-4874-8D08-F2183A0F38D7}"/>
              </a:ext>
            </a:extLst>
          </p:cNvPr>
          <p:cNvSpPr>
            <a:spLocks noGrp="1"/>
          </p:cNvSpPr>
          <p:nvPr>
            <p:ph type="title"/>
          </p:nvPr>
        </p:nvSpPr>
        <p:spPr/>
        <p:txBody>
          <a:bodyPr>
            <a:normAutofit/>
          </a:bodyPr>
          <a:lstStyle/>
          <a:p>
            <a:pPr algn="just" eaLnBrk="0" fontAlgn="base" hangingPunct="0">
              <a:lnSpc>
                <a:spcPct val="150000"/>
              </a:lnSpc>
              <a:spcAft>
                <a:spcPct val="0"/>
              </a:spcAft>
            </a:pPr>
            <a:r>
              <a:rPr lang="sl-SI" sz="2700" b="1" dirty="0">
                <a:solidFill>
                  <a:srgbClr val="005892"/>
                </a:solidFill>
                <a:cs typeface="Arial" panose="020B0604020202020204" pitchFamily="34" charset="0"/>
              </a:rPr>
              <a:t>UP Fakulteta za management</a:t>
            </a:r>
          </a:p>
        </p:txBody>
      </p:sp>
      <p:sp>
        <p:nvSpPr>
          <p:cNvPr id="3" name="Označba mesta vsebine 2">
            <a:extLst>
              <a:ext uri="{FF2B5EF4-FFF2-40B4-BE49-F238E27FC236}">
                <a16:creationId xmlns:a16="http://schemas.microsoft.com/office/drawing/2014/main" id="{165A4FB7-5051-48C7-9902-D598AEE95F31}"/>
              </a:ext>
            </a:extLst>
          </p:cNvPr>
          <p:cNvSpPr>
            <a:spLocks noGrp="1"/>
          </p:cNvSpPr>
          <p:nvPr>
            <p:ph idx="1"/>
          </p:nvPr>
        </p:nvSpPr>
        <p:spPr>
          <a:xfrm>
            <a:off x="628650" y="1668780"/>
            <a:ext cx="7886700" cy="1165860"/>
          </a:xfrm>
        </p:spPr>
        <p:txBody>
          <a:bodyPr/>
          <a:lstStyle/>
          <a:p>
            <a:pPr marL="192876" indent="-192876"/>
            <a:r>
              <a:rPr lang="sl-SI" dirty="0">
                <a:latin typeface="+mj-lt"/>
                <a:cs typeface="Arial" panose="020B0604020202020204" pitchFamily="34" charset="0"/>
              </a:rPr>
              <a:t>Management (UN) </a:t>
            </a:r>
            <a:r>
              <a:rPr lang="sl-SI" i="1" dirty="0">
                <a:latin typeface="+mj-lt"/>
                <a:cs typeface="Arial" panose="020B0604020202020204" pitchFamily="34" charset="0"/>
              </a:rPr>
              <a:t>- izvedba v slovenskem </a:t>
            </a:r>
            <a:r>
              <a:rPr lang="sl-SI" i="1">
                <a:latin typeface="+mj-lt"/>
                <a:cs typeface="Arial" panose="020B0604020202020204" pitchFamily="34" charset="0"/>
              </a:rPr>
              <a:t>jeziku</a:t>
            </a:r>
            <a:r>
              <a:rPr lang="sl-SI">
                <a:latin typeface="+mj-lt"/>
                <a:cs typeface="Arial" panose="020B0604020202020204" pitchFamily="34" charset="0"/>
              </a:rPr>
              <a:t> – </a:t>
            </a:r>
            <a:r>
              <a:rPr lang="sl-SI" dirty="0">
                <a:latin typeface="+mj-lt"/>
                <a:cs typeface="Arial" panose="020B0604020202020204" pitchFamily="34" charset="0"/>
              </a:rPr>
              <a:t>redno</a:t>
            </a:r>
          </a:p>
          <a:p>
            <a:pPr marL="192876" indent="-192876"/>
            <a:r>
              <a:rPr lang="sl-SI" dirty="0">
                <a:latin typeface="+mj-lt"/>
                <a:cs typeface="Arial" panose="020B0604020202020204" pitchFamily="34" charset="0"/>
              </a:rPr>
              <a:t>Management (UN) - </a:t>
            </a:r>
            <a:r>
              <a:rPr lang="sl-SI" i="1" dirty="0">
                <a:latin typeface="+mj-lt"/>
                <a:cs typeface="Arial" panose="020B0604020202020204" pitchFamily="34" charset="0"/>
              </a:rPr>
              <a:t>izvedba v angleškem jeziku</a:t>
            </a:r>
            <a:r>
              <a:rPr lang="sl-SI" dirty="0">
                <a:latin typeface="+mj-lt"/>
                <a:cs typeface="Arial" panose="020B0604020202020204" pitchFamily="34" charset="0"/>
              </a:rPr>
              <a:t> – redno </a:t>
            </a:r>
          </a:p>
          <a:p>
            <a:pPr marL="192876" indent="-192876"/>
            <a:r>
              <a:rPr lang="sl-SI" dirty="0">
                <a:latin typeface="+mj-lt"/>
                <a:cs typeface="Arial" panose="020B0604020202020204" pitchFamily="34" charset="0"/>
              </a:rPr>
              <a:t>Management (VS) – redno, izredno</a:t>
            </a:r>
            <a:endParaRPr lang="sl-SI" dirty="0">
              <a:latin typeface="+mj-lt"/>
            </a:endParaRPr>
          </a:p>
        </p:txBody>
      </p:sp>
    </p:spTree>
    <p:extLst>
      <p:ext uri="{BB962C8B-B14F-4D97-AF65-F5344CB8AC3E}">
        <p14:creationId xmlns:p14="http://schemas.microsoft.com/office/powerpoint/2010/main" val="416837684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5E7B912-29A6-4874-8D08-F2183A0F38D7}"/>
              </a:ext>
            </a:extLst>
          </p:cNvPr>
          <p:cNvSpPr>
            <a:spLocks noGrp="1"/>
          </p:cNvSpPr>
          <p:nvPr>
            <p:ph type="title"/>
          </p:nvPr>
        </p:nvSpPr>
        <p:spPr>
          <a:xfrm>
            <a:off x="518160" y="273844"/>
            <a:ext cx="7997190" cy="994172"/>
          </a:xfrm>
        </p:spPr>
        <p:txBody>
          <a:bodyPr>
            <a:normAutofit/>
          </a:bodyPr>
          <a:lstStyle/>
          <a:p>
            <a:pPr algn="just" eaLnBrk="0" fontAlgn="base" hangingPunct="0">
              <a:lnSpc>
                <a:spcPct val="100000"/>
              </a:lnSpc>
              <a:spcAft>
                <a:spcPct val="0"/>
              </a:spcAft>
            </a:pPr>
            <a:r>
              <a:rPr lang="sl-SI" sz="2700" b="1" dirty="0">
                <a:solidFill>
                  <a:srgbClr val="005892"/>
                </a:solidFill>
                <a:cs typeface="Arial" panose="020B0604020202020204" pitchFamily="34" charset="0"/>
              </a:rPr>
              <a:t>UP Fakulteta za matematiko, naravoslovje in informacijske tehnologije</a:t>
            </a:r>
          </a:p>
        </p:txBody>
      </p:sp>
      <p:sp>
        <p:nvSpPr>
          <p:cNvPr id="3" name="Označba mesta vsebine 2">
            <a:extLst>
              <a:ext uri="{FF2B5EF4-FFF2-40B4-BE49-F238E27FC236}">
                <a16:creationId xmlns:a16="http://schemas.microsoft.com/office/drawing/2014/main" id="{165A4FB7-5051-48C7-9902-D598AEE95F31}"/>
              </a:ext>
            </a:extLst>
          </p:cNvPr>
          <p:cNvSpPr>
            <a:spLocks noGrp="1"/>
          </p:cNvSpPr>
          <p:nvPr>
            <p:ph idx="1"/>
          </p:nvPr>
        </p:nvSpPr>
        <p:spPr>
          <a:xfrm>
            <a:off x="457200" y="1369219"/>
            <a:ext cx="8526780" cy="2699861"/>
          </a:xfrm>
        </p:spPr>
        <p:txBody>
          <a:bodyPr>
            <a:normAutofit lnSpcReduction="10000"/>
          </a:bodyPr>
          <a:lstStyle/>
          <a:p>
            <a:pPr marL="192876" indent="-192876"/>
            <a:r>
              <a:rPr lang="sl-SI" dirty="0" err="1">
                <a:latin typeface="+mj-lt"/>
                <a:cs typeface="Arial" panose="020B0604020202020204" pitchFamily="34" charset="0"/>
              </a:rPr>
              <a:t>Bioinformatika</a:t>
            </a:r>
            <a:r>
              <a:rPr lang="sl-SI" dirty="0">
                <a:latin typeface="+mj-lt"/>
                <a:cs typeface="Arial" panose="020B0604020202020204" pitchFamily="34" charset="0"/>
              </a:rPr>
              <a:t> (UN) - </a:t>
            </a:r>
            <a:r>
              <a:rPr lang="sl-SI" i="1" dirty="0">
                <a:latin typeface="+mj-lt"/>
                <a:cs typeface="Arial" panose="020B0604020202020204" pitchFamily="34" charset="0"/>
              </a:rPr>
              <a:t>izvedba v slovenskem in angleškem jeziku</a:t>
            </a:r>
          </a:p>
          <a:p>
            <a:pPr marL="192876" indent="-192876"/>
            <a:r>
              <a:rPr lang="sl-SI" dirty="0" err="1">
                <a:latin typeface="+mj-lt"/>
                <a:cs typeface="Arial" panose="020B0604020202020204" pitchFamily="34" charset="0"/>
              </a:rPr>
              <a:t>Biopsihologija</a:t>
            </a:r>
            <a:r>
              <a:rPr lang="sl-SI" dirty="0">
                <a:latin typeface="+mj-lt"/>
                <a:cs typeface="Arial" panose="020B0604020202020204" pitchFamily="34" charset="0"/>
              </a:rPr>
              <a:t> (UN)</a:t>
            </a:r>
          </a:p>
          <a:p>
            <a:pPr marL="192876" indent="-192876"/>
            <a:r>
              <a:rPr lang="sl-SI" dirty="0">
                <a:latin typeface="+mj-lt"/>
                <a:cs typeface="Arial" panose="020B0604020202020204" pitchFamily="34" charset="0"/>
              </a:rPr>
              <a:t>Matematika (UN) - </a:t>
            </a:r>
            <a:r>
              <a:rPr lang="sl-SI" i="1" dirty="0">
                <a:latin typeface="+mj-lt"/>
                <a:cs typeface="Arial" panose="020B0604020202020204" pitchFamily="34" charset="0"/>
              </a:rPr>
              <a:t>izvedba v slovenskem in angleškem jeziku</a:t>
            </a:r>
          </a:p>
          <a:p>
            <a:pPr marL="192876" indent="-192876"/>
            <a:r>
              <a:rPr lang="sl-SI" dirty="0">
                <a:latin typeface="+mj-lt"/>
                <a:cs typeface="Arial" panose="020B0604020202020204" pitchFamily="34" charset="0"/>
              </a:rPr>
              <a:t>Matematika v ekonomiji in financah (UN)</a:t>
            </a:r>
          </a:p>
          <a:p>
            <a:pPr marL="192876" indent="-192876"/>
            <a:r>
              <a:rPr lang="sl-SI" dirty="0">
                <a:latin typeface="+mj-lt"/>
                <a:cs typeface="Arial" panose="020B0604020202020204" pitchFamily="34" charset="0"/>
              </a:rPr>
              <a:t>Računalništvo in informatika (UN) - </a:t>
            </a:r>
            <a:r>
              <a:rPr lang="sl-SI" i="1" dirty="0">
                <a:latin typeface="+mj-lt"/>
                <a:cs typeface="Arial" panose="020B0604020202020204" pitchFamily="34" charset="0"/>
              </a:rPr>
              <a:t>izvedba v slovenskem in angleškem jeziku</a:t>
            </a:r>
          </a:p>
          <a:p>
            <a:pPr marL="192876" indent="-192876"/>
            <a:r>
              <a:rPr lang="sl-SI" dirty="0">
                <a:solidFill>
                  <a:srgbClr val="00B0F0"/>
                </a:solidFill>
                <a:latin typeface="+mj-lt"/>
                <a:cs typeface="Arial" panose="020B0604020202020204" pitchFamily="34" charset="0"/>
              </a:rPr>
              <a:t>Agronomija (VS) (prej: Sredozemsko kmetijstvo)</a:t>
            </a:r>
          </a:p>
          <a:p>
            <a:pPr marL="192876" indent="-192876"/>
            <a:r>
              <a:rPr lang="sl-SI" dirty="0">
                <a:latin typeface="+mj-lt"/>
                <a:cs typeface="Arial" panose="020B0604020202020204" pitchFamily="34" charset="0"/>
              </a:rPr>
              <a:t>Varstvena biologija (UN)</a:t>
            </a:r>
            <a:endParaRPr lang="sl-SI" dirty="0">
              <a:latin typeface="+mj-lt"/>
            </a:endParaRPr>
          </a:p>
        </p:txBody>
      </p:sp>
    </p:spTree>
    <p:extLst>
      <p:ext uri="{BB962C8B-B14F-4D97-AF65-F5344CB8AC3E}">
        <p14:creationId xmlns:p14="http://schemas.microsoft.com/office/powerpoint/2010/main" val="283080362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5E7B912-29A6-4874-8D08-F2183A0F38D7}"/>
              </a:ext>
            </a:extLst>
          </p:cNvPr>
          <p:cNvSpPr>
            <a:spLocks noGrp="1"/>
          </p:cNvSpPr>
          <p:nvPr>
            <p:ph type="title"/>
          </p:nvPr>
        </p:nvSpPr>
        <p:spPr>
          <a:xfrm>
            <a:off x="529590" y="250984"/>
            <a:ext cx="7886700" cy="994172"/>
          </a:xfrm>
        </p:spPr>
        <p:txBody>
          <a:bodyPr>
            <a:normAutofit/>
          </a:bodyPr>
          <a:lstStyle/>
          <a:p>
            <a:pPr algn="just" eaLnBrk="0" fontAlgn="base" hangingPunct="0">
              <a:lnSpc>
                <a:spcPct val="150000"/>
              </a:lnSpc>
              <a:spcAft>
                <a:spcPct val="0"/>
              </a:spcAft>
            </a:pPr>
            <a:r>
              <a:rPr lang="sl-SI" sz="2700" b="1" dirty="0">
                <a:solidFill>
                  <a:srgbClr val="005892"/>
                </a:solidFill>
                <a:cs typeface="Arial" panose="020B0604020202020204" pitchFamily="34" charset="0"/>
              </a:rPr>
              <a:t>UP Fakulteta za turistične študije – </a:t>
            </a:r>
            <a:r>
              <a:rPr lang="sl-SI" sz="2700" b="1" dirty="0" err="1">
                <a:solidFill>
                  <a:srgbClr val="005892"/>
                </a:solidFill>
                <a:cs typeface="Arial" panose="020B0604020202020204" pitchFamily="34" charset="0"/>
              </a:rPr>
              <a:t>Turistica</a:t>
            </a:r>
            <a:endParaRPr lang="sl-SI" sz="2700" b="1" dirty="0">
              <a:solidFill>
                <a:srgbClr val="005892"/>
              </a:solidFill>
              <a:cs typeface="Arial" panose="020B0604020202020204" pitchFamily="34" charset="0"/>
            </a:endParaRPr>
          </a:p>
        </p:txBody>
      </p:sp>
      <p:sp>
        <p:nvSpPr>
          <p:cNvPr id="3" name="Označba mesta vsebine 2">
            <a:extLst>
              <a:ext uri="{FF2B5EF4-FFF2-40B4-BE49-F238E27FC236}">
                <a16:creationId xmlns:a16="http://schemas.microsoft.com/office/drawing/2014/main" id="{165A4FB7-5051-48C7-9902-D598AEE95F31}"/>
              </a:ext>
            </a:extLst>
          </p:cNvPr>
          <p:cNvSpPr>
            <a:spLocks noGrp="1"/>
          </p:cNvSpPr>
          <p:nvPr>
            <p:ph idx="1"/>
          </p:nvPr>
        </p:nvSpPr>
        <p:spPr>
          <a:xfrm>
            <a:off x="350521" y="1701880"/>
            <a:ext cx="8610600" cy="1739741"/>
          </a:xfrm>
        </p:spPr>
        <p:txBody>
          <a:bodyPr/>
          <a:lstStyle/>
          <a:p>
            <a:pPr marL="192876" indent="-192876"/>
            <a:r>
              <a:rPr lang="sl-SI" dirty="0">
                <a:latin typeface="+mj-lt"/>
                <a:cs typeface="Arial" panose="020B0604020202020204" pitchFamily="34" charset="0"/>
              </a:rPr>
              <a:t>Management turističnih destinacij (VS) - izredno, izvedba v Ljubljani</a:t>
            </a:r>
          </a:p>
          <a:p>
            <a:pPr marL="192876" indent="-192876"/>
            <a:r>
              <a:rPr lang="sl-SI" dirty="0">
                <a:latin typeface="+mj-lt"/>
                <a:cs typeface="Arial" panose="020B0604020202020204" pitchFamily="34" charset="0"/>
              </a:rPr>
              <a:t>Management turističnih podjetij (VS) - </a:t>
            </a:r>
            <a:r>
              <a:rPr lang="sl-SI" i="1" dirty="0">
                <a:latin typeface="+mj-lt"/>
                <a:cs typeface="Arial" panose="020B0604020202020204" pitchFamily="34" charset="0"/>
              </a:rPr>
              <a:t>izvedba v slovenskem jeziku - redno</a:t>
            </a:r>
          </a:p>
          <a:p>
            <a:pPr marL="192876" indent="-192876"/>
            <a:r>
              <a:rPr lang="sl-SI" dirty="0">
                <a:latin typeface="+mj-lt"/>
                <a:cs typeface="Arial" panose="020B0604020202020204" pitchFamily="34" charset="0"/>
              </a:rPr>
              <a:t>Management turističnih podjetij (VS) - </a:t>
            </a:r>
            <a:r>
              <a:rPr lang="sl-SI" i="1" dirty="0">
                <a:latin typeface="+mj-lt"/>
                <a:cs typeface="Arial" panose="020B0604020202020204" pitchFamily="34" charset="0"/>
              </a:rPr>
              <a:t>izvedba v angleškem jeziku </a:t>
            </a:r>
            <a:r>
              <a:rPr lang="sl-SI" dirty="0">
                <a:latin typeface="+mj-lt"/>
                <a:cs typeface="Arial" panose="020B0604020202020204" pitchFamily="34" charset="0"/>
              </a:rPr>
              <a:t>- izredno</a:t>
            </a:r>
          </a:p>
          <a:p>
            <a:pPr marL="192876" indent="-192876"/>
            <a:r>
              <a:rPr lang="sl-SI" dirty="0">
                <a:latin typeface="+mj-lt"/>
                <a:cs typeface="Arial" panose="020B0604020202020204" pitchFamily="34" charset="0"/>
              </a:rPr>
              <a:t>Turizem (UN)</a:t>
            </a:r>
          </a:p>
          <a:p>
            <a:endParaRPr lang="sl-SI" dirty="0"/>
          </a:p>
        </p:txBody>
      </p:sp>
    </p:spTree>
    <p:extLst>
      <p:ext uri="{BB962C8B-B14F-4D97-AF65-F5344CB8AC3E}">
        <p14:creationId xmlns:p14="http://schemas.microsoft.com/office/powerpoint/2010/main" val="58449794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5E7B912-29A6-4874-8D08-F2183A0F38D7}"/>
              </a:ext>
            </a:extLst>
          </p:cNvPr>
          <p:cNvSpPr>
            <a:spLocks noGrp="1"/>
          </p:cNvSpPr>
          <p:nvPr>
            <p:ph type="title"/>
          </p:nvPr>
        </p:nvSpPr>
        <p:spPr/>
        <p:txBody>
          <a:bodyPr>
            <a:normAutofit/>
          </a:bodyPr>
          <a:lstStyle/>
          <a:p>
            <a:pPr algn="just" eaLnBrk="0" fontAlgn="base" hangingPunct="0">
              <a:lnSpc>
                <a:spcPct val="150000"/>
              </a:lnSpc>
              <a:spcAft>
                <a:spcPct val="0"/>
              </a:spcAft>
            </a:pPr>
            <a:r>
              <a:rPr lang="pl-PL" sz="2700" b="1" dirty="0">
                <a:solidFill>
                  <a:srgbClr val="005892"/>
                </a:solidFill>
                <a:cs typeface="Arial" panose="020B0604020202020204" pitchFamily="34" charset="0"/>
              </a:rPr>
              <a:t>UP Fakulteta za vede o zdravju</a:t>
            </a:r>
            <a:endParaRPr lang="sl-SI" sz="2700" b="1" dirty="0">
              <a:solidFill>
                <a:srgbClr val="005892"/>
              </a:solidFill>
              <a:cs typeface="Arial" panose="020B0604020202020204" pitchFamily="34" charset="0"/>
            </a:endParaRPr>
          </a:p>
        </p:txBody>
      </p:sp>
      <p:sp>
        <p:nvSpPr>
          <p:cNvPr id="3" name="Označba mesta vsebine 2">
            <a:extLst>
              <a:ext uri="{FF2B5EF4-FFF2-40B4-BE49-F238E27FC236}">
                <a16:creationId xmlns:a16="http://schemas.microsoft.com/office/drawing/2014/main" id="{165A4FB7-5051-48C7-9902-D598AEE95F31}"/>
              </a:ext>
            </a:extLst>
          </p:cNvPr>
          <p:cNvSpPr>
            <a:spLocks noGrp="1"/>
          </p:cNvSpPr>
          <p:nvPr>
            <p:ph idx="1"/>
          </p:nvPr>
        </p:nvSpPr>
        <p:spPr>
          <a:xfrm>
            <a:off x="537210" y="1719739"/>
            <a:ext cx="7067550" cy="2036921"/>
          </a:xfrm>
        </p:spPr>
        <p:txBody>
          <a:bodyPr/>
          <a:lstStyle/>
          <a:p>
            <a:pPr marL="160731" indent="-160731"/>
            <a:r>
              <a:rPr lang="sl-SI" dirty="0">
                <a:latin typeface="+mj-lt"/>
                <a:cs typeface="Arial" panose="020B0604020202020204" pitchFamily="34" charset="0"/>
              </a:rPr>
              <a:t>Aplikativna </a:t>
            </a:r>
            <a:r>
              <a:rPr lang="sl-SI" dirty="0" err="1">
                <a:latin typeface="+mj-lt"/>
                <a:cs typeface="Arial" panose="020B0604020202020204" pitchFamily="34" charset="0"/>
              </a:rPr>
              <a:t>kineziologija</a:t>
            </a:r>
            <a:r>
              <a:rPr lang="sl-SI" dirty="0">
                <a:latin typeface="+mj-lt"/>
                <a:cs typeface="Arial" panose="020B0604020202020204" pitchFamily="34" charset="0"/>
              </a:rPr>
              <a:t> (UN) - redno, izredno</a:t>
            </a:r>
          </a:p>
          <a:p>
            <a:pPr marL="160731" indent="-160731"/>
            <a:r>
              <a:rPr lang="sl-SI" dirty="0">
                <a:latin typeface="+mj-lt"/>
                <a:cs typeface="Arial" panose="020B0604020202020204" pitchFamily="34" charset="0"/>
              </a:rPr>
              <a:t>Fizioterapija (UN) - redno, izredno</a:t>
            </a:r>
            <a:endParaRPr lang="sl-SI" i="1" dirty="0">
              <a:solidFill>
                <a:srgbClr val="FF0000"/>
              </a:solidFill>
              <a:latin typeface="+mj-lt"/>
              <a:cs typeface="Arial" panose="020B0604020202020204" pitchFamily="34" charset="0"/>
            </a:endParaRPr>
          </a:p>
          <a:p>
            <a:pPr marL="160731" indent="-160731"/>
            <a:r>
              <a:rPr lang="sl-SI" dirty="0">
                <a:latin typeface="+mj-lt"/>
                <a:cs typeface="Arial" panose="020B0604020202020204" pitchFamily="34" charset="0"/>
              </a:rPr>
              <a:t>Prehransko svetovanje – dietetika (VS) - redno, izredno</a:t>
            </a:r>
          </a:p>
          <a:p>
            <a:pPr marL="160731" indent="-160731"/>
            <a:r>
              <a:rPr lang="sl-SI" dirty="0">
                <a:latin typeface="+mj-lt"/>
                <a:cs typeface="Arial" panose="020B0604020202020204" pitchFamily="34" charset="0"/>
              </a:rPr>
              <a:t>Zdravstvena nega (VS) – Izola - redno, izredno</a:t>
            </a:r>
          </a:p>
          <a:p>
            <a:pPr marL="160731" indent="-160731"/>
            <a:r>
              <a:rPr lang="sl-SI" dirty="0">
                <a:latin typeface="+mj-lt"/>
                <a:cs typeface="Arial" panose="020B0604020202020204" pitchFamily="34" charset="0"/>
              </a:rPr>
              <a:t>Zdravstvena nega (VS) – Vipava - redno</a:t>
            </a:r>
            <a:endParaRPr lang="sl-SI" dirty="0"/>
          </a:p>
        </p:txBody>
      </p:sp>
    </p:spTree>
    <p:extLst>
      <p:ext uri="{BB962C8B-B14F-4D97-AF65-F5344CB8AC3E}">
        <p14:creationId xmlns:p14="http://schemas.microsoft.com/office/powerpoint/2010/main" val="51980226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5E7B912-29A6-4874-8D08-F2183A0F38D7}"/>
              </a:ext>
            </a:extLst>
          </p:cNvPr>
          <p:cNvSpPr>
            <a:spLocks noGrp="1"/>
          </p:cNvSpPr>
          <p:nvPr>
            <p:ph type="title"/>
          </p:nvPr>
        </p:nvSpPr>
        <p:spPr>
          <a:xfrm>
            <a:off x="552450" y="174784"/>
            <a:ext cx="7886700" cy="518636"/>
          </a:xfrm>
        </p:spPr>
        <p:txBody>
          <a:bodyPr>
            <a:noAutofit/>
          </a:bodyPr>
          <a:lstStyle/>
          <a:p>
            <a:pPr algn="just" eaLnBrk="0" fontAlgn="base" hangingPunct="0">
              <a:lnSpc>
                <a:spcPct val="150000"/>
              </a:lnSpc>
              <a:spcAft>
                <a:spcPct val="0"/>
              </a:spcAft>
            </a:pPr>
            <a:r>
              <a:rPr lang="sl-SI" sz="2700" b="1" dirty="0">
                <a:solidFill>
                  <a:srgbClr val="005892"/>
                </a:solidFill>
                <a:cs typeface="Arial" panose="020B0604020202020204" pitchFamily="34" charset="0"/>
              </a:rPr>
              <a:t>UP Pedagoška fakulteta</a:t>
            </a:r>
          </a:p>
        </p:txBody>
      </p:sp>
      <p:sp>
        <p:nvSpPr>
          <p:cNvPr id="4" name="Označba mesta vsebine 2">
            <a:extLst>
              <a:ext uri="{FF2B5EF4-FFF2-40B4-BE49-F238E27FC236}">
                <a16:creationId xmlns:a16="http://schemas.microsoft.com/office/drawing/2014/main" id="{978F32F5-6E01-48B0-B46D-46EA0815DC20}"/>
              </a:ext>
            </a:extLst>
          </p:cNvPr>
          <p:cNvSpPr>
            <a:spLocks noGrp="1"/>
          </p:cNvSpPr>
          <p:nvPr>
            <p:ph idx="1"/>
          </p:nvPr>
        </p:nvSpPr>
        <p:spPr>
          <a:xfrm>
            <a:off x="306805" y="843439"/>
            <a:ext cx="8584532" cy="3403709"/>
          </a:xfrm>
        </p:spPr>
        <p:txBody>
          <a:bodyPr>
            <a:noAutofit/>
          </a:bodyPr>
          <a:lstStyle/>
          <a:p>
            <a:pPr marL="160731" indent="-160731">
              <a:lnSpc>
                <a:spcPct val="100000"/>
              </a:lnSpc>
            </a:pPr>
            <a:r>
              <a:rPr lang="sl-SI" dirty="0">
                <a:latin typeface="+mj-lt"/>
                <a:cs typeface="Arial" panose="020B0604020202020204" pitchFamily="34" charset="0"/>
              </a:rPr>
              <a:t>Pedagogika (UN)</a:t>
            </a:r>
          </a:p>
          <a:p>
            <a:pPr marL="160731" indent="-160731">
              <a:lnSpc>
                <a:spcPct val="100000"/>
              </a:lnSpc>
            </a:pPr>
            <a:r>
              <a:rPr lang="sl-SI" dirty="0">
                <a:latin typeface="+mj-lt"/>
                <a:cs typeface="Arial" panose="020B0604020202020204" pitchFamily="34" charset="0"/>
              </a:rPr>
              <a:t>Predšolska vzgoja (VS):  </a:t>
            </a:r>
            <a:r>
              <a:rPr lang="sl-SI" sz="1725" dirty="0">
                <a:latin typeface="+mj-lt"/>
                <a:cs typeface="Arial" panose="020B0604020202020204" pitchFamily="34" charset="0"/>
              </a:rPr>
              <a:t>	- smer: Predšolska vzgoja</a:t>
            </a:r>
          </a:p>
          <a:p>
            <a:pPr marL="0" indent="0">
              <a:lnSpc>
                <a:spcPct val="100000"/>
              </a:lnSpc>
              <a:spcBef>
                <a:spcPts val="338"/>
              </a:spcBef>
              <a:buNone/>
            </a:pPr>
            <a:r>
              <a:rPr lang="sl-SI" sz="1725" dirty="0">
                <a:latin typeface="+mj-lt"/>
                <a:cs typeface="Arial" panose="020B0604020202020204" pitchFamily="34" charset="0"/>
              </a:rPr>
              <a:t>				- smer: Predšolska vzgoja za zavode z italijanskim učnim jezikom</a:t>
            </a:r>
          </a:p>
          <a:p>
            <a:pPr marL="0" indent="0">
              <a:lnSpc>
                <a:spcPct val="100000"/>
              </a:lnSpc>
              <a:buNone/>
              <a:defRPr/>
            </a:pPr>
            <a:r>
              <a:rPr lang="sl-SI" sz="1650" dirty="0">
                <a:latin typeface="+mj-lt"/>
                <a:cs typeface="Arial" panose="020B0604020202020204" pitchFamily="34" charset="0"/>
              </a:rPr>
              <a:t>				</a:t>
            </a:r>
            <a:r>
              <a:rPr lang="sl-SI" sz="1725" i="1" dirty="0">
                <a:solidFill>
                  <a:prstClr val="black"/>
                </a:solidFill>
                <a:latin typeface="Calibri Light" panose="020F0302020204030204"/>
                <a:cs typeface="Arial" panose="020B0604020202020204" pitchFamily="34" charset="0"/>
              </a:rPr>
              <a:t>-</a:t>
            </a:r>
            <a:r>
              <a:rPr lang="sl-SI" sz="1725" dirty="0">
                <a:solidFill>
                  <a:prstClr val="black"/>
                </a:solidFill>
                <a:latin typeface="Calibri Light" panose="020F0302020204030204"/>
                <a:cs typeface="Arial" panose="020B0604020202020204" pitchFamily="34" charset="0"/>
              </a:rPr>
              <a:t> Koper – redno ali izredno </a:t>
            </a:r>
          </a:p>
          <a:p>
            <a:pPr marL="0" indent="0">
              <a:lnSpc>
                <a:spcPct val="100000"/>
              </a:lnSpc>
              <a:buNone/>
              <a:defRPr/>
            </a:pPr>
            <a:r>
              <a:rPr lang="sl-SI" sz="1725" dirty="0">
                <a:solidFill>
                  <a:prstClr val="black"/>
                </a:solidFill>
                <a:latin typeface="Calibri Light" panose="020F0302020204030204"/>
                <a:cs typeface="Arial" panose="020B0604020202020204" pitchFamily="34" charset="0"/>
              </a:rPr>
              <a:t>				- </a:t>
            </a:r>
            <a:r>
              <a:rPr lang="sl-SI" sz="1725" dirty="0">
                <a:solidFill>
                  <a:srgbClr val="00B0F0"/>
                </a:solidFill>
                <a:latin typeface="Calibri Light" panose="020F0302020204030204"/>
                <a:cs typeface="Arial" panose="020B0604020202020204" pitchFamily="34" charset="0"/>
              </a:rPr>
              <a:t>Novo mesto </a:t>
            </a:r>
            <a:r>
              <a:rPr lang="sl-SI" sz="1725" dirty="0">
                <a:solidFill>
                  <a:prstClr val="black"/>
                </a:solidFill>
                <a:latin typeface="Calibri Light" panose="020F0302020204030204"/>
                <a:cs typeface="Arial" panose="020B0604020202020204" pitchFamily="34" charset="0"/>
              </a:rPr>
              <a:t>– izredno</a:t>
            </a:r>
          </a:p>
          <a:p>
            <a:pPr marL="40500" indent="-160731">
              <a:lnSpc>
                <a:spcPct val="100000"/>
              </a:lnSpc>
              <a:spcBef>
                <a:spcPts val="338"/>
              </a:spcBef>
            </a:pPr>
            <a:r>
              <a:rPr lang="sl-SI" dirty="0">
                <a:latin typeface="+mj-lt"/>
                <a:cs typeface="Arial" panose="020B0604020202020204" pitchFamily="34" charset="0"/>
              </a:rPr>
              <a:t>Razredni pouk (UN): </a:t>
            </a:r>
            <a:r>
              <a:rPr lang="sl-SI" sz="1725" dirty="0">
                <a:latin typeface="+mj-lt"/>
                <a:cs typeface="Arial" panose="020B0604020202020204" pitchFamily="34" charset="0"/>
              </a:rPr>
              <a:t>- smer: Razredni pouk</a:t>
            </a:r>
          </a:p>
          <a:p>
            <a:pPr marL="0" indent="0">
              <a:lnSpc>
                <a:spcPct val="100000"/>
              </a:lnSpc>
              <a:spcBef>
                <a:spcPts val="338"/>
              </a:spcBef>
              <a:buNone/>
            </a:pPr>
            <a:r>
              <a:rPr lang="sl-SI" sz="1725" dirty="0">
                <a:latin typeface="+mj-lt"/>
                <a:cs typeface="Arial" panose="020B0604020202020204" pitchFamily="34" charset="0"/>
              </a:rPr>
              <a:t>			      - smer: Razredni pouk za zavode z italijanskim učnim jezikom  </a:t>
            </a:r>
          </a:p>
          <a:p>
            <a:pPr marL="40500" indent="-160731">
              <a:lnSpc>
                <a:spcPct val="100000"/>
              </a:lnSpc>
              <a:spcBef>
                <a:spcPts val="338"/>
              </a:spcBef>
            </a:pPr>
            <a:r>
              <a:rPr lang="sl-SI" dirty="0">
                <a:latin typeface="+mj-lt"/>
                <a:cs typeface="Arial" panose="020B0604020202020204" pitchFamily="34" charset="0"/>
              </a:rPr>
              <a:t>Socialna pedagogika (UN)</a:t>
            </a:r>
          </a:p>
          <a:p>
            <a:pPr marL="40500" indent="-160731">
              <a:lnSpc>
                <a:spcPct val="100000"/>
              </a:lnSpc>
              <a:spcBef>
                <a:spcPts val="338"/>
              </a:spcBef>
            </a:pPr>
            <a:r>
              <a:rPr lang="it-IT" dirty="0">
                <a:latin typeface="+mj-lt"/>
                <a:cs typeface="Arial" panose="020B0604020202020204" pitchFamily="34" charset="0"/>
              </a:rPr>
              <a:t>Vizualne umetnosti in oblikovanje (UN)</a:t>
            </a:r>
            <a:endParaRPr lang="sl-SI" dirty="0">
              <a:highlight>
                <a:srgbClr val="FFFF00"/>
              </a:highlight>
              <a:latin typeface="+mj-lt"/>
              <a:cs typeface="Arial" panose="020B0604020202020204" pitchFamily="34" charset="0"/>
            </a:endParaRPr>
          </a:p>
        </p:txBody>
      </p:sp>
    </p:spTree>
    <p:extLst>
      <p:ext uri="{BB962C8B-B14F-4D97-AF65-F5344CB8AC3E}">
        <p14:creationId xmlns:p14="http://schemas.microsoft.com/office/powerpoint/2010/main" val="364339374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9FE6184-9C99-44D0-86BA-166E768AEC33}"/>
              </a:ext>
            </a:extLst>
          </p:cNvPr>
          <p:cNvSpPr>
            <a:spLocks noGrp="1"/>
          </p:cNvSpPr>
          <p:nvPr>
            <p:ph type="title"/>
          </p:nvPr>
        </p:nvSpPr>
        <p:spPr>
          <a:xfrm>
            <a:off x="628650" y="273844"/>
            <a:ext cx="7288530" cy="511016"/>
          </a:xfrm>
        </p:spPr>
        <p:txBody>
          <a:bodyPr>
            <a:normAutofit fontScale="90000"/>
          </a:bodyPr>
          <a:lstStyle/>
          <a:p>
            <a:pPr algn="just" eaLnBrk="0" fontAlgn="base" hangingPunct="0">
              <a:lnSpc>
                <a:spcPct val="150000"/>
              </a:lnSpc>
              <a:spcAft>
                <a:spcPct val="0"/>
              </a:spcAft>
            </a:pPr>
            <a:r>
              <a:rPr lang="sl-SI" sz="2700" b="1" dirty="0">
                <a:solidFill>
                  <a:srgbClr val="005892"/>
                </a:solidFill>
                <a:cs typeface="Arial" panose="020B0604020202020204" pitchFamily="34" charset="0"/>
              </a:rPr>
              <a:t>Prijavni roki v študijskem letu 2024/2025</a:t>
            </a:r>
          </a:p>
        </p:txBody>
      </p:sp>
      <p:graphicFrame>
        <p:nvGraphicFramePr>
          <p:cNvPr id="4" name="Tabela 4">
            <a:extLst>
              <a:ext uri="{FF2B5EF4-FFF2-40B4-BE49-F238E27FC236}">
                <a16:creationId xmlns:a16="http://schemas.microsoft.com/office/drawing/2014/main" id="{BB98B5A2-C511-4271-8CE9-D10EB1FE3EC7}"/>
              </a:ext>
            </a:extLst>
          </p:cNvPr>
          <p:cNvGraphicFramePr>
            <a:graphicFrameLocks noGrp="1"/>
          </p:cNvGraphicFramePr>
          <p:nvPr>
            <p:ph idx="1"/>
          </p:nvPr>
        </p:nvGraphicFramePr>
        <p:xfrm>
          <a:off x="628650" y="1027510"/>
          <a:ext cx="7616190" cy="3011090"/>
        </p:xfrm>
        <a:graphic>
          <a:graphicData uri="http://schemas.openxmlformats.org/drawingml/2006/table">
            <a:tbl>
              <a:tblPr firstRow="1" bandRow="1">
                <a:tableStyleId>{7DF18680-E054-41AD-8BC1-D1AEF772440D}</a:tableStyleId>
              </a:tblPr>
              <a:tblGrid>
                <a:gridCol w="2487529">
                  <a:extLst>
                    <a:ext uri="{9D8B030D-6E8A-4147-A177-3AD203B41FA5}">
                      <a16:colId xmlns:a16="http://schemas.microsoft.com/office/drawing/2014/main" val="2535614296"/>
                    </a:ext>
                  </a:extLst>
                </a:gridCol>
                <a:gridCol w="2719137">
                  <a:extLst>
                    <a:ext uri="{9D8B030D-6E8A-4147-A177-3AD203B41FA5}">
                      <a16:colId xmlns:a16="http://schemas.microsoft.com/office/drawing/2014/main" val="3155666469"/>
                    </a:ext>
                  </a:extLst>
                </a:gridCol>
                <a:gridCol w="2409524">
                  <a:extLst>
                    <a:ext uri="{9D8B030D-6E8A-4147-A177-3AD203B41FA5}">
                      <a16:colId xmlns:a16="http://schemas.microsoft.com/office/drawing/2014/main" val="1372329378"/>
                    </a:ext>
                  </a:extLst>
                </a:gridCol>
              </a:tblGrid>
              <a:tr h="816798">
                <a:tc>
                  <a:txBody>
                    <a:bodyPr/>
                    <a:lstStyle/>
                    <a:p>
                      <a:endParaRPr lang="sl-SI" sz="1000" dirty="0"/>
                    </a:p>
                  </a:txBody>
                  <a:tcPr marL="68580" marR="68580" marT="34290" marB="3429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l"/>
                      <a:r>
                        <a:rPr lang="sl-SI" sz="1400" dirty="0"/>
                        <a:t>Slovenci, državljani držav EU, </a:t>
                      </a:r>
                      <a:br>
                        <a:rPr lang="sl-SI" sz="1400" dirty="0"/>
                      </a:br>
                      <a:r>
                        <a:rPr lang="sl-SI" sz="1400" dirty="0"/>
                        <a:t>Slovenci brez slovenskega državljanstva *</a:t>
                      </a:r>
                      <a:endParaRPr lang="sl-SI" sz="1400" dirty="0">
                        <a:latin typeface="Bahnschrift Light SemiCondensed" panose="020B0502040204020203" pitchFamily="34" charset="0"/>
                      </a:endParaRPr>
                    </a:p>
                  </a:txBody>
                  <a:tcPr marL="51435" marR="51435" marT="25718" marB="25718"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l"/>
                      <a:r>
                        <a:rPr lang="sl-SI" sz="1400" dirty="0"/>
                        <a:t>Državljani držav nečlanic EU, </a:t>
                      </a:r>
                      <a:r>
                        <a:rPr lang="sl-SI" sz="1400" b="1" kern="1200" dirty="0">
                          <a:solidFill>
                            <a:schemeClr val="lt1"/>
                          </a:solidFill>
                          <a:effectLst/>
                        </a:rPr>
                        <a:t> državljani držav Zahodnega Balkana</a:t>
                      </a:r>
                      <a:endParaRPr lang="sl-SI" sz="1400" dirty="0">
                        <a:latin typeface="Bahnschrift Light SemiCondensed" panose="020B0502040204020203" pitchFamily="34" charset="0"/>
                      </a:endParaRPr>
                    </a:p>
                  </a:txBody>
                  <a:tcPr marL="51435" marR="51435" marT="25718" marB="25718" anchor="ctr"/>
                </a:tc>
                <a:extLst>
                  <a:ext uri="{0D108BD9-81ED-4DB2-BD59-A6C34878D82A}">
                    <a16:rowId xmlns:a16="http://schemas.microsoft.com/office/drawing/2014/main" val="1713135361"/>
                  </a:ext>
                </a:extLst>
              </a:tr>
              <a:tr h="54857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lgn="l">
                        <a:buNone/>
                      </a:pPr>
                      <a:r>
                        <a:rPr lang="sl-SI" sz="1400" dirty="0"/>
                        <a:t>1. prijavni rok</a:t>
                      </a:r>
                      <a:endParaRPr lang="sl-SI" sz="1400" dirty="0">
                        <a:latin typeface="Bahnschrift Light SemiCondensed" panose="020B0502040204020203" pitchFamily="34" charset="0"/>
                      </a:endParaRPr>
                    </a:p>
                  </a:txBody>
                  <a:tcPr marL="51435" marR="51435" marT="25718" marB="25718" anchor="ctr"/>
                </a:tc>
                <a:tc>
                  <a:txBody>
                    <a:bodyPr/>
                    <a:lstStyle/>
                    <a:p>
                      <a:r>
                        <a:rPr lang="sl-SI" sz="1400" kern="1200" dirty="0">
                          <a:solidFill>
                            <a:schemeClr val="dk1"/>
                          </a:solidFill>
                        </a:rPr>
                        <a:t>20. 2. 2024 – 20. 3. 2024</a:t>
                      </a:r>
                      <a:endParaRPr lang="sl-SI" sz="1400" kern="1200" dirty="0">
                        <a:solidFill>
                          <a:schemeClr val="dk1"/>
                        </a:solidFill>
                        <a:latin typeface="Bahnschrift Light SemiCondensed" panose="020B0502040204020203" pitchFamily="34" charset="0"/>
                        <a:ea typeface="+mn-ea"/>
                        <a:cs typeface="+mn-cs"/>
                      </a:endParaRP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sz="1400" kern="1200" dirty="0">
                          <a:solidFill>
                            <a:schemeClr val="dk1"/>
                          </a:solidFill>
                        </a:rPr>
                        <a:t>20. 2. 2024 – 23. 5. 2024</a:t>
                      </a:r>
                      <a:endParaRPr lang="sl-SI" sz="1400" kern="1200" dirty="0">
                        <a:solidFill>
                          <a:schemeClr val="dk1"/>
                        </a:solidFill>
                        <a:latin typeface="Bahnschrift Light SemiCondensed" panose="020B0502040204020203" pitchFamily="34" charset="0"/>
                        <a:ea typeface="+mn-ea"/>
                        <a:cs typeface="+mn-cs"/>
                      </a:endParaRPr>
                    </a:p>
                  </a:txBody>
                  <a:tcPr marL="68580" marR="68580" marT="34290" marB="34290" anchor="ctr"/>
                </a:tc>
                <a:extLst>
                  <a:ext uri="{0D108BD9-81ED-4DB2-BD59-A6C34878D82A}">
                    <a16:rowId xmlns:a16="http://schemas.microsoft.com/office/drawing/2014/main" val="3765490530"/>
                  </a:ext>
                </a:extLst>
              </a:tr>
              <a:tr h="54857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r>
                        <a:rPr lang="sl-SI" sz="1400" dirty="0"/>
                        <a:t>2. prijavni rok</a:t>
                      </a:r>
                      <a:endParaRPr lang="sl-SI" sz="1400" dirty="0">
                        <a:latin typeface="Bahnschrift Light SemiCondensed" panose="020B0502040204020203" pitchFamily="34" charset="0"/>
                      </a:endParaRPr>
                    </a:p>
                  </a:txBody>
                  <a:tcPr marL="51435" marR="51435" marT="25718" marB="25718" anchor="ctr"/>
                </a:tc>
                <a:tc>
                  <a:txBody>
                    <a:bodyPr/>
                    <a:lstStyle/>
                    <a:p>
                      <a:r>
                        <a:rPr lang="sl-SI" sz="1400" kern="1200" dirty="0">
                          <a:solidFill>
                            <a:schemeClr val="dk1"/>
                          </a:solidFill>
                        </a:rPr>
                        <a:t>21. 8. 2024 – 27. 8. 2024</a:t>
                      </a:r>
                      <a:endParaRPr lang="sl-SI" sz="1400" kern="1200" dirty="0">
                        <a:solidFill>
                          <a:schemeClr val="dk1"/>
                        </a:solidFill>
                        <a:latin typeface="Bahnschrift Light SemiCondensed" panose="020B0502040204020203" pitchFamily="34" charset="0"/>
                        <a:ea typeface="+mn-ea"/>
                        <a:cs typeface="+mn-cs"/>
                      </a:endParaRPr>
                    </a:p>
                  </a:txBody>
                  <a:tcPr marL="68580" marR="68580" marT="34290" marB="34290" anchor="ctr"/>
                </a:tc>
                <a:tc>
                  <a:txBody>
                    <a:bodyPr/>
                    <a:lstStyle/>
                    <a:p>
                      <a:r>
                        <a:rPr lang="sl-SI" sz="1400" kern="1200" dirty="0">
                          <a:solidFill>
                            <a:schemeClr val="dk1"/>
                          </a:solidFill>
                        </a:rPr>
                        <a:t>28. 5. 2024 – 29. 7. 2024</a:t>
                      </a:r>
                      <a:endParaRPr lang="sl-SI" sz="1400" kern="1200" dirty="0">
                        <a:solidFill>
                          <a:schemeClr val="dk1"/>
                        </a:solidFill>
                        <a:latin typeface="Bahnschrift Light SemiCondensed" panose="020B0502040204020203" pitchFamily="34" charset="0"/>
                        <a:ea typeface="+mn-ea"/>
                        <a:cs typeface="+mn-cs"/>
                      </a:endParaRPr>
                    </a:p>
                  </a:txBody>
                  <a:tcPr marL="68580" marR="68580" marT="34290" marB="34290" anchor="ctr"/>
                </a:tc>
                <a:extLst>
                  <a:ext uri="{0D108BD9-81ED-4DB2-BD59-A6C34878D82A}">
                    <a16:rowId xmlns:a16="http://schemas.microsoft.com/office/drawing/2014/main" val="3918946623"/>
                  </a:ext>
                </a:extLst>
              </a:tr>
              <a:tr h="54857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r>
                        <a:rPr lang="sl-SI" sz="1400" dirty="0"/>
                        <a:t>3. prijavni rok</a:t>
                      </a:r>
                      <a:endParaRPr lang="sl-SI" sz="1400" dirty="0">
                        <a:latin typeface="Bahnschrift Light SemiCondensed" panose="020B0502040204020203" pitchFamily="34" charset="0"/>
                      </a:endParaRPr>
                    </a:p>
                  </a:txBody>
                  <a:tcPr marL="51435" marR="51435" marT="25718" marB="25718" anchor="ctr"/>
                </a:tc>
                <a:tc>
                  <a:txBody>
                    <a:bodyPr/>
                    <a:lstStyle/>
                    <a:p>
                      <a:pPr algn="ctr"/>
                      <a:r>
                        <a:rPr lang="sl-SI" sz="1400" kern="1200" dirty="0">
                          <a:solidFill>
                            <a:schemeClr val="dk1"/>
                          </a:solidFill>
                        </a:rPr>
                        <a:t>-</a:t>
                      </a:r>
                      <a:endParaRPr lang="sl-SI" sz="1400" kern="1200" dirty="0">
                        <a:solidFill>
                          <a:schemeClr val="dk1"/>
                        </a:solidFill>
                        <a:latin typeface="Bahnschrift Light SemiCondensed" panose="020B0502040204020203" pitchFamily="34" charset="0"/>
                        <a:ea typeface="+mn-ea"/>
                        <a:cs typeface="+mn-cs"/>
                      </a:endParaRPr>
                    </a:p>
                  </a:txBody>
                  <a:tcPr marL="68580" marR="68580" marT="34290" marB="34290" anchor="ctr"/>
                </a:tc>
                <a:tc>
                  <a:txBody>
                    <a:bodyPr/>
                    <a:lstStyle/>
                    <a:p>
                      <a:r>
                        <a:rPr lang="sl-SI" sz="1400" kern="1200" dirty="0">
                          <a:solidFill>
                            <a:schemeClr val="dk1"/>
                          </a:solidFill>
                        </a:rPr>
                        <a:t>12. 8. 2024 – 5. 9. 2024</a:t>
                      </a:r>
                      <a:endParaRPr lang="sl-SI" sz="1400" kern="1200" dirty="0">
                        <a:solidFill>
                          <a:schemeClr val="dk1"/>
                        </a:solidFill>
                        <a:latin typeface="Bahnschrift Light SemiCondensed" panose="020B0502040204020203" pitchFamily="34" charset="0"/>
                        <a:ea typeface="+mn-ea"/>
                        <a:cs typeface="+mn-cs"/>
                      </a:endParaRPr>
                    </a:p>
                  </a:txBody>
                  <a:tcPr marL="68580" marR="68580" marT="34290" marB="34290" anchor="ctr"/>
                </a:tc>
                <a:extLst>
                  <a:ext uri="{0D108BD9-81ED-4DB2-BD59-A6C34878D82A}">
                    <a16:rowId xmlns:a16="http://schemas.microsoft.com/office/drawing/2014/main" val="3632630621"/>
                  </a:ext>
                </a:extLst>
              </a:tr>
              <a:tr h="54857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r>
                        <a:rPr lang="sl-SI" sz="1400" dirty="0"/>
                        <a:t>Rok za zapolnitev še prostih mest</a:t>
                      </a:r>
                      <a:endParaRPr lang="sl-SI" sz="1400" dirty="0">
                        <a:latin typeface="Bahnschrift Light SemiCondensed" panose="020B0502040204020203" pitchFamily="34" charset="0"/>
                      </a:endParaRPr>
                    </a:p>
                  </a:txBody>
                  <a:tcPr marL="51435" marR="51435" marT="25718" marB="25718" anchor="ctr"/>
                </a:tc>
                <a:tc gridSpan="2">
                  <a:txBody>
                    <a:bodyPr/>
                    <a:lstStyle/>
                    <a:p>
                      <a:pPr algn="ctr"/>
                      <a:r>
                        <a:rPr lang="sl-SI" sz="1400" kern="1200" dirty="0">
                          <a:solidFill>
                            <a:schemeClr val="dk1"/>
                          </a:solidFill>
                        </a:rPr>
                        <a:t>25. 9. 2024 – 26. 9. 2024, do 10. ure </a:t>
                      </a:r>
                      <a:endParaRPr lang="sl-SI" sz="1400" kern="1200" dirty="0">
                        <a:solidFill>
                          <a:schemeClr val="dk1"/>
                        </a:solidFill>
                        <a:latin typeface="Bahnschrift Light SemiCondensed" panose="020B0502040204020203" pitchFamily="34" charset="0"/>
                        <a:ea typeface="+mn-ea"/>
                        <a:cs typeface="+mn-cs"/>
                      </a:endParaRPr>
                    </a:p>
                  </a:txBody>
                  <a:tcPr marL="68580" marR="68580" marT="34290" marB="34290" anchor="ct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sz="1800" kern="1200" dirty="0">
                          <a:solidFill>
                            <a:schemeClr val="dk1"/>
                          </a:solidFill>
                        </a:rPr>
                        <a:t>25. 9. 2024 – 26. 9. 2024, do 10. ure </a:t>
                      </a:r>
                      <a:endParaRPr lang="sl-SI" sz="1800" kern="1200" dirty="0">
                        <a:solidFill>
                          <a:schemeClr val="dk1"/>
                        </a:solidFill>
                        <a:latin typeface="Bahnschrift Light SemiCondensed" panose="020B0502040204020203" pitchFamily="34" charset="0"/>
                        <a:ea typeface="+mn-ea"/>
                        <a:cs typeface="+mn-cs"/>
                      </a:endParaRPr>
                    </a:p>
                  </a:txBody>
                  <a:tcPr anchor="ctr"/>
                </a:tc>
                <a:extLst>
                  <a:ext uri="{0D108BD9-81ED-4DB2-BD59-A6C34878D82A}">
                    <a16:rowId xmlns:a16="http://schemas.microsoft.com/office/drawing/2014/main" val="1516458490"/>
                  </a:ext>
                </a:extLst>
              </a:tr>
            </a:tbl>
          </a:graphicData>
        </a:graphic>
      </p:graphicFrame>
      <p:sp>
        <p:nvSpPr>
          <p:cNvPr id="5" name="Naslov 1">
            <a:extLst>
              <a:ext uri="{FF2B5EF4-FFF2-40B4-BE49-F238E27FC236}">
                <a16:creationId xmlns:a16="http://schemas.microsoft.com/office/drawing/2014/main" id="{8D2B4086-F220-4653-B805-CC3EF9BA60EB}"/>
              </a:ext>
            </a:extLst>
          </p:cNvPr>
          <p:cNvSpPr txBox="1">
            <a:spLocks/>
          </p:cNvSpPr>
          <p:nvPr/>
        </p:nvSpPr>
        <p:spPr>
          <a:xfrm>
            <a:off x="1913021" y="4115991"/>
            <a:ext cx="6303244" cy="511016"/>
          </a:xfrm>
          <a:prstGeom prst="rect">
            <a:avLst/>
          </a:prstGeom>
        </p:spPr>
        <p:txBody>
          <a:bodyPr vert="horz" lIns="68580" tIns="34290" rIns="68580" bIns="3429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defTabSz="685800" eaLnBrk="0" fontAlgn="base" hangingPunct="0">
              <a:lnSpc>
                <a:spcPct val="150000"/>
              </a:lnSpc>
              <a:spcAft>
                <a:spcPct val="0"/>
              </a:spcAft>
              <a:buClrTx/>
            </a:pPr>
            <a:endParaRPr lang="sl-SI" sz="2700" b="1" dirty="0">
              <a:solidFill>
                <a:srgbClr val="005892"/>
              </a:solidFill>
              <a:latin typeface="Calibri Light" panose="020F0302020204030204"/>
              <a:cs typeface="Arial" panose="020B0604020202020204" pitchFamily="34" charset="0"/>
            </a:endParaRPr>
          </a:p>
        </p:txBody>
      </p:sp>
      <p:sp>
        <p:nvSpPr>
          <p:cNvPr id="7" name="PoljeZBesedilom 6">
            <a:extLst>
              <a:ext uri="{FF2B5EF4-FFF2-40B4-BE49-F238E27FC236}">
                <a16:creationId xmlns:a16="http://schemas.microsoft.com/office/drawing/2014/main" id="{5D879E9B-8E59-421B-AB90-459CA6197B79}"/>
              </a:ext>
            </a:extLst>
          </p:cNvPr>
          <p:cNvSpPr txBox="1"/>
          <p:nvPr/>
        </p:nvSpPr>
        <p:spPr>
          <a:xfrm>
            <a:off x="1816768" y="4071416"/>
            <a:ext cx="6399497" cy="623248"/>
          </a:xfrm>
          <a:prstGeom prst="rect">
            <a:avLst/>
          </a:prstGeom>
          <a:noFill/>
        </p:spPr>
        <p:txBody>
          <a:bodyPr wrap="square">
            <a:spAutoFit/>
          </a:bodyPr>
          <a:lstStyle/>
          <a:p>
            <a:pPr defTabSz="685800">
              <a:buClrTx/>
            </a:pPr>
            <a:r>
              <a:rPr lang="sl-SI" sz="1350" kern="1200" dirty="0">
                <a:solidFill>
                  <a:prstClr val="black"/>
                </a:solidFill>
                <a:latin typeface="Calibri" panose="020F0502020204030204"/>
                <a:ea typeface="+mn-ea"/>
                <a:cs typeface="+mn-cs"/>
              </a:rPr>
              <a:t>*</a:t>
            </a:r>
            <a:r>
              <a:rPr lang="sl-SI" sz="1050" kern="1200" dirty="0">
                <a:solidFill>
                  <a:prstClr val="black"/>
                </a:solidFill>
                <a:latin typeface="Calibri" panose="020F0502020204030204"/>
                <a:ea typeface="+mn-ea"/>
                <a:cs typeface="+mn-cs"/>
              </a:rPr>
              <a:t>Osebe s priznanim statusom mednarodne ali začasne zaščite, tuji državljani (ne EU), ki so v RS dokončali srednješolsko izobraževanje in opravili maturo, tuji državljani (ne EU), ki imajo stalno bivališče v Sloveniji in so sami ali vsaj eden od njihovih staršev ali skrbnikov do začetka izbirnega postopka rezidenti RS za davčne namene. </a:t>
            </a:r>
          </a:p>
        </p:txBody>
      </p:sp>
    </p:spTree>
    <p:extLst>
      <p:ext uri="{BB962C8B-B14F-4D97-AF65-F5344CB8AC3E}">
        <p14:creationId xmlns:p14="http://schemas.microsoft.com/office/powerpoint/2010/main" val="386165663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5E7B912-29A6-4874-8D08-F2183A0F38D7}"/>
              </a:ext>
            </a:extLst>
          </p:cNvPr>
          <p:cNvSpPr>
            <a:spLocks noGrp="1"/>
          </p:cNvSpPr>
          <p:nvPr>
            <p:ph type="title"/>
          </p:nvPr>
        </p:nvSpPr>
        <p:spPr/>
        <p:txBody>
          <a:bodyPr>
            <a:normAutofit/>
          </a:bodyPr>
          <a:lstStyle/>
          <a:p>
            <a:r>
              <a:rPr lang="sl-SI" sz="2700" b="1" dirty="0">
                <a:solidFill>
                  <a:srgbClr val="005892"/>
                </a:solidFill>
                <a:cs typeface="Arial" panose="020B0604020202020204" pitchFamily="34" charset="0"/>
              </a:rPr>
              <a:t>Vpisni pogoji UP</a:t>
            </a:r>
          </a:p>
        </p:txBody>
      </p:sp>
      <p:sp>
        <p:nvSpPr>
          <p:cNvPr id="3" name="Označba mesta vsebine 2">
            <a:extLst>
              <a:ext uri="{FF2B5EF4-FFF2-40B4-BE49-F238E27FC236}">
                <a16:creationId xmlns:a16="http://schemas.microsoft.com/office/drawing/2014/main" id="{165A4FB7-5051-48C7-9902-D598AEE95F31}"/>
              </a:ext>
            </a:extLst>
          </p:cNvPr>
          <p:cNvSpPr>
            <a:spLocks noGrp="1"/>
          </p:cNvSpPr>
          <p:nvPr>
            <p:ph idx="1"/>
          </p:nvPr>
        </p:nvSpPr>
        <p:spPr>
          <a:xfrm>
            <a:off x="628650" y="1184211"/>
            <a:ext cx="8226592" cy="2775079"/>
          </a:xfrm>
        </p:spPr>
        <p:txBody>
          <a:bodyPr>
            <a:normAutofit fontScale="92500" lnSpcReduction="20000"/>
          </a:bodyPr>
          <a:lstStyle/>
          <a:p>
            <a:pPr marL="0" indent="0">
              <a:buNone/>
            </a:pPr>
            <a:r>
              <a:rPr lang="sl-SI" b="1" dirty="0">
                <a:solidFill>
                  <a:srgbClr val="00B0F0"/>
                </a:solidFill>
                <a:latin typeface="+mj-lt"/>
                <a:ea typeface="Times New Roman" panose="02020603050405020304" pitchFamily="18" charset="0"/>
              </a:rPr>
              <a:t>Za vpis v 2024/2025 </a:t>
            </a:r>
            <a:r>
              <a:rPr lang="sl-SI" dirty="0">
                <a:latin typeface="+mj-lt"/>
                <a:ea typeface="Times New Roman" panose="02020603050405020304" pitchFamily="18" charset="0"/>
              </a:rPr>
              <a:t>veljajo isti pogoji za vpis kot v študijskem letu 2023/2024.</a:t>
            </a:r>
          </a:p>
          <a:p>
            <a:pPr marL="0" indent="0">
              <a:buNone/>
            </a:pPr>
            <a:r>
              <a:rPr lang="sl-SI" dirty="0">
                <a:latin typeface="+mj-lt"/>
                <a:ea typeface="Times New Roman" panose="02020603050405020304" pitchFamily="18" charset="0"/>
              </a:rPr>
              <a:t>Ni sprememb za kandidate, ki se prijavljajo z opravljeno poklicno maturo in petim predmetom splošne mature.</a:t>
            </a:r>
          </a:p>
          <a:p>
            <a:pPr marL="0" indent="0">
              <a:buNone/>
            </a:pPr>
            <a:endParaRPr lang="sl-SI" dirty="0">
              <a:latin typeface="+mj-lt"/>
              <a:ea typeface="Times New Roman" panose="02020603050405020304" pitchFamily="18" charset="0"/>
            </a:endParaRPr>
          </a:p>
          <a:p>
            <a:pPr marL="0" indent="0">
              <a:buNone/>
            </a:pPr>
            <a:r>
              <a:rPr lang="sl-SI" dirty="0">
                <a:latin typeface="+mj-lt"/>
                <a:ea typeface="Times New Roman" panose="02020603050405020304" pitchFamily="18" charset="0"/>
              </a:rPr>
              <a:t>Za vpis v </a:t>
            </a:r>
            <a:r>
              <a:rPr lang="sl-SI" b="1" dirty="0">
                <a:solidFill>
                  <a:schemeClr val="accent2">
                    <a:lumMod val="75000"/>
                  </a:schemeClr>
                </a:solidFill>
                <a:latin typeface="+mj-lt"/>
                <a:ea typeface="Times New Roman" panose="02020603050405020304" pitchFamily="18" charset="0"/>
              </a:rPr>
              <a:t>2025/2026</a:t>
            </a:r>
            <a:r>
              <a:rPr lang="sl-SI" dirty="0">
                <a:latin typeface="+mj-lt"/>
                <a:ea typeface="Times New Roman" panose="02020603050405020304" pitchFamily="18" charset="0"/>
              </a:rPr>
              <a:t> pa veljajo drugačni pogoji: </a:t>
            </a:r>
            <a:r>
              <a:rPr lang="sl-SI" dirty="0">
                <a:latin typeface="+mj-lt"/>
                <a:ea typeface="Times New Roman" panose="02020603050405020304" pitchFamily="18" charset="0"/>
                <a:hlinkClick r:id="rId2"/>
              </a:rPr>
              <a:t>povezava</a:t>
            </a:r>
            <a:r>
              <a:rPr lang="sl-SI" dirty="0">
                <a:latin typeface="+mj-lt"/>
                <a:ea typeface="Times New Roman" panose="02020603050405020304" pitchFamily="18" charset="0"/>
              </a:rPr>
              <a:t> , </a:t>
            </a:r>
          </a:p>
          <a:p>
            <a:pPr marL="0" indent="0">
              <a:buNone/>
            </a:pPr>
            <a:r>
              <a:rPr lang="sl-SI" dirty="0">
                <a:latin typeface="+mj-lt"/>
                <a:ea typeface="Times New Roman" panose="02020603050405020304" pitchFamily="18" charset="0"/>
              </a:rPr>
              <a:t>in sicer je </a:t>
            </a:r>
            <a:r>
              <a:rPr lang="sl-SI" dirty="0">
                <a:effectLst/>
                <a:latin typeface="+mj-lt"/>
                <a:ea typeface="Times New Roman" panose="02020603050405020304" pitchFamily="18" charset="0"/>
              </a:rPr>
              <a:t>za srednješolske programe določeno, katero področje po KLASUIS-P-16, CERIS, ARRS in FORD je ustrezno za vpis v posamezni univerzitetni študijski program, kar je razvidno iz: </a:t>
            </a:r>
          </a:p>
          <a:p>
            <a:pPr marL="0" indent="0">
              <a:buNone/>
            </a:pPr>
            <a:r>
              <a:rPr lang="sl-SI" dirty="0">
                <a:effectLst/>
                <a:latin typeface="+mj-lt"/>
                <a:ea typeface="Times New Roman" panose="02020603050405020304" pitchFamily="18" charset="0"/>
              </a:rPr>
              <a:t> </a:t>
            </a:r>
            <a:endParaRPr lang="sl-SI" dirty="0">
              <a:solidFill>
                <a:srgbClr val="FF0000"/>
              </a:solidFill>
              <a:latin typeface="+mj-lt"/>
            </a:endParaRPr>
          </a:p>
          <a:p>
            <a:r>
              <a:rPr lang="sl-SI" dirty="0">
                <a:latin typeface="+mj-lt"/>
                <a:hlinkClick r:id="rId3"/>
              </a:rPr>
              <a:t>Prevajalnik srednješolskih in univerzitetnih programov (upr.si)</a:t>
            </a:r>
            <a:endParaRPr lang="sl-SI" dirty="0">
              <a:latin typeface="+mj-lt"/>
            </a:endParaRPr>
          </a:p>
        </p:txBody>
      </p:sp>
    </p:spTree>
    <p:extLst>
      <p:ext uri="{BB962C8B-B14F-4D97-AF65-F5344CB8AC3E}">
        <p14:creationId xmlns:p14="http://schemas.microsoft.com/office/powerpoint/2010/main" val="186825946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jeZBesedilom 4">
            <a:extLst>
              <a:ext uri="{FF2B5EF4-FFF2-40B4-BE49-F238E27FC236}">
                <a16:creationId xmlns:a16="http://schemas.microsoft.com/office/drawing/2014/main" id="{4539432A-AD56-4D1A-A32D-54EF8E7B6BF9}"/>
              </a:ext>
            </a:extLst>
          </p:cNvPr>
          <p:cNvSpPr txBox="1"/>
          <p:nvPr/>
        </p:nvSpPr>
        <p:spPr>
          <a:xfrm>
            <a:off x="2423160" y="1214051"/>
            <a:ext cx="4572000" cy="2583015"/>
          </a:xfrm>
          <a:prstGeom prst="rect">
            <a:avLst/>
          </a:prstGeom>
          <a:noFill/>
        </p:spPr>
        <p:txBody>
          <a:bodyPr wrap="square">
            <a:spAutoFit/>
          </a:bodyPr>
          <a:lstStyle/>
          <a:p>
            <a:pPr algn="ctr" defTabSz="685800" eaLnBrk="0" fontAlgn="base" hangingPunct="0">
              <a:lnSpc>
                <a:spcPct val="150000"/>
              </a:lnSpc>
              <a:spcBef>
                <a:spcPct val="0"/>
              </a:spcBef>
              <a:spcAft>
                <a:spcPct val="0"/>
              </a:spcAft>
              <a:buClrTx/>
            </a:pPr>
            <a:r>
              <a:rPr lang="sl-SI" sz="2700" b="1" kern="1200" dirty="0">
                <a:solidFill>
                  <a:srgbClr val="005892"/>
                </a:solidFill>
                <a:latin typeface="Calibri Light" panose="020F0302020204030204"/>
                <a:ea typeface="+mn-ea"/>
                <a:cs typeface="Arial" panose="020B0604020202020204" pitchFamily="34" charset="0"/>
              </a:rPr>
              <a:t>Hvala za vašo pozornost.</a:t>
            </a:r>
          </a:p>
          <a:p>
            <a:pPr algn="ctr" defTabSz="685800" eaLnBrk="0" fontAlgn="base" hangingPunct="0">
              <a:lnSpc>
                <a:spcPct val="150000"/>
              </a:lnSpc>
              <a:spcBef>
                <a:spcPct val="0"/>
              </a:spcBef>
              <a:spcAft>
                <a:spcPct val="0"/>
              </a:spcAft>
              <a:buClrTx/>
            </a:pPr>
            <a:endParaRPr lang="sl-SI" sz="2700" b="1" kern="1200" dirty="0">
              <a:solidFill>
                <a:srgbClr val="005892"/>
              </a:solidFill>
              <a:latin typeface="Calibri Light" panose="020F0302020204030204"/>
              <a:ea typeface="+mn-ea"/>
              <a:cs typeface="Arial" panose="020B0604020202020204" pitchFamily="34" charset="0"/>
            </a:endParaRPr>
          </a:p>
          <a:p>
            <a:pPr algn="ctr" defTabSz="685800" eaLnBrk="0" fontAlgn="base" hangingPunct="0">
              <a:lnSpc>
                <a:spcPct val="150000"/>
              </a:lnSpc>
              <a:spcBef>
                <a:spcPct val="0"/>
              </a:spcBef>
              <a:spcAft>
                <a:spcPct val="0"/>
              </a:spcAft>
              <a:buClrTx/>
            </a:pPr>
            <a:r>
              <a:rPr lang="sl-SI" sz="2700" b="1" kern="1200" dirty="0">
                <a:solidFill>
                  <a:srgbClr val="005892"/>
                </a:solidFill>
                <a:latin typeface="Calibri Light" panose="020F0302020204030204"/>
                <a:ea typeface="+mn-ea"/>
                <a:cs typeface="Arial" panose="020B0604020202020204" pitchFamily="34" charset="0"/>
              </a:rPr>
              <a:t>Kontakt:</a:t>
            </a:r>
          </a:p>
          <a:p>
            <a:pPr algn="ctr" defTabSz="685800" eaLnBrk="0" fontAlgn="base" hangingPunct="0">
              <a:lnSpc>
                <a:spcPct val="150000"/>
              </a:lnSpc>
              <a:spcBef>
                <a:spcPct val="0"/>
              </a:spcBef>
              <a:spcAft>
                <a:spcPct val="0"/>
              </a:spcAft>
              <a:buClrTx/>
            </a:pPr>
            <a:r>
              <a:rPr lang="sl-SI" sz="3000" b="1" kern="1200" dirty="0">
                <a:solidFill>
                  <a:srgbClr val="005892"/>
                </a:solidFill>
                <a:latin typeface="Calibri Light" panose="020F0302020204030204"/>
                <a:ea typeface="+mn-ea"/>
                <a:cs typeface="Arial" panose="020B0604020202020204" pitchFamily="34" charset="0"/>
              </a:rPr>
              <a:t>vpis@upr.si</a:t>
            </a:r>
          </a:p>
        </p:txBody>
      </p:sp>
    </p:spTree>
    <p:extLst>
      <p:ext uri="{BB962C8B-B14F-4D97-AF65-F5344CB8AC3E}">
        <p14:creationId xmlns:p14="http://schemas.microsoft.com/office/powerpoint/2010/main" val="15759481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09F7C9D-021C-4889-9843-9DC2D8F95148}"/>
              </a:ext>
            </a:extLst>
          </p:cNvPr>
          <p:cNvSpPr>
            <a:spLocks noGrp="1"/>
          </p:cNvSpPr>
          <p:nvPr>
            <p:ph type="title"/>
          </p:nvPr>
        </p:nvSpPr>
        <p:spPr>
          <a:xfrm>
            <a:off x="370650" y="296250"/>
            <a:ext cx="8240455" cy="1576938"/>
          </a:xfrm>
        </p:spPr>
        <p:txBody>
          <a:bodyPr/>
          <a:lstStyle/>
          <a:p>
            <a:pPr algn="ctr"/>
            <a:r>
              <a:rPr lang="sl-SI" dirty="0">
                <a:solidFill>
                  <a:srgbClr val="C00000"/>
                </a:solidFill>
              </a:rPr>
              <a:t>Prijavni roki</a:t>
            </a:r>
            <a:r>
              <a:rPr lang="sl-SI" dirty="0">
                <a:solidFill>
                  <a:srgbClr val="C00000"/>
                </a:solidFill>
                <a:cs typeface="Arial" panose="020B0604020202020204" pitchFamily="34" charset="0"/>
              </a:rPr>
              <a:t> – tuji kandidati iz držav nečlanic EU; </a:t>
            </a:r>
            <a:r>
              <a:rPr lang="sl-SI" sz="2400" dirty="0">
                <a:solidFill>
                  <a:srgbClr val="C00000"/>
                </a:solidFill>
                <a:cs typeface="Arial" panose="020B0604020202020204" pitchFamily="34" charset="0"/>
              </a:rPr>
              <a:t>vpisna mesta za državljane NE EU, vpisna mesta za državljane držav Zahodnega Balkana</a:t>
            </a:r>
            <a:br>
              <a:rPr lang="sl-SI" dirty="0">
                <a:solidFill>
                  <a:srgbClr val="C00000"/>
                </a:solidFill>
                <a:cs typeface="Arial" panose="020B0604020202020204" pitchFamily="34" charset="0"/>
              </a:rPr>
            </a:br>
            <a:br>
              <a:rPr lang="sl-SI" dirty="0">
                <a:solidFill>
                  <a:schemeClr val="accent2">
                    <a:lumMod val="75000"/>
                  </a:schemeClr>
                </a:solidFill>
              </a:rPr>
            </a:br>
            <a:br>
              <a:rPr lang="sl-SI" dirty="0">
                <a:solidFill>
                  <a:schemeClr val="accent2">
                    <a:lumMod val="75000"/>
                  </a:schemeClr>
                </a:solidFill>
              </a:rPr>
            </a:br>
            <a:br>
              <a:rPr lang="sl-SI" b="1" dirty="0"/>
            </a:br>
            <a:endParaRPr lang="sl-SI" dirty="0"/>
          </a:p>
        </p:txBody>
      </p:sp>
      <p:sp>
        <p:nvSpPr>
          <p:cNvPr id="3" name="Označba mesta številke diapozitiva 2">
            <a:extLst>
              <a:ext uri="{FF2B5EF4-FFF2-40B4-BE49-F238E27FC236}">
                <a16:creationId xmlns:a16="http://schemas.microsoft.com/office/drawing/2014/main" id="{C5D35E7C-614B-4FE3-B213-65733A79FBCB}"/>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smtClean="0">
                <a:ln>
                  <a:noFill/>
                </a:ln>
                <a:solidFill>
                  <a:srgbClr val="323232"/>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US" sz="1400" b="0" i="0" u="none" strike="noStrike" kern="0" cap="none" spc="0" normalizeH="0" baseline="0" noProof="0" dirty="0">
              <a:ln>
                <a:noFill/>
              </a:ln>
              <a:solidFill>
                <a:srgbClr val="323232"/>
              </a:solidFill>
              <a:effectLst/>
              <a:uLnTx/>
              <a:uFillTx/>
              <a:latin typeface="Arial"/>
              <a:cs typeface="Arial"/>
              <a:sym typeface="Arial"/>
            </a:endParaRPr>
          </a:p>
        </p:txBody>
      </p:sp>
      <p:sp>
        <p:nvSpPr>
          <p:cNvPr id="4" name="Označba mesta vsebine 3">
            <a:extLst>
              <a:ext uri="{FF2B5EF4-FFF2-40B4-BE49-F238E27FC236}">
                <a16:creationId xmlns:a16="http://schemas.microsoft.com/office/drawing/2014/main" id="{1469543B-FCDA-4431-AA45-70599216DEA6}"/>
              </a:ext>
            </a:extLst>
          </p:cNvPr>
          <p:cNvSpPr>
            <a:spLocks noGrp="1"/>
          </p:cNvSpPr>
          <p:nvPr>
            <p:ph sz="quarter" idx="13"/>
          </p:nvPr>
        </p:nvSpPr>
        <p:spPr>
          <a:xfrm>
            <a:off x="453676" y="1792466"/>
            <a:ext cx="8389438" cy="3249297"/>
          </a:xfrm>
        </p:spPr>
        <p:txBody>
          <a:bodyPr/>
          <a:lstStyle/>
          <a:p>
            <a:r>
              <a:rPr lang="sl-SI" sz="1600" dirty="0">
                <a:latin typeface="+mj-lt"/>
              </a:rPr>
              <a:t>Univerze in samostojni visokošolski zavodi:</a:t>
            </a:r>
          </a:p>
          <a:p>
            <a:endParaRPr lang="sl-SI" sz="1600" dirty="0">
              <a:latin typeface="+mj-lt"/>
            </a:endParaRPr>
          </a:p>
          <a:p>
            <a:pPr marL="304800" indent="-285750">
              <a:buFont typeface="Wingdings" panose="05000000000000000000" pitchFamily="2" charset="2"/>
              <a:buChar char="ü"/>
            </a:pPr>
            <a:r>
              <a:rPr lang="sl-SI" sz="1600" dirty="0">
                <a:latin typeface="+mj-lt"/>
              </a:rPr>
              <a:t>različno število prijavnih rokov</a:t>
            </a:r>
          </a:p>
          <a:p>
            <a:pPr marL="304800" indent="-285750">
              <a:buFont typeface="Wingdings" panose="05000000000000000000" pitchFamily="2" charset="2"/>
              <a:buChar char="ü"/>
            </a:pPr>
            <a:r>
              <a:rPr lang="sl-SI" sz="1600" dirty="0">
                <a:latin typeface="+mj-lt"/>
              </a:rPr>
              <a:t>različni datumi / prijavna obdobja</a:t>
            </a:r>
          </a:p>
          <a:p>
            <a:pPr marL="304800" indent="-285750">
              <a:buFont typeface="Wingdings" panose="05000000000000000000" pitchFamily="2" charset="2"/>
              <a:buChar char="ü"/>
            </a:pPr>
            <a:endParaRPr lang="sl-SI" sz="1600" dirty="0">
              <a:latin typeface="+mj-lt"/>
            </a:endParaRPr>
          </a:p>
          <a:p>
            <a:pPr marL="19050"/>
            <a:r>
              <a:rPr lang="sl-SI" sz="1600" i="1" dirty="0">
                <a:latin typeface="+mj-lt"/>
              </a:rPr>
              <a:t>(1.2 PRIJAVNI ROKI ZA TUJCE/-KE IZ DRŽAV NEČLANIC EVROPSKE UNIJE)</a:t>
            </a:r>
          </a:p>
          <a:p>
            <a:pPr marL="19050"/>
            <a:r>
              <a:rPr lang="sl-SI" sz="1600" dirty="0">
                <a:latin typeface="+mj-lt"/>
              </a:rPr>
              <a:t> </a:t>
            </a:r>
          </a:p>
          <a:p>
            <a:r>
              <a:rPr lang="sl-SI" sz="1600" dirty="0">
                <a:latin typeface="+mj-lt"/>
              </a:rPr>
              <a:t>Državljani Črne Gore, Kosova, S Makedonije, BIH ter Srbije so oproščeni plačila šolnine. </a:t>
            </a:r>
          </a:p>
          <a:p>
            <a:r>
              <a:rPr lang="sl-SI" sz="1600" dirty="0">
                <a:solidFill>
                  <a:srgbClr val="C00000"/>
                </a:solidFill>
                <a:latin typeface="+mj-lt"/>
              </a:rPr>
              <a:t>V pripravi tudi Protokol z Republiko Albanijo.  </a:t>
            </a:r>
          </a:p>
        </p:txBody>
      </p:sp>
    </p:spTree>
    <p:extLst>
      <p:ext uri="{BB962C8B-B14F-4D97-AF65-F5344CB8AC3E}">
        <p14:creationId xmlns:p14="http://schemas.microsoft.com/office/powerpoint/2010/main" val="4111779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 calcmode="lin" valueType="num">
                                      <p:cBhvr additive="base">
                                        <p:cTn id="1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 calcmode="lin" valueType="num">
                                      <p:cBhvr additive="base">
                                        <p:cTn id="1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 calcmode="lin" valueType="num">
                                      <p:cBhvr additive="base">
                                        <p:cTn id="2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 calcmode="lin" valueType="num">
                                      <p:cBhvr additive="base">
                                        <p:cTn id="2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anim calcmode="lin" valueType="num">
                                      <p:cBhvr additive="base">
                                        <p:cTn id="31"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7" end="7"/>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 calcmode="lin" valueType="num">
                                      <p:cBhvr additive="base">
                                        <p:cTn id="3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FDAD208-2E62-4A56-B988-CAA388CB2D60}" type="slidenum">
              <a:rPr kumimoji="0" lang="sl-SI"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120</a:t>
            </a:fld>
            <a:endParaRPr kumimoji="0" lang="sl-SI"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p:cNvSpPr txBox="1"/>
          <p:nvPr/>
        </p:nvSpPr>
        <p:spPr>
          <a:xfrm>
            <a:off x="1680519" y="1248032"/>
            <a:ext cx="7463481" cy="1938992"/>
          </a:xfrm>
          <a:prstGeom prst="rect">
            <a:avLst/>
          </a:prstGeom>
          <a:solidFill>
            <a:srgbClr val="17375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sl-SI" sz="4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rPr>
              <a:t>Razpis za vpis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sl-SI" sz="4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rPr>
              <a:t>Univerza v Novi Gorici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sl-SI" sz="4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rPr>
              <a:t>2024/2025</a:t>
            </a:r>
          </a:p>
        </p:txBody>
      </p:sp>
    </p:spTree>
    <p:extLst>
      <p:ext uri="{BB962C8B-B14F-4D97-AF65-F5344CB8AC3E}">
        <p14:creationId xmlns:p14="http://schemas.microsoft.com/office/powerpoint/2010/main" val="92813114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Naslov 2"/>
          <p:cNvSpPr>
            <a:spLocks noGrp="1"/>
          </p:cNvSpPr>
          <p:nvPr>
            <p:ph type="title" idx="4294967295"/>
          </p:nvPr>
        </p:nvSpPr>
        <p:spPr>
          <a:xfrm>
            <a:off x="1679171" y="0"/>
            <a:ext cx="7464829" cy="630455"/>
          </a:xfrm>
          <a:solidFill>
            <a:srgbClr val="17375E"/>
          </a:solidFill>
        </p:spPr>
        <p:txBody>
          <a:bodyPr/>
          <a:lstStyle/>
          <a:p>
            <a:pPr>
              <a:defRPr/>
            </a:pPr>
            <a:r>
              <a:rPr lang="sl-SI" altLang="sl-SI" sz="4000" b="1" dirty="0">
                <a:solidFill>
                  <a:schemeClr val="bg1"/>
                </a:solidFill>
                <a:latin typeface="Calibri" panose="020F0502020204030204" pitchFamily="34" charset="0"/>
                <a:cs typeface="Calibri" panose="020F0502020204030204" pitchFamily="34" charset="0"/>
              </a:rPr>
              <a:t>Fakulteta za naravoslovje</a:t>
            </a:r>
            <a:endParaRPr lang="sl-SI" altLang="sl-SI" sz="4000" dirty="0">
              <a:solidFill>
                <a:schemeClr val="bg1"/>
              </a:solidFill>
              <a:latin typeface="Calibri" panose="020F0502020204030204" pitchFamily="34" charset="0"/>
              <a:cs typeface="Calibri" panose="020F0502020204030204" pitchFamily="34" charset="0"/>
            </a:endParaRPr>
          </a:p>
        </p:txBody>
      </p:sp>
      <p:sp>
        <p:nvSpPr>
          <p:cNvPr id="5" name="Ograda vsebine 3"/>
          <p:cNvSpPr>
            <a:spLocks noGrp="1"/>
          </p:cNvSpPr>
          <p:nvPr>
            <p:ph idx="4294967295"/>
          </p:nvPr>
        </p:nvSpPr>
        <p:spPr>
          <a:xfrm>
            <a:off x="1679171" y="748145"/>
            <a:ext cx="7464829" cy="3555518"/>
          </a:xfrm>
        </p:spPr>
        <p:txBody>
          <a:bodyPr/>
          <a:lstStyle/>
          <a:p>
            <a:pPr>
              <a:buClr>
                <a:srgbClr val="17375E"/>
              </a:buClr>
              <a:buFont typeface="Wingdings" panose="05000000000000000000" pitchFamily="2" charset="2"/>
              <a:buChar char="Ø"/>
            </a:pPr>
            <a:r>
              <a:rPr lang="sl-SI" altLang="sl-SI" sz="2000" dirty="0">
                <a:solidFill>
                  <a:srgbClr val="17375E"/>
                </a:solidFill>
                <a:latin typeface="Calibri" panose="020F0502020204030204" pitchFamily="34" charset="0"/>
                <a:cs typeface="Calibri" panose="020F0502020204030204" pitchFamily="34" charset="0"/>
              </a:rPr>
              <a:t>kraj izvajanja: Ajdovščina</a:t>
            </a:r>
          </a:p>
          <a:p>
            <a:pPr marL="0" indent="0">
              <a:buClr>
                <a:srgbClr val="0000FF"/>
              </a:buClr>
              <a:buNone/>
            </a:pPr>
            <a:endParaRPr lang="sl-SI" altLang="sl-SI" sz="1800" dirty="0"/>
          </a:p>
          <a:p>
            <a:pPr>
              <a:buFont typeface="Monotype Sorts"/>
              <a:buNone/>
            </a:pPr>
            <a:endParaRPr lang="sl-SI" altLang="sl-SI" sz="1800" dirty="0"/>
          </a:p>
          <a:p>
            <a:pPr>
              <a:buFont typeface="Monotype Sorts"/>
              <a:buNone/>
            </a:pPr>
            <a:endParaRPr lang="sl-SI" altLang="sl-SI" sz="1800" dirty="0"/>
          </a:p>
          <a:p>
            <a:pPr>
              <a:buFont typeface="Monotype Sorts"/>
              <a:buNone/>
            </a:pPr>
            <a:endParaRPr lang="sl-SI" altLang="sl-SI" sz="1800" dirty="0"/>
          </a:p>
          <a:p>
            <a:pPr>
              <a:buFont typeface="Monotype Sorts"/>
              <a:buNone/>
            </a:pPr>
            <a:endParaRPr lang="sl-SI" altLang="sl-SI" sz="1800" dirty="0"/>
          </a:p>
          <a:p>
            <a:endParaRPr lang="sl-SI" altLang="sl-SI" sz="1800" dirty="0"/>
          </a:p>
          <a:p>
            <a:pPr>
              <a:buFont typeface="Monotype Sorts"/>
              <a:buNone/>
            </a:pPr>
            <a:endParaRPr lang="sl-SI" altLang="sl-SI" sz="1800" dirty="0"/>
          </a:p>
          <a:p>
            <a:pPr>
              <a:buFont typeface="Monotype Sorts"/>
              <a:buNone/>
            </a:pPr>
            <a:endParaRPr lang="sl-SI" altLang="sl-SI" sz="1800" dirty="0"/>
          </a:p>
        </p:txBody>
      </p:sp>
      <p:graphicFrame>
        <p:nvGraphicFramePr>
          <p:cNvPr id="6" name="Table 5"/>
          <p:cNvGraphicFramePr>
            <a:graphicFrameLocks noGrp="1"/>
          </p:cNvGraphicFramePr>
          <p:nvPr/>
        </p:nvGraphicFramePr>
        <p:xfrm>
          <a:off x="2177934" y="1439117"/>
          <a:ext cx="6650182" cy="2627224"/>
        </p:xfrm>
        <a:graphic>
          <a:graphicData uri="http://schemas.openxmlformats.org/drawingml/2006/table">
            <a:tbl>
              <a:tblPr/>
              <a:tblGrid>
                <a:gridCol w="3298632">
                  <a:extLst>
                    <a:ext uri="{9D8B030D-6E8A-4147-A177-3AD203B41FA5}">
                      <a16:colId xmlns:a16="http://schemas.microsoft.com/office/drawing/2014/main" val="2038926943"/>
                    </a:ext>
                  </a:extLst>
                </a:gridCol>
                <a:gridCol w="1696260">
                  <a:extLst>
                    <a:ext uri="{9D8B030D-6E8A-4147-A177-3AD203B41FA5}">
                      <a16:colId xmlns:a16="http://schemas.microsoft.com/office/drawing/2014/main" val="2702008170"/>
                    </a:ext>
                  </a:extLst>
                </a:gridCol>
                <a:gridCol w="1655290">
                  <a:extLst>
                    <a:ext uri="{9D8B030D-6E8A-4147-A177-3AD203B41FA5}">
                      <a16:colId xmlns:a16="http://schemas.microsoft.com/office/drawing/2014/main" val="2381700501"/>
                    </a:ext>
                  </a:extLst>
                </a:gridCol>
              </a:tblGrid>
              <a:tr h="323892">
                <a:tc rowSpan="2">
                  <a:txBody>
                    <a:bodyPr/>
                    <a:lstStyle/>
                    <a:p>
                      <a:pPr algn="ctr" rtl="0" fontAlgn="ctr"/>
                      <a:r>
                        <a:rPr lang="sl-SI" sz="2000" b="1" i="0" u="none" strike="noStrike" dirty="0">
                          <a:solidFill>
                            <a:srgbClr val="17375E"/>
                          </a:solidFill>
                          <a:effectLst/>
                          <a:latin typeface="Calibri" panose="020F0502020204030204" pitchFamily="34" charset="0"/>
                          <a:cs typeface="Calibri" panose="020F0502020204030204" pitchFamily="34" charset="0"/>
                        </a:rPr>
                        <a:t>Študijski program</a:t>
                      </a:r>
                    </a:p>
                  </a:txBody>
                  <a:tcPr marL="7143" marR="7143" marT="71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rtl="0" fontAlgn="ctr"/>
                      <a:r>
                        <a:rPr lang="sl-SI" sz="2000" b="1" i="0" u="none" strike="noStrike" dirty="0">
                          <a:solidFill>
                            <a:srgbClr val="17375E"/>
                          </a:solidFill>
                          <a:effectLst/>
                          <a:latin typeface="Calibri" panose="020F0502020204030204" pitchFamily="34" charset="0"/>
                          <a:cs typeface="Calibri" panose="020F0502020204030204" pitchFamily="34" charset="0"/>
                        </a:rPr>
                        <a:t>2024/2025</a:t>
                      </a:r>
                    </a:p>
                  </a:txBody>
                  <a:tcPr marL="7143" marR="7143" marT="71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sl-SI"/>
                    </a:p>
                  </a:txBody>
                  <a:tcPr/>
                </a:tc>
                <a:extLst>
                  <a:ext uri="{0D108BD9-81ED-4DB2-BD59-A6C34878D82A}">
                    <a16:rowId xmlns:a16="http://schemas.microsoft.com/office/drawing/2014/main" val="142870015"/>
                  </a:ext>
                </a:extLst>
              </a:tr>
              <a:tr h="323892">
                <a:tc vMerge="1">
                  <a:txBody>
                    <a:bodyPr/>
                    <a:lstStyle/>
                    <a:p>
                      <a:endParaRPr lang="sl-SI"/>
                    </a:p>
                  </a:txBody>
                  <a:tcPr/>
                </a:tc>
                <a:tc>
                  <a:txBody>
                    <a:bodyPr/>
                    <a:lstStyle/>
                    <a:p>
                      <a:pPr algn="ctr" rtl="0" fontAlgn="ctr"/>
                      <a:r>
                        <a:rPr lang="sl-SI" sz="2000" b="1" i="0" u="none" strike="noStrike" dirty="0">
                          <a:solidFill>
                            <a:srgbClr val="17375E"/>
                          </a:solidFill>
                          <a:effectLst/>
                          <a:latin typeface="Calibri" panose="020F0502020204030204" pitchFamily="34" charset="0"/>
                          <a:cs typeface="Calibri" panose="020F0502020204030204" pitchFamily="34" charset="0"/>
                        </a:rPr>
                        <a:t>Redni</a:t>
                      </a:r>
                    </a:p>
                  </a:txBody>
                  <a:tcPr marL="7143" marR="7143" marT="71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sl-SI" sz="2000" b="1" i="0" u="none" strike="noStrike" dirty="0">
                          <a:solidFill>
                            <a:srgbClr val="17375E"/>
                          </a:solidFill>
                          <a:effectLst/>
                          <a:latin typeface="Calibri" panose="020F0502020204030204" pitchFamily="34" charset="0"/>
                          <a:cs typeface="Calibri" panose="020F0502020204030204" pitchFamily="34" charset="0"/>
                        </a:rPr>
                        <a:t>Izredni</a:t>
                      </a:r>
                    </a:p>
                  </a:txBody>
                  <a:tcPr marL="7143" marR="7143" marT="71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3241407"/>
                  </a:ext>
                </a:extLst>
              </a:tr>
              <a:tr h="599419">
                <a:tc>
                  <a:txBody>
                    <a:bodyPr/>
                    <a:lstStyle/>
                    <a:p>
                      <a:pPr algn="ctr" rtl="0" fontAlgn="ctr"/>
                      <a:r>
                        <a:rPr lang="sl-SI" sz="2000" b="1" i="0" u="none" strike="noStrike" dirty="0">
                          <a:solidFill>
                            <a:srgbClr val="17375E"/>
                          </a:solidFill>
                          <a:effectLst/>
                          <a:latin typeface="Calibri" panose="020F0502020204030204" pitchFamily="34" charset="0"/>
                          <a:cs typeface="Calibri" panose="020F0502020204030204" pitchFamily="34" charset="0"/>
                          <a:hlinkClick r:id="" action="ppaction://noaction"/>
                        </a:rPr>
                        <a:t>Fizika in astrofizika </a:t>
                      </a:r>
                    </a:p>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lang="sl-SI" sz="2000" b="1" i="0" u="none" strike="noStrike" dirty="0">
                          <a:solidFill>
                            <a:srgbClr val="17375E"/>
                          </a:solidFill>
                          <a:effectLst/>
                          <a:latin typeface="Calibri" panose="020F0502020204030204" pitchFamily="34" charset="0"/>
                          <a:cs typeface="Calibri" panose="020F0502020204030204" pitchFamily="34" charset="0"/>
                          <a:hlinkClick r:id="" action="ppaction://noaction"/>
                        </a:rPr>
                        <a:t>UN</a:t>
                      </a:r>
                      <a:r>
                        <a:rPr lang="sl-SI" sz="2000" b="1" i="0" u="none" strike="noStrike" dirty="0">
                          <a:solidFill>
                            <a:srgbClr val="FF0000"/>
                          </a:solidFill>
                          <a:effectLst/>
                          <a:latin typeface="Calibri" panose="020F0502020204030204" pitchFamily="34" charset="0"/>
                          <a:cs typeface="Calibri" panose="020F0502020204030204" pitchFamily="34" charset="0"/>
                          <a:hlinkClick r:id="rId3"/>
                        </a:rPr>
                        <a:t>*</a:t>
                      </a:r>
                      <a:endParaRPr kumimoji="0" lang="sl-SI" sz="2000" b="1" i="0" u="none" strike="noStrike" kern="0" cap="none" spc="0" normalizeH="0" baseline="0" noProof="0" dirty="0">
                        <a:ln>
                          <a:noFill/>
                        </a:ln>
                        <a:solidFill>
                          <a:srgbClr val="17375E"/>
                        </a:solidFill>
                        <a:effectLst/>
                        <a:uLnTx/>
                        <a:uFillTx/>
                        <a:latin typeface="Calibri" panose="020F0502020204030204" pitchFamily="34" charset="0"/>
                        <a:ea typeface="+mn-ea"/>
                        <a:cs typeface="Calibri" panose="020F0502020204030204" pitchFamily="34" charset="0"/>
                        <a:sym typeface="Arial"/>
                      </a:endParaRPr>
                    </a:p>
                  </a:txBody>
                  <a:tcPr marL="7143" marR="7143" marT="71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sl-SI" sz="2000" b="1" i="0" u="none" strike="noStrike" dirty="0">
                          <a:solidFill>
                            <a:srgbClr val="FF0000"/>
                          </a:solidFill>
                          <a:effectLst/>
                          <a:latin typeface="Calibri" panose="020F0502020204030204" pitchFamily="34" charset="0"/>
                          <a:cs typeface="Calibri" panose="020F0502020204030204" pitchFamily="34" charset="0"/>
                        </a:rPr>
                        <a:t>40</a:t>
                      </a:r>
                    </a:p>
                  </a:txBody>
                  <a:tcPr marL="7143" marR="7143" marT="71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sl-SI" sz="2000" b="1" i="0" u="none" strike="noStrike" dirty="0">
                          <a:solidFill>
                            <a:srgbClr val="17375E"/>
                          </a:solidFill>
                          <a:effectLst/>
                          <a:latin typeface="Calibri" panose="020F0502020204030204" pitchFamily="34" charset="0"/>
                          <a:cs typeface="Calibri" panose="020F0502020204030204" pitchFamily="34" charset="0"/>
                        </a:rPr>
                        <a:t>0</a:t>
                      </a:r>
                    </a:p>
                  </a:txBody>
                  <a:tcPr marL="7143" marR="7143" marT="71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1888716"/>
                  </a:ext>
                </a:extLst>
              </a:tr>
              <a:tr h="722330">
                <a:tc>
                  <a:txBody>
                    <a:bodyPr/>
                    <a:lstStyle/>
                    <a:p>
                      <a:pPr algn="ctr" rtl="0" fontAlgn="ctr"/>
                      <a:r>
                        <a:rPr lang="sl-SI" sz="2000" b="1" i="0" u="none" strike="noStrike" dirty="0">
                          <a:solidFill>
                            <a:srgbClr val="17375E"/>
                          </a:solidFill>
                          <a:effectLst/>
                          <a:latin typeface="Calibri" panose="020F0502020204030204" pitchFamily="34" charset="0"/>
                          <a:cs typeface="Calibri" panose="020F0502020204030204" pitchFamily="34" charset="0"/>
                          <a:hlinkClick r:id="" action="ppaction://noaction"/>
                        </a:rPr>
                        <a:t>Fizika in astrofizika </a:t>
                      </a:r>
                    </a:p>
                    <a:p>
                      <a:pPr algn="ctr" rtl="0" fontAlgn="ctr"/>
                      <a:r>
                        <a:rPr lang="sl-SI" sz="2000" b="1" i="0" u="none" strike="noStrike" dirty="0">
                          <a:solidFill>
                            <a:srgbClr val="17375E"/>
                          </a:solidFill>
                          <a:effectLst/>
                          <a:latin typeface="Calibri" panose="020F0502020204030204" pitchFamily="34" charset="0"/>
                          <a:cs typeface="Calibri" panose="020F0502020204030204" pitchFamily="34" charset="0"/>
                          <a:hlinkClick r:id="" action="ppaction://noaction"/>
                        </a:rPr>
                        <a:t>(magistrski</a:t>
                      </a:r>
                      <a:r>
                        <a:rPr lang="sl-SI" sz="2000" b="1" i="0" u="none" strike="noStrike" baseline="0" dirty="0">
                          <a:solidFill>
                            <a:srgbClr val="17375E"/>
                          </a:solidFill>
                          <a:effectLst/>
                          <a:latin typeface="Calibri" panose="020F0502020204030204" pitchFamily="34" charset="0"/>
                          <a:cs typeface="Calibri" panose="020F0502020204030204" pitchFamily="34" charset="0"/>
                          <a:hlinkClick r:id="rId4"/>
                        </a:rPr>
                        <a:t> program</a:t>
                      </a:r>
                      <a:r>
                        <a:rPr lang="sl-SI" sz="2000" b="1" i="0" u="none" strike="noStrike" dirty="0">
                          <a:solidFill>
                            <a:srgbClr val="17375E"/>
                          </a:solidFill>
                          <a:effectLst/>
                          <a:latin typeface="Calibri" panose="020F0502020204030204" pitchFamily="34" charset="0"/>
                          <a:cs typeface="Calibri" panose="020F0502020204030204" pitchFamily="34" charset="0"/>
                          <a:hlinkClick r:id="rId4"/>
                        </a:rPr>
                        <a:t>)</a:t>
                      </a:r>
                      <a:endParaRPr lang="sl-SI" sz="2000" b="1" i="0" u="none" strike="noStrike" dirty="0">
                        <a:solidFill>
                          <a:srgbClr val="17375E"/>
                        </a:solidFill>
                        <a:effectLst/>
                        <a:latin typeface="Calibri" panose="020F0502020204030204" pitchFamily="34" charset="0"/>
                        <a:cs typeface="Calibri" panose="020F0502020204030204" pitchFamily="34" charset="0"/>
                      </a:endParaRPr>
                    </a:p>
                  </a:txBody>
                  <a:tcPr marL="7143" marR="7143" marT="71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sl-SI" sz="2000" b="1" i="0" u="none" strike="noStrike" dirty="0">
                          <a:solidFill>
                            <a:srgbClr val="17375E"/>
                          </a:solidFill>
                          <a:effectLst/>
                          <a:latin typeface="Calibri" panose="020F0502020204030204" pitchFamily="34" charset="0"/>
                          <a:cs typeface="Calibri" panose="020F0502020204030204" pitchFamily="34" charset="0"/>
                        </a:rPr>
                        <a:t>15</a:t>
                      </a:r>
                    </a:p>
                  </a:txBody>
                  <a:tcPr marL="7143" marR="7143" marT="71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sl-SI" sz="2000" b="1" i="0" u="none" strike="noStrike" dirty="0">
                          <a:solidFill>
                            <a:srgbClr val="17375E"/>
                          </a:solidFill>
                          <a:effectLst/>
                          <a:latin typeface="Calibri" panose="020F0502020204030204" pitchFamily="34" charset="0"/>
                          <a:cs typeface="Calibri" panose="020F0502020204030204" pitchFamily="34" charset="0"/>
                        </a:rPr>
                        <a:t>5</a:t>
                      </a:r>
                    </a:p>
                  </a:txBody>
                  <a:tcPr marL="7143" marR="7143" marT="71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5052152"/>
                  </a:ext>
                </a:extLst>
              </a:tr>
              <a:tr h="640367">
                <a:tc>
                  <a:txBody>
                    <a:bodyPr/>
                    <a:lstStyle/>
                    <a:p>
                      <a:pPr algn="ctr" rtl="0" fontAlgn="ctr"/>
                      <a:r>
                        <a:rPr lang="sl-SI" sz="2000" b="1" i="0" u="none" strike="noStrike" dirty="0">
                          <a:solidFill>
                            <a:srgbClr val="17375E"/>
                          </a:solidFill>
                          <a:effectLst/>
                          <a:latin typeface="Calibri" panose="020F0502020204030204" pitchFamily="34" charset="0"/>
                          <a:cs typeface="Calibri" panose="020F0502020204030204" pitchFamily="34" charset="0"/>
                          <a:hlinkClick r:id="rId5"/>
                        </a:rPr>
                        <a:t>Znanost</a:t>
                      </a:r>
                      <a:r>
                        <a:rPr lang="sl-SI" sz="2000" b="1" i="0" u="none" strike="noStrike" baseline="0" dirty="0">
                          <a:solidFill>
                            <a:srgbClr val="17375E"/>
                          </a:solidFill>
                          <a:effectLst/>
                          <a:latin typeface="Calibri" panose="020F0502020204030204" pitchFamily="34" charset="0"/>
                          <a:cs typeface="Calibri" panose="020F0502020204030204" pitchFamily="34" charset="0"/>
                          <a:hlinkClick r:id="rId5"/>
                        </a:rPr>
                        <a:t> o m</a:t>
                      </a:r>
                      <a:r>
                        <a:rPr lang="sl-SI" sz="2000" b="1" i="0" u="none" strike="noStrike" dirty="0">
                          <a:solidFill>
                            <a:srgbClr val="17375E"/>
                          </a:solidFill>
                          <a:effectLst/>
                          <a:latin typeface="Calibri" panose="020F0502020204030204" pitchFamily="34" charset="0"/>
                          <a:cs typeface="Calibri" panose="020F0502020204030204" pitchFamily="34" charset="0"/>
                          <a:hlinkClick r:id="" action="ppaction://noaction"/>
                        </a:rPr>
                        <a:t>aterialih </a:t>
                      </a:r>
                    </a:p>
                    <a:p>
                      <a:pPr algn="ctr" rtl="0" fontAlgn="ctr"/>
                      <a:r>
                        <a:rPr lang="sl-SI" sz="2000" b="1" i="0" u="none" strike="noStrike" dirty="0">
                          <a:solidFill>
                            <a:srgbClr val="17375E"/>
                          </a:solidFill>
                          <a:effectLst/>
                          <a:latin typeface="Calibri" panose="020F0502020204030204" pitchFamily="34" charset="0"/>
                          <a:cs typeface="Calibri" panose="020F0502020204030204" pitchFamily="34" charset="0"/>
                          <a:hlinkClick r:id="" action="ppaction://noaction"/>
                        </a:rPr>
                        <a:t>(magistrski</a:t>
                      </a:r>
                      <a:r>
                        <a:rPr lang="sl-SI" sz="2000" b="1" i="0" u="none" strike="noStrike" baseline="0" dirty="0">
                          <a:solidFill>
                            <a:srgbClr val="17375E"/>
                          </a:solidFill>
                          <a:effectLst/>
                          <a:latin typeface="Calibri" panose="020F0502020204030204" pitchFamily="34" charset="0"/>
                          <a:cs typeface="Calibri" panose="020F0502020204030204" pitchFamily="34" charset="0"/>
                          <a:hlinkClick r:id="rId5"/>
                        </a:rPr>
                        <a:t> program</a:t>
                      </a:r>
                      <a:r>
                        <a:rPr lang="sl-SI" sz="2000" b="1" i="0" u="none" strike="noStrike" dirty="0">
                          <a:solidFill>
                            <a:srgbClr val="17375E"/>
                          </a:solidFill>
                          <a:effectLst/>
                          <a:latin typeface="Calibri" panose="020F0502020204030204" pitchFamily="34" charset="0"/>
                          <a:cs typeface="Calibri" panose="020F0502020204030204" pitchFamily="34" charset="0"/>
                          <a:hlinkClick r:id="rId5"/>
                        </a:rPr>
                        <a:t>)</a:t>
                      </a:r>
                      <a:endParaRPr lang="sl-SI" sz="2000" b="1" i="0" u="none" strike="noStrike" dirty="0">
                        <a:solidFill>
                          <a:srgbClr val="17375E"/>
                        </a:solidFill>
                        <a:effectLst/>
                        <a:latin typeface="Calibri" panose="020F0502020204030204" pitchFamily="34" charset="0"/>
                        <a:cs typeface="Calibri" panose="020F0502020204030204" pitchFamily="34" charset="0"/>
                      </a:endParaRPr>
                    </a:p>
                  </a:txBody>
                  <a:tcPr marL="7143" marR="7143" marT="71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sl-SI" sz="2000" b="1" i="0" u="none" strike="noStrike" dirty="0">
                          <a:solidFill>
                            <a:srgbClr val="FF0000"/>
                          </a:solidFill>
                          <a:effectLst/>
                          <a:latin typeface="Calibri" panose="020F0502020204030204" pitchFamily="34" charset="0"/>
                          <a:cs typeface="Calibri" panose="020F0502020204030204" pitchFamily="34" charset="0"/>
                        </a:rPr>
                        <a:t>15</a:t>
                      </a:r>
                    </a:p>
                  </a:txBody>
                  <a:tcPr marL="7143" marR="7143" marT="71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sl-SI" sz="2000" b="1" i="0" u="none" strike="noStrike" dirty="0">
                          <a:solidFill>
                            <a:srgbClr val="17375E"/>
                          </a:solidFill>
                          <a:effectLst/>
                          <a:latin typeface="Calibri" panose="020F0502020204030204" pitchFamily="34" charset="0"/>
                          <a:cs typeface="Calibri" panose="020F0502020204030204" pitchFamily="34" charset="0"/>
                        </a:rPr>
                        <a:t>5</a:t>
                      </a:r>
                    </a:p>
                  </a:txBody>
                  <a:tcPr marL="7143" marR="7143" marT="71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1675748"/>
                  </a:ext>
                </a:extLst>
              </a:tr>
            </a:tbl>
          </a:graphicData>
        </a:graphic>
      </p:graphicFrame>
      <p:graphicFrame>
        <p:nvGraphicFramePr>
          <p:cNvPr id="7" name="Table 6"/>
          <p:cNvGraphicFramePr>
            <a:graphicFrameLocks noGrp="1"/>
          </p:cNvGraphicFramePr>
          <p:nvPr/>
        </p:nvGraphicFramePr>
        <p:xfrm>
          <a:off x="2443166" y="4115559"/>
          <a:ext cx="6384950" cy="800100"/>
        </p:xfrm>
        <a:graphic>
          <a:graphicData uri="http://schemas.openxmlformats.org/drawingml/2006/table">
            <a:tbl>
              <a:tblPr/>
              <a:tblGrid>
                <a:gridCol w="6384950">
                  <a:extLst>
                    <a:ext uri="{9D8B030D-6E8A-4147-A177-3AD203B41FA5}">
                      <a16:colId xmlns:a16="http://schemas.microsoft.com/office/drawing/2014/main" val="3297366565"/>
                    </a:ext>
                  </a:extLst>
                </a:gridCol>
              </a:tblGrid>
              <a:tr h="265889">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sl-SI" sz="1600" dirty="0">
                          <a:solidFill>
                            <a:srgbClr val="17375E"/>
                          </a:solidFill>
                          <a:latin typeface="Calibri" panose="020F0502020204030204" pitchFamily="34" charset="0"/>
                          <a:cs typeface="Calibri" panose="020F0502020204030204" pitchFamily="34" charset="0"/>
                        </a:rPr>
                        <a:t>*Strokovni naslov:</a:t>
                      </a:r>
                      <a:r>
                        <a:rPr lang="sl-SI" sz="1600" baseline="0" dirty="0">
                          <a:solidFill>
                            <a:srgbClr val="17375E"/>
                          </a:solidFill>
                          <a:latin typeface="Calibri" panose="020F0502020204030204" pitchFamily="34" charset="0"/>
                          <a:cs typeface="Calibri" panose="020F0502020204030204" pitchFamily="34" charset="0"/>
                        </a:rPr>
                        <a:t> </a:t>
                      </a:r>
                      <a:r>
                        <a:rPr lang="it-IT" sz="1600" dirty="0">
                          <a:solidFill>
                            <a:srgbClr val="17375E"/>
                          </a:solidFill>
                          <a:latin typeface="Calibri" panose="020F0502020204030204" pitchFamily="34" charset="0"/>
                          <a:cs typeface="Calibri" panose="020F0502020204030204" pitchFamily="34" charset="0"/>
                        </a:rPr>
                        <a:t>diplomirani fizik (UN) / diplomirana fizičarka (UN)</a:t>
                      </a:r>
                      <a:endParaRPr lang="sl-SI" sz="1600" dirty="0">
                        <a:solidFill>
                          <a:srgbClr val="17375E"/>
                        </a:solidFill>
                        <a:latin typeface="Calibri" panose="020F0502020204030204" pitchFamily="34" charset="0"/>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sl-SI" sz="1600" dirty="0">
                          <a:solidFill>
                            <a:srgbClr val="17375E"/>
                          </a:solidFill>
                          <a:latin typeface="Calibri" panose="020F0502020204030204" pitchFamily="34" charset="0"/>
                          <a:cs typeface="Calibri" panose="020F0502020204030204" pitchFamily="34" charset="0"/>
                        </a:rPr>
                        <a:t>Sprememba</a:t>
                      </a:r>
                      <a:r>
                        <a:rPr lang="sl-SI" sz="1600" baseline="0" dirty="0">
                          <a:solidFill>
                            <a:srgbClr val="17375E"/>
                          </a:solidFill>
                          <a:latin typeface="Calibri" panose="020F0502020204030204" pitchFamily="34" charset="0"/>
                          <a:cs typeface="Calibri" panose="020F0502020204030204" pitchFamily="34" charset="0"/>
                        </a:rPr>
                        <a:t> vpisnih pogojev!</a:t>
                      </a:r>
                      <a:endParaRPr lang="it-IT" sz="1600" dirty="0">
                        <a:solidFill>
                          <a:srgbClr val="17375E"/>
                        </a:solidFill>
                        <a:latin typeface="Calibri" panose="020F0502020204030204" pitchFamily="34" charset="0"/>
                        <a:cs typeface="Calibri" panose="020F0502020204030204" pitchFamily="34" charset="0"/>
                      </a:endParaRPr>
                    </a:p>
                    <a:p>
                      <a:endParaRPr lang="sl-SI" sz="1600" dirty="0">
                        <a:solidFill>
                          <a:srgbClr val="17375E"/>
                        </a:solidFill>
                        <a:latin typeface="Calibri" panose="020F0502020204030204" pitchFamily="34" charset="0"/>
                        <a:cs typeface="Calibri" panose="020F0502020204030204" pitchFamily="34" charset="0"/>
                      </a:endParaRPr>
                    </a:p>
                  </a:txBody>
                  <a:tcPr marL="68580" marR="68580" marT="34290" marB="34290">
                    <a:lnL>
                      <a:noFill/>
                    </a:lnL>
                    <a:lnR>
                      <a:noFill/>
                    </a:lnR>
                    <a:lnT>
                      <a:noFill/>
                    </a:lnT>
                    <a:lnB>
                      <a:noFill/>
                    </a:lnB>
                  </a:tcPr>
                </a:tc>
                <a:extLst>
                  <a:ext uri="{0D108BD9-81ED-4DB2-BD59-A6C34878D82A}">
                    <a16:rowId xmlns:a16="http://schemas.microsoft.com/office/drawing/2014/main" val="3341007658"/>
                  </a:ext>
                </a:extLst>
              </a:tr>
            </a:tbl>
          </a:graphicData>
        </a:graphic>
      </p:graphicFrame>
    </p:spTree>
    <p:extLst>
      <p:ext uri="{BB962C8B-B14F-4D97-AF65-F5344CB8AC3E}">
        <p14:creationId xmlns:p14="http://schemas.microsoft.com/office/powerpoint/2010/main" val="225672277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387" name="Ograda vsebine 3"/>
          <p:cNvSpPr>
            <a:spLocks noGrp="1"/>
          </p:cNvSpPr>
          <p:nvPr>
            <p:ph idx="4294967295"/>
          </p:nvPr>
        </p:nvSpPr>
        <p:spPr>
          <a:xfrm>
            <a:off x="1679171" y="630455"/>
            <a:ext cx="7386247" cy="4212128"/>
          </a:xfrm>
        </p:spPr>
        <p:txBody>
          <a:bodyPr/>
          <a:lstStyle/>
          <a:p>
            <a:pPr>
              <a:buClr>
                <a:srgbClr val="17375E"/>
              </a:buClr>
              <a:buFont typeface="Wingdings" panose="05000000000000000000" pitchFamily="2" charset="2"/>
              <a:buChar char="Ø"/>
            </a:pPr>
            <a:r>
              <a:rPr lang="sl-SI" altLang="sl-SI" sz="2000" dirty="0">
                <a:latin typeface="Calibri" panose="020F0502020204030204" pitchFamily="34" charset="0"/>
                <a:cs typeface="Calibri" panose="020F0502020204030204" pitchFamily="34" charset="0"/>
              </a:rPr>
              <a:t>kraj izvajanja: Nova Gorica</a:t>
            </a:r>
          </a:p>
          <a:p>
            <a:pPr>
              <a:buClr>
                <a:srgbClr val="17375E"/>
              </a:buClr>
              <a:buFont typeface="Wingdings" panose="05000000000000000000" pitchFamily="2" charset="2"/>
              <a:buChar char="Ø"/>
            </a:pPr>
            <a:endParaRPr lang="sl-SI" altLang="sl-SI" sz="1800" dirty="0"/>
          </a:p>
          <a:p>
            <a:pPr>
              <a:buClr>
                <a:srgbClr val="17375E"/>
              </a:buClr>
              <a:buFont typeface="Wingdings" panose="05000000000000000000" pitchFamily="2" charset="2"/>
              <a:buChar char="Ø"/>
            </a:pPr>
            <a:endParaRPr lang="sl-SI" altLang="sl-SI" sz="1800" dirty="0"/>
          </a:p>
          <a:p>
            <a:pPr>
              <a:buClr>
                <a:srgbClr val="17375E"/>
              </a:buClr>
              <a:buFont typeface="Wingdings" panose="05000000000000000000" pitchFamily="2" charset="2"/>
              <a:buChar char="Ø"/>
            </a:pPr>
            <a:endParaRPr lang="sl-SI" altLang="sl-SI" sz="1800" dirty="0"/>
          </a:p>
          <a:p>
            <a:pPr>
              <a:buClr>
                <a:srgbClr val="17375E"/>
              </a:buClr>
              <a:buFont typeface="Wingdings" panose="05000000000000000000" pitchFamily="2" charset="2"/>
              <a:buChar char="Ø"/>
            </a:pPr>
            <a:endParaRPr lang="sl-SI" altLang="sl-SI" sz="1800" dirty="0"/>
          </a:p>
          <a:p>
            <a:pPr>
              <a:buClr>
                <a:srgbClr val="17375E"/>
              </a:buClr>
              <a:buFont typeface="Wingdings" panose="05000000000000000000" pitchFamily="2" charset="2"/>
              <a:buChar char="Ø"/>
            </a:pPr>
            <a:endParaRPr lang="sl-SI" altLang="sl-SI" sz="1800" dirty="0"/>
          </a:p>
          <a:p>
            <a:pPr>
              <a:buClr>
                <a:srgbClr val="17375E"/>
              </a:buClr>
              <a:buFont typeface="Wingdings" panose="05000000000000000000" pitchFamily="2" charset="2"/>
              <a:buChar char="Ø"/>
            </a:pPr>
            <a:endParaRPr lang="sl-SI" altLang="sl-SI" sz="1800" dirty="0"/>
          </a:p>
          <a:p>
            <a:pPr>
              <a:buClr>
                <a:srgbClr val="17375E"/>
              </a:buClr>
              <a:buFont typeface="Wingdings" panose="05000000000000000000" pitchFamily="2" charset="2"/>
              <a:buChar char="Ø"/>
            </a:pPr>
            <a:endParaRPr lang="sl-SI" altLang="sl-SI" sz="1800" dirty="0"/>
          </a:p>
          <a:p>
            <a:pPr>
              <a:buClr>
                <a:srgbClr val="17375E"/>
              </a:buClr>
              <a:buFont typeface="Wingdings" panose="05000000000000000000" pitchFamily="2" charset="2"/>
              <a:buChar char="Ø"/>
            </a:pPr>
            <a:endParaRPr lang="sl-SI" altLang="sl-SI" sz="1800" dirty="0"/>
          </a:p>
        </p:txBody>
      </p:sp>
      <p:graphicFrame>
        <p:nvGraphicFramePr>
          <p:cNvPr id="2" name="Table 1"/>
          <p:cNvGraphicFramePr>
            <a:graphicFrameLocks noGrp="1"/>
          </p:cNvGraphicFramePr>
          <p:nvPr/>
        </p:nvGraphicFramePr>
        <p:xfrm>
          <a:off x="2267221" y="1144911"/>
          <a:ext cx="6400797" cy="2468771"/>
        </p:xfrm>
        <a:graphic>
          <a:graphicData uri="http://schemas.openxmlformats.org/drawingml/2006/table">
            <a:tbl>
              <a:tblPr/>
              <a:tblGrid>
                <a:gridCol w="3258587">
                  <a:extLst>
                    <a:ext uri="{9D8B030D-6E8A-4147-A177-3AD203B41FA5}">
                      <a16:colId xmlns:a16="http://schemas.microsoft.com/office/drawing/2014/main" val="4174992573"/>
                    </a:ext>
                  </a:extLst>
                </a:gridCol>
                <a:gridCol w="1629294">
                  <a:extLst>
                    <a:ext uri="{9D8B030D-6E8A-4147-A177-3AD203B41FA5}">
                      <a16:colId xmlns:a16="http://schemas.microsoft.com/office/drawing/2014/main" val="758424803"/>
                    </a:ext>
                  </a:extLst>
                </a:gridCol>
                <a:gridCol w="1512916">
                  <a:extLst>
                    <a:ext uri="{9D8B030D-6E8A-4147-A177-3AD203B41FA5}">
                      <a16:colId xmlns:a16="http://schemas.microsoft.com/office/drawing/2014/main" val="2981101136"/>
                    </a:ext>
                  </a:extLst>
                </a:gridCol>
              </a:tblGrid>
              <a:tr h="303482">
                <a:tc rowSpan="2">
                  <a:txBody>
                    <a:bodyPr/>
                    <a:lstStyle/>
                    <a:p>
                      <a:pPr algn="ctr" rtl="0" fontAlgn="ctr"/>
                      <a:r>
                        <a:rPr lang="sl-SI" sz="2000" b="1" i="0" u="none" strike="noStrike" dirty="0">
                          <a:solidFill>
                            <a:srgbClr val="17375E"/>
                          </a:solidFill>
                          <a:effectLst/>
                          <a:latin typeface="Calibri" panose="020F0502020204030204" pitchFamily="34" charset="0"/>
                          <a:cs typeface="Calibri" panose="020F0502020204030204" pitchFamily="34" charset="0"/>
                        </a:rPr>
                        <a:t>Študijski program</a:t>
                      </a:r>
                    </a:p>
                  </a:txBody>
                  <a:tcPr marL="52262" marR="5807" marT="58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rtl="0" fontAlgn="ctr"/>
                      <a:r>
                        <a:rPr lang="sl-SI" sz="2000" b="1" i="0" u="none" strike="noStrike" dirty="0">
                          <a:solidFill>
                            <a:srgbClr val="17375E"/>
                          </a:solidFill>
                          <a:effectLst/>
                          <a:latin typeface="Calibri" panose="020F0502020204030204" pitchFamily="34" charset="0"/>
                          <a:cs typeface="Calibri" panose="020F0502020204030204" pitchFamily="34" charset="0"/>
                        </a:rPr>
                        <a:t>2024/2025</a:t>
                      </a:r>
                    </a:p>
                  </a:txBody>
                  <a:tcPr marL="7143" marR="7143" marT="71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sl-SI"/>
                    </a:p>
                  </a:txBody>
                  <a:tcPr/>
                </a:tc>
                <a:extLst>
                  <a:ext uri="{0D108BD9-81ED-4DB2-BD59-A6C34878D82A}">
                    <a16:rowId xmlns:a16="http://schemas.microsoft.com/office/drawing/2014/main" val="950658525"/>
                  </a:ext>
                </a:extLst>
              </a:tr>
              <a:tr h="302182">
                <a:tc vMerge="1">
                  <a:txBody>
                    <a:bodyPr/>
                    <a:lstStyle/>
                    <a:p>
                      <a:endParaRPr lang="sl-SI"/>
                    </a:p>
                  </a:txBody>
                  <a:tcPr/>
                </a:tc>
                <a:tc>
                  <a:txBody>
                    <a:bodyPr/>
                    <a:lstStyle/>
                    <a:p>
                      <a:pPr algn="ctr" rtl="0" fontAlgn="ctr"/>
                      <a:r>
                        <a:rPr lang="sl-SI" sz="2000" b="1" i="0" u="none" strike="noStrike" dirty="0">
                          <a:solidFill>
                            <a:srgbClr val="17375E"/>
                          </a:solidFill>
                          <a:effectLst/>
                          <a:latin typeface="Calibri" panose="020F0502020204030204" pitchFamily="34" charset="0"/>
                          <a:cs typeface="Calibri" panose="020F0502020204030204" pitchFamily="34" charset="0"/>
                        </a:rPr>
                        <a:t>Redni</a:t>
                      </a:r>
                    </a:p>
                  </a:txBody>
                  <a:tcPr marL="5807" marR="5807" marT="58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sl-SI" sz="2000" b="1" i="0" u="none" strike="noStrike" dirty="0">
                          <a:solidFill>
                            <a:srgbClr val="17375E"/>
                          </a:solidFill>
                          <a:effectLst/>
                          <a:latin typeface="Calibri" panose="020F0502020204030204" pitchFamily="34" charset="0"/>
                          <a:cs typeface="Calibri" panose="020F0502020204030204" pitchFamily="34" charset="0"/>
                        </a:rPr>
                        <a:t>Izredni</a:t>
                      </a:r>
                    </a:p>
                  </a:txBody>
                  <a:tcPr marL="5807" marR="5807" marT="58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1592832"/>
                  </a:ext>
                </a:extLst>
              </a:tr>
              <a:tr h="598715">
                <a:tc>
                  <a:txBody>
                    <a:bodyPr/>
                    <a:lstStyle/>
                    <a:p>
                      <a:pPr algn="ctr" rtl="0" fontAlgn="ctr"/>
                      <a:r>
                        <a:rPr lang="sl-SI" sz="2000" b="1" i="0" u="none" strike="noStrike" dirty="0">
                          <a:solidFill>
                            <a:srgbClr val="17375E"/>
                          </a:solidFill>
                          <a:effectLst/>
                          <a:latin typeface="Calibri" panose="020F0502020204030204" pitchFamily="34" charset="0"/>
                          <a:cs typeface="Calibri" panose="020F0502020204030204" pitchFamily="34" charset="0"/>
                          <a:hlinkClick r:id="" action="ppaction://noaction"/>
                        </a:rPr>
                        <a:t>Slovenistika </a:t>
                      </a:r>
                    </a:p>
                    <a:p>
                      <a:pPr algn="ctr" rtl="0" fontAlgn="ctr"/>
                      <a:r>
                        <a:rPr lang="sl-SI" sz="2000" b="1" i="0" u="none" strike="noStrike" dirty="0">
                          <a:solidFill>
                            <a:srgbClr val="17375E"/>
                          </a:solidFill>
                          <a:effectLst/>
                          <a:latin typeface="Calibri" panose="020F0502020204030204" pitchFamily="34" charset="0"/>
                          <a:cs typeface="Calibri" panose="020F0502020204030204" pitchFamily="34" charset="0"/>
                          <a:hlinkClick r:id="" action="ppaction://noaction"/>
                        </a:rPr>
                        <a:t>UN*</a:t>
                      </a:r>
                      <a:endParaRPr lang="sl-SI" sz="2000" b="1" i="0" u="none" strike="noStrike" dirty="0">
                        <a:solidFill>
                          <a:srgbClr val="17375E"/>
                        </a:solidFill>
                        <a:effectLst/>
                        <a:latin typeface="Calibri" panose="020F0502020204030204" pitchFamily="34" charset="0"/>
                        <a:cs typeface="Calibri" panose="020F0502020204030204" pitchFamily="34" charset="0"/>
                      </a:endParaRPr>
                    </a:p>
                  </a:txBody>
                  <a:tcPr marL="52262" marR="5807" marT="58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sl-SI" sz="2000" b="1" i="0" u="none" strike="noStrike" dirty="0">
                          <a:solidFill>
                            <a:srgbClr val="17375E"/>
                          </a:solidFill>
                          <a:effectLst/>
                          <a:latin typeface="Calibri" panose="020F0502020204030204" pitchFamily="34" charset="0"/>
                          <a:cs typeface="Calibri" panose="020F0502020204030204" pitchFamily="34" charset="0"/>
                        </a:rPr>
                        <a:t>25</a:t>
                      </a:r>
                    </a:p>
                  </a:txBody>
                  <a:tcPr marL="5807" marR="5807" marT="58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sl-SI" sz="2000" b="1" i="0" u="none" strike="noStrike" dirty="0">
                          <a:solidFill>
                            <a:srgbClr val="FF0000"/>
                          </a:solidFill>
                          <a:effectLst/>
                          <a:latin typeface="Calibri" panose="020F0502020204030204" pitchFamily="34" charset="0"/>
                          <a:cs typeface="Calibri" panose="020F0502020204030204" pitchFamily="34" charset="0"/>
                        </a:rPr>
                        <a:t>0</a:t>
                      </a:r>
                    </a:p>
                  </a:txBody>
                  <a:tcPr marL="5807" marR="5807" marT="58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5744246"/>
                  </a:ext>
                </a:extLst>
              </a:tr>
              <a:tr h="598715">
                <a:tc>
                  <a:txBody>
                    <a:bodyPr/>
                    <a:lstStyle/>
                    <a:p>
                      <a:pPr algn="ctr" rtl="0" fontAlgn="ctr"/>
                      <a:r>
                        <a:rPr lang="sl-SI" sz="2000" b="1" i="0" u="none" strike="noStrike" dirty="0">
                          <a:solidFill>
                            <a:srgbClr val="17375E"/>
                          </a:solidFill>
                          <a:effectLst/>
                          <a:latin typeface="Calibri" panose="020F0502020204030204" pitchFamily="34" charset="0"/>
                          <a:cs typeface="Calibri" panose="020F0502020204030204" pitchFamily="34" charset="0"/>
                          <a:hlinkClick r:id="" action="ppaction://noaction"/>
                        </a:rPr>
                        <a:t>Kulturna zgodovina </a:t>
                      </a:r>
                    </a:p>
                    <a:p>
                      <a:pPr algn="ctr" rtl="0" fontAlgn="ctr"/>
                      <a:r>
                        <a:rPr lang="sl-SI" sz="2000" b="1" i="0" u="none" strike="noStrike" dirty="0">
                          <a:solidFill>
                            <a:srgbClr val="17375E"/>
                          </a:solidFill>
                          <a:effectLst/>
                          <a:latin typeface="Calibri" panose="020F0502020204030204" pitchFamily="34" charset="0"/>
                          <a:cs typeface="Calibri" panose="020F0502020204030204" pitchFamily="34" charset="0"/>
                          <a:hlinkClick r:id="" action="ppaction://noaction"/>
                        </a:rPr>
                        <a:t>UN**</a:t>
                      </a:r>
                      <a:endParaRPr lang="sl-SI" sz="2000" b="1" i="0" u="none" strike="noStrike" dirty="0">
                        <a:solidFill>
                          <a:srgbClr val="17375E"/>
                        </a:solidFill>
                        <a:effectLst/>
                        <a:latin typeface="Calibri" panose="020F0502020204030204" pitchFamily="34" charset="0"/>
                        <a:cs typeface="Calibri" panose="020F0502020204030204" pitchFamily="34" charset="0"/>
                      </a:endParaRPr>
                    </a:p>
                  </a:txBody>
                  <a:tcPr marL="52262" marR="5807" marT="58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sl-SI" sz="2000" b="1" i="0" u="none" strike="noStrike" dirty="0">
                          <a:solidFill>
                            <a:srgbClr val="17375E"/>
                          </a:solidFill>
                          <a:effectLst/>
                          <a:latin typeface="Calibri" panose="020F0502020204030204" pitchFamily="34" charset="0"/>
                          <a:cs typeface="Calibri" panose="020F0502020204030204" pitchFamily="34" charset="0"/>
                        </a:rPr>
                        <a:t>40</a:t>
                      </a:r>
                    </a:p>
                  </a:txBody>
                  <a:tcPr marL="5807" marR="5807" marT="58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sl-SI" sz="2000" b="1" i="0" u="none" strike="noStrike" dirty="0">
                          <a:solidFill>
                            <a:srgbClr val="FF0000"/>
                          </a:solidFill>
                          <a:effectLst/>
                          <a:latin typeface="Calibri" panose="020F0502020204030204" pitchFamily="34" charset="0"/>
                          <a:cs typeface="Calibri" panose="020F0502020204030204" pitchFamily="34" charset="0"/>
                        </a:rPr>
                        <a:t>0</a:t>
                      </a:r>
                    </a:p>
                  </a:txBody>
                  <a:tcPr marL="5807" marR="5807" marT="58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9042875"/>
                  </a:ext>
                </a:extLst>
              </a:tr>
              <a:tr h="598715">
                <a:tc>
                  <a:txBody>
                    <a:bodyPr/>
                    <a:lstStyle/>
                    <a:p>
                      <a:pPr algn="ctr" rtl="0" fontAlgn="ctr"/>
                      <a:r>
                        <a:rPr lang="sl-SI" sz="2000" b="1" i="0" u="none" strike="noStrike" dirty="0">
                          <a:solidFill>
                            <a:srgbClr val="17375E"/>
                          </a:solidFill>
                          <a:effectLst/>
                          <a:latin typeface="Calibri" panose="020F0502020204030204" pitchFamily="34" charset="0"/>
                          <a:cs typeface="Calibri" panose="020F0502020204030204" pitchFamily="34" charset="0"/>
                          <a:hlinkClick r:id="" action="ppaction://noaction"/>
                        </a:rPr>
                        <a:t>Humanistični študiji,             </a:t>
                      </a:r>
                    </a:p>
                    <a:p>
                      <a:pPr algn="ctr" rtl="0" fontAlgn="ctr"/>
                      <a:r>
                        <a:rPr lang="sl-SI" sz="2000" b="1" i="0" u="none" strike="noStrike" dirty="0">
                          <a:solidFill>
                            <a:srgbClr val="17375E"/>
                          </a:solidFill>
                          <a:effectLst/>
                          <a:latin typeface="Calibri" panose="020F0502020204030204" pitchFamily="34" charset="0"/>
                          <a:cs typeface="Calibri" panose="020F0502020204030204" pitchFamily="34" charset="0"/>
                          <a:hlinkClick r:id="" action="ppaction://noaction"/>
                        </a:rPr>
                        <a:t>magistrski</a:t>
                      </a:r>
                      <a:r>
                        <a:rPr lang="sl-SI" sz="2000" b="1" i="0" u="none" strike="noStrike" baseline="0" dirty="0">
                          <a:solidFill>
                            <a:srgbClr val="17375E"/>
                          </a:solidFill>
                          <a:effectLst/>
                          <a:latin typeface="Calibri" panose="020F0502020204030204" pitchFamily="34" charset="0"/>
                          <a:cs typeface="Calibri" panose="020F0502020204030204" pitchFamily="34" charset="0"/>
                          <a:hlinkClick r:id="rId3"/>
                        </a:rPr>
                        <a:t> program</a:t>
                      </a:r>
                      <a:endParaRPr lang="sl-SI" sz="2000" b="1" i="0" u="none" strike="noStrike" dirty="0">
                        <a:solidFill>
                          <a:srgbClr val="17375E"/>
                        </a:solidFill>
                        <a:effectLst/>
                        <a:latin typeface="Calibri" panose="020F0502020204030204" pitchFamily="34" charset="0"/>
                        <a:cs typeface="Calibri" panose="020F0502020204030204" pitchFamily="34" charset="0"/>
                      </a:endParaRPr>
                    </a:p>
                  </a:txBody>
                  <a:tcPr marL="52262" marR="5807" marT="58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sl-SI" sz="2000" b="1" i="0" u="none" strike="noStrike" dirty="0">
                          <a:solidFill>
                            <a:srgbClr val="17375E"/>
                          </a:solidFill>
                          <a:effectLst/>
                          <a:latin typeface="Calibri" panose="020F0502020204030204" pitchFamily="34" charset="0"/>
                          <a:cs typeface="Calibri" panose="020F0502020204030204" pitchFamily="34" charset="0"/>
                        </a:rPr>
                        <a:t>20</a:t>
                      </a:r>
                    </a:p>
                  </a:txBody>
                  <a:tcPr marL="5807" marR="5807" marT="58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sl-SI" sz="2000" b="1" i="0" u="none" strike="noStrike" dirty="0">
                          <a:solidFill>
                            <a:srgbClr val="FF0000"/>
                          </a:solidFill>
                          <a:effectLst/>
                          <a:latin typeface="Calibri" panose="020F0502020204030204" pitchFamily="34" charset="0"/>
                          <a:cs typeface="Calibri" panose="020F0502020204030204" pitchFamily="34" charset="0"/>
                        </a:rPr>
                        <a:t>0</a:t>
                      </a:r>
                    </a:p>
                  </a:txBody>
                  <a:tcPr marL="5807" marR="5807" marT="58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3798852"/>
                  </a:ext>
                </a:extLst>
              </a:tr>
            </a:tbl>
          </a:graphicData>
        </a:graphic>
      </p:graphicFrame>
      <p:graphicFrame>
        <p:nvGraphicFramePr>
          <p:cNvPr id="4" name="Table 3"/>
          <p:cNvGraphicFramePr>
            <a:graphicFrameLocks noGrp="1"/>
          </p:cNvGraphicFramePr>
          <p:nvPr/>
        </p:nvGraphicFramePr>
        <p:xfrm>
          <a:off x="2229307" y="4357541"/>
          <a:ext cx="6771103" cy="922020"/>
        </p:xfrm>
        <a:graphic>
          <a:graphicData uri="http://schemas.openxmlformats.org/drawingml/2006/table">
            <a:tbl>
              <a:tblPr/>
              <a:tblGrid>
                <a:gridCol w="6589081">
                  <a:extLst>
                    <a:ext uri="{9D8B030D-6E8A-4147-A177-3AD203B41FA5}">
                      <a16:colId xmlns:a16="http://schemas.microsoft.com/office/drawing/2014/main" val="688503090"/>
                    </a:ext>
                  </a:extLst>
                </a:gridCol>
                <a:gridCol w="182022">
                  <a:extLst>
                    <a:ext uri="{9D8B030D-6E8A-4147-A177-3AD203B41FA5}">
                      <a16:colId xmlns:a16="http://schemas.microsoft.com/office/drawing/2014/main" val="2540332832"/>
                    </a:ext>
                  </a:extLst>
                </a:gridCol>
              </a:tblGrid>
              <a:tr h="388620">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sl-SI" sz="1400" dirty="0">
                          <a:solidFill>
                            <a:srgbClr val="17375E"/>
                          </a:solidFill>
                          <a:latin typeface="Calibri" panose="020F0502020204030204" pitchFamily="34" charset="0"/>
                          <a:cs typeface="Calibri" panose="020F0502020204030204" pitchFamily="34" charset="0"/>
                        </a:rPr>
                        <a:t>*Strokovni naslov:     </a:t>
                      </a:r>
                      <a:r>
                        <a:rPr lang="it-IT" sz="1400" dirty="0">
                          <a:solidFill>
                            <a:srgbClr val="17375E"/>
                          </a:solidFill>
                          <a:latin typeface="Calibri" panose="020F0502020204030204" pitchFamily="34" charset="0"/>
                          <a:cs typeface="Calibri" panose="020F0502020204030204" pitchFamily="34" charset="0"/>
                        </a:rPr>
                        <a:t>diplomirani slovenist (UN)</a:t>
                      </a:r>
                      <a:r>
                        <a:rPr lang="sl-SI" sz="1400" dirty="0">
                          <a:solidFill>
                            <a:srgbClr val="17375E"/>
                          </a:solidFill>
                          <a:latin typeface="Calibri" panose="020F0502020204030204" pitchFamily="34" charset="0"/>
                          <a:cs typeface="Calibri" panose="020F0502020204030204" pitchFamily="34" charset="0"/>
                        </a:rPr>
                        <a:t>/</a:t>
                      </a:r>
                      <a:r>
                        <a:rPr lang="it-IT" sz="1400" dirty="0">
                          <a:solidFill>
                            <a:srgbClr val="17375E"/>
                          </a:solidFill>
                          <a:latin typeface="Calibri" panose="020F0502020204030204" pitchFamily="34" charset="0"/>
                          <a:cs typeface="Calibri" panose="020F0502020204030204" pitchFamily="34" charset="0"/>
                        </a:rPr>
                        <a:t>diplomirana slovenistka (UN)</a:t>
                      </a:r>
                      <a:endParaRPr lang="sl-SI" sz="1400" dirty="0">
                        <a:solidFill>
                          <a:srgbClr val="17375E"/>
                        </a:solidFill>
                        <a:latin typeface="Calibri" panose="020F0502020204030204" pitchFamily="34" charset="0"/>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sl-SI" sz="1400" dirty="0">
                          <a:solidFill>
                            <a:srgbClr val="17375E"/>
                          </a:solidFill>
                          <a:latin typeface="Calibri" panose="020F0502020204030204" pitchFamily="34" charset="0"/>
                          <a:cs typeface="Calibri" panose="020F0502020204030204" pitchFamily="34" charset="0"/>
                        </a:rPr>
                        <a:t>**Strokovni naslov:   </a:t>
                      </a:r>
                      <a:r>
                        <a:rPr lang="it-IT" sz="1400" dirty="0">
                          <a:solidFill>
                            <a:srgbClr val="17375E"/>
                          </a:solidFill>
                          <a:latin typeface="Calibri" panose="020F0502020204030204" pitchFamily="34" charset="0"/>
                          <a:cs typeface="Calibri" panose="020F0502020204030204" pitchFamily="34" charset="0"/>
                        </a:rPr>
                        <a:t>diplomirani zgodovinar (UN)</a:t>
                      </a:r>
                      <a:r>
                        <a:rPr lang="sl-SI" sz="1400" dirty="0">
                          <a:solidFill>
                            <a:srgbClr val="17375E"/>
                          </a:solidFill>
                          <a:latin typeface="Calibri" panose="020F0502020204030204" pitchFamily="34" charset="0"/>
                          <a:cs typeface="Calibri" panose="020F0502020204030204" pitchFamily="34" charset="0"/>
                        </a:rPr>
                        <a:t>/</a:t>
                      </a:r>
                      <a:r>
                        <a:rPr lang="it-IT" sz="1400" dirty="0">
                          <a:solidFill>
                            <a:srgbClr val="17375E"/>
                          </a:solidFill>
                          <a:latin typeface="Calibri" panose="020F0502020204030204" pitchFamily="34" charset="0"/>
                          <a:cs typeface="Calibri" panose="020F0502020204030204" pitchFamily="34" charset="0"/>
                        </a:rPr>
                        <a:t>diplomirana zgodovinarka (UN)</a:t>
                      </a:r>
                      <a:endParaRPr lang="sl-SI" sz="1400" dirty="0">
                        <a:solidFill>
                          <a:srgbClr val="17375E"/>
                        </a:solidFill>
                        <a:latin typeface="Calibri" panose="020F0502020204030204" pitchFamily="34" charset="0"/>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sl-SI" sz="1400" dirty="0">
                          <a:solidFill>
                            <a:srgbClr val="17375E"/>
                          </a:solidFill>
                          <a:latin typeface="Calibri" panose="020F0502020204030204" pitchFamily="34" charset="0"/>
                          <a:cs typeface="Calibri" panose="020F0502020204030204" pitchFamily="34" charset="0"/>
                        </a:rPr>
                        <a:t>Sprememba</a:t>
                      </a:r>
                      <a:r>
                        <a:rPr lang="sl-SI" sz="1400" baseline="0" dirty="0">
                          <a:solidFill>
                            <a:srgbClr val="17375E"/>
                          </a:solidFill>
                          <a:latin typeface="Calibri" panose="020F0502020204030204" pitchFamily="34" charset="0"/>
                          <a:cs typeface="Calibri" panose="020F0502020204030204" pitchFamily="34" charset="0"/>
                        </a:rPr>
                        <a:t> vpisnih pogojev na obeh programih!</a:t>
                      </a:r>
                      <a:endParaRPr lang="it-IT" sz="1400" dirty="0">
                        <a:solidFill>
                          <a:srgbClr val="17375E"/>
                        </a:solidFill>
                        <a:latin typeface="Calibri" panose="020F0502020204030204" pitchFamily="34" charset="0"/>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it-IT" sz="1400" dirty="0">
                        <a:solidFill>
                          <a:srgbClr val="17375E"/>
                        </a:solidFill>
                        <a:latin typeface="Calibri" panose="020F0502020204030204" pitchFamily="34" charset="0"/>
                        <a:cs typeface="Calibri" panose="020F0502020204030204" pitchFamily="34" charset="0"/>
                      </a:endParaRPr>
                    </a:p>
                  </a:txBody>
                  <a:tcPr marL="68580" marR="68580" marT="34290" marB="34290">
                    <a:lnL>
                      <a:noFill/>
                    </a:lnL>
                    <a:lnR>
                      <a:noFill/>
                    </a:lnR>
                    <a:lnT>
                      <a:noFill/>
                    </a:lnT>
                    <a:lnB>
                      <a:noFill/>
                    </a:lnB>
                  </a:tcPr>
                </a:tc>
                <a:tc>
                  <a:txBody>
                    <a:bodyPr/>
                    <a:lstStyle/>
                    <a:p>
                      <a:endParaRPr lang="it-IT" sz="1600" dirty="0">
                        <a:solidFill>
                          <a:srgbClr val="17375E"/>
                        </a:solidFill>
                        <a:latin typeface="Calibri" panose="020F0502020204030204" pitchFamily="34" charset="0"/>
                        <a:cs typeface="Calibri" panose="020F0502020204030204" pitchFamily="34" charset="0"/>
                      </a:endParaRPr>
                    </a:p>
                  </a:txBody>
                  <a:tcPr marL="68580" marR="68580" marT="34290" marB="34290" anchor="ctr">
                    <a:lnL>
                      <a:noFill/>
                    </a:lnL>
                    <a:lnR>
                      <a:noFill/>
                    </a:lnR>
                    <a:lnT>
                      <a:noFill/>
                    </a:lnT>
                    <a:lnB>
                      <a:noFill/>
                    </a:lnB>
                  </a:tcPr>
                </a:tc>
                <a:extLst>
                  <a:ext uri="{0D108BD9-81ED-4DB2-BD59-A6C34878D82A}">
                    <a16:rowId xmlns:a16="http://schemas.microsoft.com/office/drawing/2014/main" val="3445907069"/>
                  </a:ext>
                </a:extLst>
              </a:tr>
            </a:tbl>
          </a:graphicData>
        </a:graphic>
      </p:graphicFrame>
      <p:sp>
        <p:nvSpPr>
          <p:cNvPr id="8" name="Naslov 2"/>
          <p:cNvSpPr>
            <a:spLocks noGrp="1"/>
          </p:cNvSpPr>
          <p:nvPr>
            <p:ph type="title" idx="4294967295"/>
          </p:nvPr>
        </p:nvSpPr>
        <p:spPr>
          <a:xfrm>
            <a:off x="1679171" y="0"/>
            <a:ext cx="7464829" cy="630455"/>
          </a:xfrm>
          <a:solidFill>
            <a:srgbClr val="17375E"/>
          </a:solidFill>
        </p:spPr>
        <p:txBody>
          <a:bodyPr/>
          <a:lstStyle/>
          <a:p>
            <a:pPr>
              <a:defRPr/>
            </a:pPr>
            <a:r>
              <a:rPr lang="sl-SI" altLang="sl-SI" sz="4000" b="1" dirty="0">
                <a:solidFill>
                  <a:schemeClr val="bg1"/>
                </a:solidFill>
                <a:latin typeface="Calibri" panose="020F0502020204030204" pitchFamily="34" charset="0"/>
                <a:cs typeface="Calibri" panose="020F0502020204030204" pitchFamily="34" charset="0"/>
              </a:rPr>
              <a:t>Fakulteta za humanistiko</a:t>
            </a:r>
            <a:endParaRPr lang="sl-SI" altLang="sl-SI" sz="4000" dirty="0">
              <a:solidFill>
                <a:schemeClr val="bg1"/>
              </a:solidFill>
              <a:latin typeface="Calibri" panose="020F0502020204030204" pitchFamily="34" charset="0"/>
              <a:cs typeface="Calibri" panose="020F0502020204030204" pitchFamily="34" charset="0"/>
            </a:endParaRPr>
          </a:p>
        </p:txBody>
      </p:sp>
      <p:sp>
        <p:nvSpPr>
          <p:cNvPr id="5" name="TextBox 4"/>
          <p:cNvSpPr txBox="1"/>
          <p:nvPr/>
        </p:nvSpPr>
        <p:spPr>
          <a:xfrm>
            <a:off x="2215732" y="3651084"/>
            <a:ext cx="674538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sl-SI" sz="1400" b="0" i="0" u="none" strike="noStrike" kern="0" cap="none" spc="0" normalizeH="0" baseline="0" noProof="0" dirty="0">
                <a:ln>
                  <a:noFill/>
                </a:ln>
                <a:solidFill>
                  <a:srgbClr val="17375E"/>
                </a:solidFill>
                <a:effectLst/>
                <a:uLnTx/>
                <a:uFillTx/>
                <a:latin typeface="Calibri" panose="020F0502020204030204" pitchFamily="34" charset="0"/>
                <a:cs typeface="Calibri" panose="020F0502020204030204" pitchFamily="34" charset="0"/>
                <a:sym typeface="Arial"/>
              </a:rPr>
              <a:t>Kandidati skupnega Evropskega magistrskega programa Migracije in medkulturni odnosi (EMMIR) se prijavljajo po posebnem postopku in v drugačnih rokih. Več informacij: </a:t>
            </a:r>
            <a:r>
              <a:rPr kumimoji="0" lang="sl-SI" sz="1400" b="0" i="0" u="none" strike="noStrike" kern="0" cap="none" spc="0" normalizeH="0" baseline="0" noProof="0" dirty="0">
                <a:ln>
                  <a:noFill/>
                </a:ln>
                <a:solidFill>
                  <a:srgbClr val="17375E"/>
                </a:solidFill>
                <a:effectLst/>
                <a:uLnTx/>
                <a:uFillTx/>
                <a:latin typeface="Calibri" panose="020F0502020204030204" pitchFamily="34" charset="0"/>
                <a:cs typeface="Calibri" panose="020F0502020204030204" pitchFamily="34" charset="0"/>
                <a:sym typeface="Arial"/>
                <a:hlinkClick r:id="rId4"/>
              </a:rPr>
              <a:t>https://www.emmir.org/applications</a:t>
            </a:r>
            <a:endParaRPr kumimoji="0" lang="sl-SI" sz="1400" b="0" i="0" u="none" strike="noStrike" kern="0" cap="none" spc="0" normalizeH="0" baseline="0" noProof="0" dirty="0">
              <a:ln>
                <a:noFill/>
              </a:ln>
              <a:solidFill>
                <a:srgbClr val="17375E"/>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sl-SI"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91812483"/>
      </p:ext>
    </p:extLst>
  </p:cSld>
  <p:clrMapOvr>
    <a:masterClrMapping/>
  </p:clrMapOvr>
  <p:transition>
    <p:cut/>
  </p:transition>
</p:sld>
</file>

<file path=ppt/slides/slide1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411" name="Ograda vsebine 3"/>
          <p:cNvSpPr>
            <a:spLocks noGrp="1"/>
          </p:cNvSpPr>
          <p:nvPr>
            <p:ph idx="4294967295"/>
          </p:nvPr>
        </p:nvSpPr>
        <p:spPr>
          <a:xfrm>
            <a:off x="1679170" y="857250"/>
            <a:ext cx="7464829" cy="3509963"/>
          </a:xfrm>
        </p:spPr>
        <p:txBody>
          <a:bodyPr/>
          <a:lstStyle/>
          <a:p>
            <a:pPr>
              <a:buClr>
                <a:srgbClr val="17375E"/>
              </a:buClr>
              <a:buFont typeface="Wingdings" panose="05000000000000000000" pitchFamily="2" charset="2"/>
              <a:buChar char="Ø"/>
            </a:pPr>
            <a:r>
              <a:rPr lang="sl-SI" altLang="sl-SI" sz="2000" dirty="0">
                <a:solidFill>
                  <a:srgbClr val="17375E"/>
                </a:solidFill>
                <a:latin typeface="Calibri" panose="020F0502020204030204" pitchFamily="34" charset="0"/>
                <a:cs typeface="Calibri" panose="020F0502020204030204" pitchFamily="34" charset="0"/>
              </a:rPr>
              <a:t>kraj izvajanja: Vipava</a:t>
            </a:r>
          </a:p>
          <a:p>
            <a:pPr>
              <a:buFont typeface="Monotype Sorts"/>
              <a:buNone/>
            </a:pPr>
            <a:endParaRPr lang="sl-SI" altLang="sl-SI" sz="1800" dirty="0"/>
          </a:p>
          <a:p>
            <a:pPr>
              <a:buFont typeface="Monotype Sorts"/>
              <a:buNone/>
            </a:pPr>
            <a:endParaRPr lang="sl-SI" altLang="sl-SI" sz="1800" dirty="0"/>
          </a:p>
          <a:p>
            <a:endParaRPr lang="sl-SI" altLang="sl-SI" sz="1800" dirty="0"/>
          </a:p>
          <a:p>
            <a:pPr>
              <a:buFont typeface="Monotype Sorts"/>
              <a:buNone/>
            </a:pPr>
            <a:endParaRPr lang="sl-SI" altLang="sl-SI" sz="1800" dirty="0"/>
          </a:p>
          <a:p>
            <a:endParaRPr lang="sl-SI" altLang="sl-SI" sz="1800" dirty="0"/>
          </a:p>
        </p:txBody>
      </p:sp>
      <p:graphicFrame>
        <p:nvGraphicFramePr>
          <p:cNvPr id="82948" name="Group 4"/>
          <p:cNvGraphicFramePr>
            <a:graphicFrameLocks noGrp="1"/>
          </p:cNvGraphicFramePr>
          <p:nvPr/>
        </p:nvGraphicFramePr>
        <p:xfrm>
          <a:off x="2242340" y="1507037"/>
          <a:ext cx="6303143" cy="2002821"/>
        </p:xfrm>
        <a:graphic>
          <a:graphicData uri="http://schemas.openxmlformats.org/drawingml/2006/table">
            <a:tbl>
              <a:tblPr/>
              <a:tblGrid>
                <a:gridCol w="3090760">
                  <a:extLst>
                    <a:ext uri="{9D8B030D-6E8A-4147-A177-3AD203B41FA5}">
                      <a16:colId xmlns:a16="http://schemas.microsoft.com/office/drawing/2014/main" val="125033672"/>
                    </a:ext>
                  </a:extLst>
                </a:gridCol>
                <a:gridCol w="1646078">
                  <a:extLst>
                    <a:ext uri="{9D8B030D-6E8A-4147-A177-3AD203B41FA5}">
                      <a16:colId xmlns:a16="http://schemas.microsoft.com/office/drawing/2014/main" val="1617605242"/>
                    </a:ext>
                  </a:extLst>
                </a:gridCol>
                <a:gridCol w="1566305">
                  <a:extLst>
                    <a:ext uri="{9D8B030D-6E8A-4147-A177-3AD203B41FA5}">
                      <a16:colId xmlns:a16="http://schemas.microsoft.com/office/drawing/2014/main" val="1547504049"/>
                    </a:ext>
                  </a:extLst>
                </a:gridCol>
              </a:tblGrid>
              <a:tr h="306470">
                <a:tc rowSpan="2">
                  <a:txBody>
                    <a:bodyPr/>
                    <a:lstStyle>
                      <a:lvl1pPr algn="l" eaLnBrk="0" hangingPunct="0">
                        <a:spcBef>
                          <a:spcPct val="20000"/>
                        </a:spcBef>
                        <a:buClr>
                          <a:schemeClr val="accent1"/>
                        </a:buClr>
                        <a:buSzPct val="90000"/>
                        <a:buFont typeface="Monotype Sorts"/>
                        <a:defRPr kumimoji="1" sz="2800">
                          <a:solidFill>
                            <a:schemeClr val="tx1"/>
                          </a:solidFill>
                          <a:latin typeface="Times New Roman" panose="02020603050405020304" pitchFamily="18" charset="0"/>
                        </a:defRPr>
                      </a:lvl1pPr>
                      <a:lvl2pPr marL="742950" indent="-285750" algn="l" eaLnBrk="0" hangingPunct="0">
                        <a:spcBef>
                          <a:spcPct val="20000"/>
                        </a:spcBef>
                        <a:buClr>
                          <a:schemeClr val="accent1"/>
                        </a:buClr>
                        <a:defRPr kumimoji="1" sz="2400">
                          <a:solidFill>
                            <a:schemeClr val="tx1"/>
                          </a:solidFill>
                          <a:latin typeface="Times New Roman" panose="02020603050405020304" pitchFamily="18" charset="0"/>
                        </a:defRPr>
                      </a:lvl2pPr>
                      <a:lvl3pPr marL="1143000" indent="-228600" algn="l" eaLnBrk="0" hangingPunct="0">
                        <a:spcBef>
                          <a:spcPct val="20000"/>
                        </a:spcBef>
                        <a:buClr>
                          <a:schemeClr val="accent1"/>
                        </a:buClr>
                        <a:defRPr kumimoji="1" sz="2000">
                          <a:solidFill>
                            <a:schemeClr val="tx1"/>
                          </a:solidFill>
                          <a:latin typeface="Times New Roman" panose="02020603050405020304" pitchFamily="18" charset="0"/>
                        </a:defRPr>
                      </a:lvl3pPr>
                      <a:lvl4pPr marL="1600200" indent="-228600" algn="l" eaLnBrk="0" hangingPunct="0">
                        <a:spcBef>
                          <a:spcPct val="20000"/>
                        </a:spcBef>
                        <a:buClr>
                          <a:schemeClr val="accent1"/>
                        </a:buClr>
                        <a:defRPr kumimoji="1">
                          <a:solidFill>
                            <a:schemeClr val="tx1"/>
                          </a:solidFill>
                          <a:latin typeface="Times New Roman" panose="02020603050405020304" pitchFamily="18" charset="0"/>
                        </a:defRPr>
                      </a:lvl4pPr>
                      <a:lvl5pPr marL="2057400" indent="-228600" algn="l" eaLnBrk="0" hangingPunct="0">
                        <a:spcBef>
                          <a:spcPct val="20000"/>
                        </a:spcBef>
                        <a:buClr>
                          <a:schemeClr val="accent1"/>
                        </a:buClr>
                        <a:defRPr kumimoji="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9p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sl-SI" altLang="sl-SI" sz="2000" b="1" i="0" u="none" strike="noStrike" cap="none" normalizeH="0" baseline="0" dirty="0">
                          <a:ln>
                            <a:noFill/>
                          </a:ln>
                          <a:solidFill>
                            <a:srgbClr val="17375E"/>
                          </a:solidFill>
                          <a:effectLst/>
                          <a:latin typeface="Calibri" panose="020F0502020204030204" pitchFamily="34" charset="0"/>
                          <a:cs typeface="Calibri" panose="020F0502020204030204" pitchFamily="34" charset="0"/>
                        </a:rPr>
                        <a:t>Študijski program</a:t>
                      </a:r>
                      <a:endParaRPr kumimoji="0" lang="sl-SI" altLang="sl-SI" sz="2000" b="0" i="0" u="none" strike="noStrike" cap="none" normalizeH="0" baseline="0" dirty="0">
                        <a:ln>
                          <a:noFill/>
                        </a:ln>
                        <a:solidFill>
                          <a:srgbClr val="17375E"/>
                        </a:solidFill>
                        <a:effectLst/>
                        <a:latin typeface="Calibri" panose="020F0502020204030204" pitchFamily="34" charset="0"/>
                        <a:cs typeface="Calibri" panose="020F0502020204030204" pitchFamily="34" charset="0"/>
                      </a:endParaRPr>
                    </a:p>
                  </a:txBody>
                  <a:tcPr marL="33810" marR="3381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algn="ctr" rtl="0" fontAlgn="ctr"/>
                      <a:r>
                        <a:rPr lang="sl-SI" sz="2000" b="1" i="0" u="none" strike="noStrike" dirty="0">
                          <a:solidFill>
                            <a:srgbClr val="17375E"/>
                          </a:solidFill>
                          <a:effectLst/>
                          <a:latin typeface="Calibri" panose="020F0502020204030204" pitchFamily="34" charset="0"/>
                          <a:cs typeface="Calibri" panose="020F0502020204030204" pitchFamily="34" charset="0"/>
                        </a:rPr>
                        <a:t>2024/2025</a:t>
                      </a:r>
                    </a:p>
                  </a:txBody>
                  <a:tcPr marL="7143" marR="7143" marT="71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sl-SI"/>
                    </a:p>
                  </a:txBody>
                  <a:tcPr/>
                </a:tc>
                <a:extLst>
                  <a:ext uri="{0D108BD9-81ED-4DB2-BD59-A6C34878D82A}">
                    <a16:rowId xmlns:a16="http://schemas.microsoft.com/office/drawing/2014/main" val="3744353585"/>
                  </a:ext>
                </a:extLst>
              </a:tr>
              <a:tr h="324158">
                <a:tc vMerge="1">
                  <a:txBody>
                    <a:bodyPr/>
                    <a:lstStyle/>
                    <a:p>
                      <a:endParaRPr lang="sl-SI"/>
                    </a:p>
                  </a:txBody>
                  <a:tcPr/>
                </a:tc>
                <a:tc>
                  <a:txBody>
                    <a:bodyPr/>
                    <a:lstStyle>
                      <a:lvl1pPr algn="l" eaLnBrk="0" hangingPunct="0">
                        <a:spcBef>
                          <a:spcPct val="20000"/>
                        </a:spcBef>
                        <a:buClr>
                          <a:schemeClr val="accent1"/>
                        </a:buClr>
                        <a:buSzPct val="90000"/>
                        <a:buFont typeface="Monotype Sorts"/>
                        <a:defRPr kumimoji="1" sz="2800">
                          <a:solidFill>
                            <a:schemeClr val="tx1"/>
                          </a:solidFill>
                          <a:latin typeface="Times New Roman" panose="02020603050405020304" pitchFamily="18" charset="0"/>
                        </a:defRPr>
                      </a:lvl1pPr>
                      <a:lvl2pPr marL="742950" indent="-285750" algn="l" eaLnBrk="0" hangingPunct="0">
                        <a:spcBef>
                          <a:spcPct val="20000"/>
                        </a:spcBef>
                        <a:buClr>
                          <a:schemeClr val="accent1"/>
                        </a:buClr>
                        <a:defRPr kumimoji="1" sz="2400">
                          <a:solidFill>
                            <a:schemeClr val="tx1"/>
                          </a:solidFill>
                          <a:latin typeface="Times New Roman" panose="02020603050405020304" pitchFamily="18" charset="0"/>
                        </a:defRPr>
                      </a:lvl2pPr>
                      <a:lvl3pPr marL="1143000" indent="-228600" algn="l" eaLnBrk="0" hangingPunct="0">
                        <a:spcBef>
                          <a:spcPct val="20000"/>
                        </a:spcBef>
                        <a:buClr>
                          <a:schemeClr val="accent1"/>
                        </a:buClr>
                        <a:defRPr kumimoji="1" sz="2000">
                          <a:solidFill>
                            <a:schemeClr val="tx1"/>
                          </a:solidFill>
                          <a:latin typeface="Times New Roman" panose="02020603050405020304" pitchFamily="18" charset="0"/>
                        </a:defRPr>
                      </a:lvl3pPr>
                      <a:lvl4pPr marL="1600200" indent="-228600" algn="l" eaLnBrk="0" hangingPunct="0">
                        <a:spcBef>
                          <a:spcPct val="20000"/>
                        </a:spcBef>
                        <a:buClr>
                          <a:schemeClr val="accent1"/>
                        </a:buClr>
                        <a:defRPr kumimoji="1">
                          <a:solidFill>
                            <a:schemeClr val="tx1"/>
                          </a:solidFill>
                          <a:latin typeface="Times New Roman" panose="02020603050405020304" pitchFamily="18" charset="0"/>
                        </a:defRPr>
                      </a:lvl4pPr>
                      <a:lvl5pPr marL="2057400" indent="-228600" algn="l" eaLnBrk="0" hangingPunct="0">
                        <a:spcBef>
                          <a:spcPct val="20000"/>
                        </a:spcBef>
                        <a:buClr>
                          <a:schemeClr val="accent1"/>
                        </a:buClr>
                        <a:defRPr kumimoji="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9p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sl-SI" altLang="sl-SI" sz="2000" b="1" i="0" u="none" strike="noStrike" cap="none" normalizeH="0" baseline="0" dirty="0">
                          <a:ln>
                            <a:noFill/>
                          </a:ln>
                          <a:solidFill>
                            <a:srgbClr val="17375E"/>
                          </a:solidFill>
                          <a:effectLst/>
                          <a:latin typeface="Calibri" panose="020F0502020204030204" pitchFamily="34" charset="0"/>
                          <a:cs typeface="Calibri" panose="020F0502020204030204" pitchFamily="34" charset="0"/>
                        </a:rPr>
                        <a:t>Redni</a:t>
                      </a:r>
                      <a:endParaRPr kumimoji="0" lang="sl-SI" altLang="sl-SI" sz="2000" b="0" i="0" u="none" strike="noStrike" cap="none" normalizeH="0" baseline="0" dirty="0">
                        <a:ln>
                          <a:noFill/>
                        </a:ln>
                        <a:solidFill>
                          <a:srgbClr val="17375E"/>
                        </a:solidFill>
                        <a:effectLst/>
                        <a:latin typeface="Calibri" panose="020F0502020204030204" pitchFamily="34" charset="0"/>
                        <a:cs typeface="Calibri" panose="020F0502020204030204" pitchFamily="34" charset="0"/>
                      </a:endParaRPr>
                    </a:p>
                  </a:txBody>
                  <a:tcPr marL="33810" marR="3381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accent1"/>
                        </a:buClr>
                        <a:buSzPct val="90000"/>
                        <a:buFont typeface="Monotype Sorts"/>
                        <a:defRPr kumimoji="1" sz="2800">
                          <a:solidFill>
                            <a:schemeClr val="tx1"/>
                          </a:solidFill>
                          <a:latin typeface="Times New Roman" panose="02020603050405020304" pitchFamily="18" charset="0"/>
                        </a:defRPr>
                      </a:lvl1pPr>
                      <a:lvl2pPr marL="742950" indent="-285750" algn="l" eaLnBrk="0" hangingPunct="0">
                        <a:spcBef>
                          <a:spcPct val="20000"/>
                        </a:spcBef>
                        <a:buClr>
                          <a:schemeClr val="accent1"/>
                        </a:buClr>
                        <a:defRPr kumimoji="1" sz="2400">
                          <a:solidFill>
                            <a:schemeClr val="tx1"/>
                          </a:solidFill>
                          <a:latin typeface="Times New Roman" panose="02020603050405020304" pitchFamily="18" charset="0"/>
                        </a:defRPr>
                      </a:lvl2pPr>
                      <a:lvl3pPr marL="1143000" indent="-228600" algn="l" eaLnBrk="0" hangingPunct="0">
                        <a:spcBef>
                          <a:spcPct val="20000"/>
                        </a:spcBef>
                        <a:buClr>
                          <a:schemeClr val="accent1"/>
                        </a:buClr>
                        <a:defRPr kumimoji="1" sz="2000">
                          <a:solidFill>
                            <a:schemeClr val="tx1"/>
                          </a:solidFill>
                          <a:latin typeface="Times New Roman" panose="02020603050405020304" pitchFamily="18" charset="0"/>
                        </a:defRPr>
                      </a:lvl3pPr>
                      <a:lvl4pPr marL="1600200" indent="-228600" algn="l" eaLnBrk="0" hangingPunct="0">
                        <a:spcBef>
                          <a:spcPct val="20000"/>
                        </a:spcBef>
                        <a:buClr>
                          <a:schemeClr val="accent1"/>
                        </a:buClr>
                        <a:defRPr kumimoji="1">
                          <a:solidFill>
                            <a:schemeClr val="tx1"/>
                          </a:solidFill>
                          <a:latin typeface="Times New Roman" panose="02020603050405020304" pitchFamily="18" charset="0"/>
                        </a:defRPr>
                      </a:lvl4pPr>
                      <a:lvl5pPr marL="2057400" indent="-228600" algn="l" eaLnBrk="0" hangingPunct="0">
                        <a:spcBef>
                          <a:spcPct val="20000"/>
                        </a:spcBef>
                        <a:buClr>
                          <a:schemeClr val="accent1"/>
                        </a:buClr>
                        <a:defRPr kumimoji="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9p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sl-SI" altLang="sl-SI" sz="2000" b="1" i="0" u="none" strike="noStrike" cap="none" normalizeH="0" baseline="0">
                          <a:ln>
                            <a:noFill/>
                          </a:ln>
                          <a:solidFill>
                            <a:srgbClr val="17375E"/>
                          </a:solidFill>
                          <a:effectLst/>
                          <a:latin typeface="Calibri" panose="020F0502020204030204" pitchFamily="34" charset="0"/>
                          <a:cs typeface="Calibri" panose="020F0502020204030204" pitchFamily="34" charset="0"/>
                        </a:rPr>
                        <a:t>Izredni</a:t>
                      </a:r>
                      <a:endParaRPr kumimoji="0" lang="sl-SI" altLang="sl-SI" sz="2000" b="0" i="0" u="none" strike="noStrike" cap="none" normalizeH="0" baseline="0">
                        <a:ln>
                          <a:noFill/>
                        </a:ln>
                        <a:solidFill>
                          <a:srgbClr val="17375E"/>
                        </a:solidFill>
                        <a:effectLst/>
                        <a:latin typeface="Calibri" panose="020F0502020204030204" pitchFamily="34" charset="0"/>
                        <a:cs typeface="Calibri" panose="020F0502020204030204" pitchFamily="34" charset="0"/>
                      </a:endParaRPr>
                    </a:p>
                  </a:txBody>
                  <a:tcPr marL="33810" marR="3381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7144734"/>
                  </a:ext>
                </a:extLst>
              </a:tr>
              <a:tr h="668528">
                <a:tc>
                  <a:txBody>
                    <a:bodyPr/>
                    <a:lstStyle>
                      <a:lvl1pPr algn="l" eaLnBrk="0" hangingPunct="0">
                        <a:spcBef>
                          <a:spcPct val="20000"/>
                        </a:spcBef>
                        <a:buClr>
                          <a:schemeClr val="accent1"/>
                        </a:buClr>
                        <a:buSzPct val="90000"/>
                        <a:buFont typeface="Monotype Sorts"/>
                        <a:defRPr kumimoji="1" sz="2800">
                          <a:solidFill>
                            <a:schemeClr val="tx1"/>
                          </a:solidFill>
                          <a:latin typeface="Times New Roman" panose="02020603050405020304" pitchFamily="18" charset="0"/>
                        </a:defRPr>
                      </a:lvl1pPr>
                      <a:lvl2pPr marL="742950" indent="-285750" algn="l" eaLnBrk="0" hangingPunct="0">
                        <a:spcBef>
                          <a:spcPct val="20000"/>
                        </a:spcBef>
                        <a:buClr>
                          <a:schemeClr val="accent1"/>
                        </a:buClr>
                        <a:defRPr kumimoji="1" sz="2400">
                          <a:solidFill>
                            <a:schemeClr val="tx1"/>
                          </a:solidFill>
                          <a:latin typeface="Times New Roman" panose="02020603050405020304" pitchFamily="18" charset="0"/>
                        </a:defRPr>
                      </a:lvl2pPr>
                      <a:lvl3pPr marL="1143000" indent="-228600" algn="l" eaLnBrk="0" hangingPunct="0">
                        <a:spcBef>
                          <a:spcPct val="20000"/>
                        </a:spcBef>
                        <a:buClr>
                          <a:schemeClr val="accent1"/>
                        </a:buClr>
                        <a:defRPr kumimoji="1" sz="2000">
                          <a:solidFill>
                            <a:schemeClr val="tx1"/>
                          </a:solidFill>
                          <a:latin typeface="Times New Roman" panose="02020603050405020304" pitchFamily="18" charset="0"/>
                        </a:defRPr>
                      </a:lvl3pPr>
                      <a:lvl4pPr marL="1600200" indent="-228600" algn="l" eaLnBrk="0" hangingPunct="0">
                        <a:spcBef>
                          <a:spcPct val="20000"/>
                        </a:spcBef>
                        <a:buClr>
                          <a:schemeClr val="accent1"/>
                        </a:buClr>
                        <a:defRPr kumimoji="1">
                          <a:solidFill>
                            <a:schemeClr val="tx1"/>
                          </a:solidFill>
                          <a:latin typeface="Times New Roman" panose="02020603050405020304" pitchFamily="18" charset="0"/>
                        </a:defRPr>
                      </a:lvl4pPr>
                      <a:lvl5pPr marL="2057400" indent="-228600" algn="l" eaLnBrk="0" hangingPunct="0">
                        <a:spcBef>
                          <a:spcPct val="20000"/>
                        </a:spcBef>
                        <a:buClr>
                          <a:schemeClr val="accent1"/>
                        </a:buClr>
                        <a:defRPr kumimoji="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9pPr>
                    </a:lstStyle>
                    <a:p>
                      <a:pPr marL="0" marR="0" lvl="0" indent="0" algn="ctr" defTabSz="914400" rtl="0" eaLnBrk="1" fontAlgn="base" latinLnBrk="0" hangingPunct="1">
                        <a:lnSpc>
                          <a:spcPct val="115000"/>
                        </a:lnSpc>
                        <a:spcBef>
                          <a:spcPct val="0"/>
                        </a:spcBef>
                        <a:spcAft>
                          <a:spcPts val="0"/>
                        </a:spcAft>
                        <a:buClrTx/>
                        <a:buSzTx/>
                        <a:buFontTx/>
                        <a:buNone/>
                        <a:tabLst/>
                      </a:pPr>
                      <a:r>
                        <a:rPr kumimoji="0" lang="sl-SI" altLang="sl-SI" sz="2000" b="1" i="0" u="none" strike="noStrike" cap="none" normalizeH="0" baseline="0" dirty="0">
                          <a:ln>
                            <a:noFill/>
                          </a:ln>
                          <a:solidFill>
                            <a:srgbClr val="17375E"/>
                          </a:solidFill>
                          <a:effectLst/>
                          <a:latin typeface="Calibri" panose="020F0502020204030204" pitchFamily="34" charset="0"/>
                          <a:cs typeface="Calibri" panose="020F0502020204030204" pitchFamily="34" charset="0"/>
                          <a:hlinkClick r:id="" action="ppaction://noaction"/>
                        </a:rPr>
                        <a:t>Okolje </a:t>
                      </a:r>
                    </a:p>
                    <a:p>
                      <a:pPr marL="0" marR="0" lvl="0" indent="0" algn="ctr" defTabSz="914400" rtl="0" eaLnBrk="1" fontAlgn="base" latinLnBrk="0" hangingPunct="1">
                        <a:lnSpc>
                          <a:spcPct val="115000"/>
                        </a:lnSpc>
                        <a:spcBef>
                          <a:spcPct val="0"/>
                        </a:spcBef>
                        <a:spcAft>
                          <a:spcPts val="0"/>
                        </a:spcAft>
                        <a:buClrTx/>
                        <a:buSzTx/>
                        <a:buFontTx/>
                        <a:buNone/>
                        <a:tabLst/>
                      </a:pPr>
                      <a:r>
                        <a:rPr kumimoji="0" lang="sl-SI" altLang="sl-SI" sz="2000" b="1" i="0" u="none" strike="noStrike" cap="none" normalizeH="0" baseline="0" dirty="0">
                          <a:ln>
                            <a:noFill/>
                          </a:ln>
                          <a:solidFill>
                            <a:srgbClr val="17375E"/>
                          </a:solidFill>
                          <a:effectLst/>
                          <a:latin typeface="Calibri" panose="020F0502020204030204" pitchFamily="34" charset="0"/>
                          <a:cs typeface="Calibri" panose="020F0502020204030204" pitchFamily="34" charset="0"/>
                          <a:hlinkClick r:id="" action="ppaction://noaction"/>
                        </a:rPr>
                        <a:t>UN*</a:t>
                      </a:r>
                      <a:endParaRPr kumimoji="0" lang="sl-SI" altLang="sl-SI" sz="2000" b="1" i="0" u="none" strike="noStrike" cap="none" normalizeH="0" baseline="0" dirty="0">
                        <a:ln>
                          <a:noFill/>
                        </a:ln>
                        <a:solidFill>
                          <a:srgbClr val="17375E"/>
                        </a:solidFill>
                        <a:effectLst/>
                        <a:latin typeface="Calibri" panose="020F0502020204030204" pitchFamily="34" charset="0"/>
                        <a:cs typeface="Calibri" panose="020F0502020204030204" pitchFamily="34" charset="0"/>
                      </a:endParaRPr>
                    </a:p>
                  </a:txBody>
                  <a:tcPr marL="33810" marR="3381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accent1"/>
                        </a:buClr>
                        <a:buSzPct val="90000"/>
                        <a:buFont typeface="Monotype Sorts"/>
                        <a:defRPr kumimoji="1" sz="2800">
                          <a:solidFill>
                            <a:schemeClr val="tx1"/>
                          </a:solidFill>
                          <a:latin typeface="Times New Roman" panose="02020603050405020304" pitchFamily="18" charset="0"/>
                        </a:defRPr>
                      </a:lvl1pPr>
                      <a:lvl2pPr marL="742950" indent="-285750" algn="l" eaLnBrk="0" hangingPunct="0">
                        <a:spcBef>
                          <a:spcPct val="20000"/>
                        </a:spcBef>
                        <a:buClr>
                          <a:schemeClr val="accent1"/>
                        </a:buClr>
                        <a:defRPr kumimoji="1" sz="2400">
                          <a:solidFill>
                            <a:schemeClr val="tx1"/>
                          </a:solidFill>
                          <a:latin typeface="Times New Roman" panose="02020603050405020304" pitchFamily="18" charset="0"/>
                        </a:defRPr>
                      </a:lvl2pPr>
                      <a:lvl3pPr marL="1143000" indent="-228600" algn="l" eaLnBrk="0" hangingPunct="0">
                        <a:spcBef>
                          <a:spcPct val="20000"/>
                        </a:spcBef>
                        <a:buClr>
                          <a:schemeClr val="accent1"/>
                        </a:buClr>
                        <a:defRPr kumimoji="1" sz="2000">
                          <a:solidFill>
                            <a:schemeClr val="tx1"/>
                          </a:solidFill>
                          <a:latin typeface="Times New Roman" panose="02020603050405020304" pitchFamily="18" charset="0"/>
                        </a:defRPr>
                      </a:lvl3pPr>
                      <a:lvl4pPr marL="1600200" indent="-228600" algn="l" eaLnBrk="0" hangingPunct="0">
                        <a:spcBef>
                          <a:spcPct val="20000"/>
                        </a:spcBef>
                        <a:buClr>
                          <a:schemeClr val="accent1"/>
                        </a:buClr>
                        <a:defRPr kumimoji="1">
                          <a:solidFill>
                            <a:schemeClr val="tx1"/>
                          </a:solidFill>
                          <a:latin typeface="Times New Roman" panose="02020603050405020304" pitchFamily="18" charset="0"/>
                        </a:defRPr>
                      </a:lvl4pPr>
                      <a:lvl5pPr marL="2057400" indent="-228600" algn="l" eaLnBrk="0" hangingPunct="0">
                        <a:spcBef>
                          <a:spcPct val="20000"/>
                        </a:spcBef>
                        <a:buClr>
                          <a:schemeClr val="accent1"/>
                        </a:buClr>
                        <a:defRPr kumimoji="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9p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sl-SI" altLang="sl-SI" sz="2000" b="1" i="0" u="none" strike="noStrike" cap="none" normalizeH="0" baseline="0" dirty="0">
                          <a:ln>
                            <a:noFill/>
                          </a:ln>
                          <a:solidFill>
                            <a:srgbClr val="17375E"/>
                          </a:solidFill>
                          <a:effectLst/>
                          <a:latin typeface="Calibri" panose="020F0502020204030204" pitchFamily="34" charset="0"/>
                          <a:cs typeface="Calibri" panose="020F0502020204030204" pitchFamily="34" charset="0"/>
                        </a:rPr>
                        <a:t>40</a:t>
                      </a:r>
                    </a:p>
                  </a:txBody>
                  <a:tcPr marL="33810" marR="3381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accent1"/>
                        </a:buClr>
                        <a:buSzPct val="90000"/>
                        <a:buFont typeface="Monotype Sorts"/>
                        <a:defRPr kumimoji="1" sz="2800">
                          <a:solidFill>
                            <a:schemeClr val="tx1"/>
                          </a:solidFill>
                          <a:latin typeface="Times New Roman" panose="02020603050405020304" pitchFamily="18" charset="0"/>
                        </a:defRPr>
                      </a:lvl1pPr>
                      <a:lvl2pPr marL="742950" indent="-285750" algn="l" eaLnBrk="0" hangingPunct="0">
                        <a:spcBef>
                          <a:spcPct val="20000"/>
                        </a:spcBef>
                        <a:buClr>
                          <a:schemeClr val="accent1"/>
                        </a:buClr>
                        <a:defRPr kumimoji="1" sz="2400">
                          <a:solidFill>
                            <a:schemeClr val="tx1"/>
                          </a:solidFill>
                          <a:latin typeface="Times New Roman" panose="02020603050405020304" pitchFamily="18" charset="0"/>
                        </a:defRPr>
                      </a:lvl2pPr>
                      <a:lvl3pPr marL="1143000" indent="-228600" algn="l" eaLnBrk="0" hangingPunct="0">
                        <a:spcBef>
                          <a:spcPct val="20000"/>
                        </a:spcBef>
                        <a:buClr>
                          <a:schemeClr val="accent1"/>
                        </a:buClr>
                        <a:defRPr kumimoji="1" sz="2000">
                          <a:solidFill>
                            <a:schemeClr val="tx1"/>
                          </a:solidFill>
                          <a:latin typeface="Times New Roman" panose="02020603050405020304" pitchFamily="18" charset="0"/>
                        </a:defRPr>
                      </a:lvl3pPr>
                      <a:lvl4pPr marL="1600200" indent="-228600" algn="l" eaLnBrk="0" hangingPunct="0">
                        <a:spcBef>
                          <a:spcPct val="20000"/>
                        </a:spcBef>
                        <a:buClr>
                          <a:schemeClr val="accent1"/>
                        </a:buClr>
                        <a:defRPr kumimoji="1">
                          <a:solidFill>
                            <a:schemeClr val="tx1"/>
                          </a:solidFill>
                          <a:latin typeface="Times New Roman" panose="02020603050405020304" pitchFamily="18" charset="0"/>
                        </a:defRPr>
                      </a:lvl4pPr>
                      <a:lvl5pPr marL="2057400" indent="-228600" algn="l" eaLnBrk="0" hangingPunct="0">
                        <a:spcBef>
                          <a:spcPct val="20000"/>
                        </a:spcBef>
                        <a:buClr>
                          <a:schemeClr val="accent1"/>
                        </a:buClr>
                        <a:defRPr kumimoji="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9p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sl-SI" altLang="sl-SI" sz="20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5</a:t>
                      </a:r>
                    </a:p>
                  </a:txBody>
                  <a:tcPr marL="33810" marR="3381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37028847"/>
                  </a:ext>
                </a:extLst>
              </a:tr>
              <a:tr h="668528">
                <a:tc>
                  <a:txBody>
                    <a:bodyPr/>
                    <a:lstStyle>
                      <a:lvl1pPr algn="l" eaLnBrk="0" hangingPunct="0">
                        <a:spcBef>
                          <a:spcPct val="20000"/>
                        </a:spcBef>
                        <a:buClr>
                          <a:schemeClr val="accent1"/>
                        </a:buClr>
                        <a:buSzPct val="90000"/>
                        <a:buFont typeface="Monotype Sorts"/>
                        <a:defRPr kumimoji="1" sz="2800">
                          <a:solidFill>
                            <a:schemeClr val="tx1"/>
                          </a:solidFill>
                          <a:latin typeface="Times New Roman" panose="02020603050405020304" pitchFamily="18" charset="0"/>
                        </a:defRPr>
                      </a:lvl1pPr>
                      <a:lvl2pPr marL="742950" indent="-285750" algn="l" eaLnBrk="0" hangingPunct="0">
                        <a:spcBef>
                          <a:spcPct val="20000"/>
                        </a:spcBef>
                        <a:buClr>
                          <a:schemeClr val="accent1"/>
                        </a:buClr>
                        <a:defRPr kumimoji="1" sz="2400">
                          <a:solidFill>
                            <a:schemeClr val="tx1"/>
                          </a:solidFill>
                          <a:latin typeface="Times New Roman" panose="02020603050405020304" pitchFamily="18" charset="0"/>
                        </a:defRPr>
                      </a:lvl2pPr>
                      <a:lvl3pPr marL="1143000" indent="-228600" algn="l" eaLnBrk="0" hangingPunct="0">
                        <a:spcBef>
                          <a:spcPct val="20000"/>
                        </a:spcBef>
                        <a:buClr>
                          <a:schemeClr val="accent1"/>
                        </a:buClr>
                        <a:defRPr kumimoji="1" sz="2000">
                          <a:solidFill>
                            <a:schemeClr val="tx1"/>
                          </a:solidFill>
                          <a:latin typeface="Times New Roman" panose="02020603050405020304" pitchFamily="18" charset="0"/>
                        </a:defRPr>
                      </a:lvl3pPr>
                      <a:lvl4pPr marL="1600200" indent="-228600" algn="l" eaLnBrk="0" hangingPunct="0">
                        <a:spcBef>
                          <a:spcPct val="20000"/>
                        </a:spcBef>
                        <a:buClr>
                          <a:schemeClr val="accent1"/>
                        </a:buClr>
                        <a:defRPr kumimoji="1">
                          <a:solidFill>
                            <a:schemeClr val="tx1"/>
                          </a:solidFill>
                          <a:latin typeface="Times New Roman" panose="02020603050405020304" pitchFamily="18" charset="0"/>
                        </a:defRPr>
                      </a:lvl4pPr>
                      <a:lvl5pPr marL="2057400" indent="-228600" algn="l" eaLnBrk="0" hangingPunct="0">
                        <a:spcBef>
                          <a:spcPct val="20000"/>
                        </a:spcBef>
                        <a:buClr>
                          <a:schemeClr val="accent1"/>
                        </a:buClr>
                        <a:defRPr kumimoji="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9pPr>
                    </a:lstStyle>
                    <a:p>
                      <a:pPr marL="0" marR="0" lvl="0" indent="0" algn="ctr" defTabSz="914400" rtl="0" eaLnBrk="1" fontAlgn="base" latinLnBrk="0" hangingPunct="1">
                        <a:lnSpc>
                          <a:spcPct val="115000"/>
                        </a:lnSpc>
                        <a:spcBef>
                          <a:spcPct val="0"/>
                        </a:spcBef>
                        <a:spcAft>
                          <a:spcPts val="0"/>
                        </a:spcAft>
                        <a:buClrTx/>
                        <a:buSzTx/>
                        <a:buFontTx/>
                        <a:buNone/>
                        <a:tabLst/>
                      </a:pPr>
                      <a:r>
                        <a:rPr kumimoji="0" lang="sl-SI" altLang="sl-SI" sz="2000" b="1" i="0" u="none" strike="noStrike" cap="none" normalizeH="0" baseline="0" dirty="0">
                          <a:ln>
                            <a:noFill/>
                          </a:ln>
                          <a:solidFill>
                            <a:srgbClr val="17375E"/>
                          </a:solidFill>
                          <a:effectLst/>
                          <a:latin typeface="Calibri" panose="020F0502020204030204" pitchFamily="34" charset="0"/>
                          <a:cs typeface="Calibri" panose="020F0502020204030204" pitchFamily="34" charset="0"/>
                          <a:hlinkClick r:id="" action="ppaction://noaction"/>
                        </a:rPr>
                        <a:t>Okolje, </a:t>
                      </a:r>
                    </a:p>
                    <a:p>
                      <a:pPr marL="0" marR="0" lvl="0" indent="0" algn="ctr" defTabSz="914400" rtl="0" eaLnBrk="1" fontAlgn="base" latinLnBrk="0" hangingPunct="1">
                        <a:lnSpc>
                          <a:spcPct val="115000"/>
                        </a:lnSpc>
                        <a:spcBef>
                          <a:spcPct val="0"/>
                        </a:spcBef>
                        <a:spcAft>
                          <a:spcPts val="0"/>
                        </a:spcAft>
                        <a:buClrTx/>
                        <a:buSzTx/>
                        <a:buFontTx/>
                        <a:buNone/>
                        <a:tabLst/>
                      </a:pPr>
                      <a:r>
                        <a:rPr kumimoji="0" lang="sl-SI" altLang="sl-SI" sz="2000" b="1" i="0" u="none" strike="noStrike" cap="none" normalizeH="0" baseline="0" dirty="0">
                          <a:ln>
                            <a:noFill/>
                          </a:ln>
                          <a:solidFill>
                            <a:srgbClr val="17375E"/>
                          </a:solidFill>
                          <a:effectLst/>
                          <a:latin typeface="Calibri" panose="020F0502020204030204" pitchFamily="34" charset="0"/>
                          <a:cs typeface="Calibri" panose="020F0502020204030204" pitchFamily="34" charset="0"/>
                          <a:hlinkClick r:id="" action="ppaction://noaction"/>
                        </a:rPr>
                        <a:t>magistrski program</a:t>
                      </a:r>
                      <a:endParaRPr kumimoji="0" lang="sl-SI" altLang="sl-SI" sz="2000" b="1" i="0" u="none" strike="noStrike" cap="none" normalizeH="0" baseline="0" dirty="0">
                        <a:ln>
                          <a:noFill/>
                        </a:ln>
                        <a:solidFill>
                          <a:srgbClr val="17375E"/>
                        </a:solidFill>
                        <a:effectLst/>
                        <a:latin typeface="Calibri" panose="020F0502020204030204" pitchFamily="34" charset="0"/>
                        <a:cs typeface="Calibri" panose="020F0502020204030204" pitchFamily="34" charset="0"/>
                      </a:endParaRPr>
                    </a:p>
                  </a:txBody>
                  <a:tcPr marL="33810" marR="3381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accent1"/>
                        </a:buClr>
                        <a:buSzPct val="90000"/>
                        <a:buFont typeface="Monotype Sorts"/>
                        <a:defRPr kumimoji="1" sz="2800">
                          <a:solidFill>
                            <a:schemeClr val="tx1"/>
                          </a:solidFill>
                          <a:latin typeface="Times New Roman" panose="02020603050405020304" pitchFamily="18" charset="0"/>
                        </a:defRPr>
                      </a:lvl1pPr>
                      <a:lvl2pPr marL="742950" indent="-285750" algn="l" eaLnBrk="0" hangingPunct="0">
                        <a:spcBef>
                          <a:spcPct val="20000"/>
                        </a:spcBef>
                        <a:buClr>
                          <a:schemeClr val="accent1"/>
                        </a:buClr>
                        <a:defRPr kumimoji="1" sz="2400">
                          <a:solidFill>
                            <a:schemeClr val="tx1"/>
                          </a:solidFill>
                          <a:latin typeface="Times New Roman" panose="02020603050405020304" pitchFamily="18" charset="0"/>
                        </a:defRPr>
                      </a:lvl2pPr>
                      <a:lvl3pPr marL="1143000" indent="-228600" algn="l" eaLnBrk="0" hangingPunct="0">
                        <a:spcBef>
                          <a:spcPct val="20000"/>
                        </a:spcBef>
                        <a:buClr>
                          <a:schemeClr val="accent1"/>
                        </a:buClr>
                        <a:defRPr kumimoji="1" sz="2000">
                          <a:solidFill>
                            <a:schemeClr val="tx1"/>
                          </a:solidFill>
                          <a:latin typeface="Times New Roman" panose="02020603050405020304" pitchFamily="18" charset="0"/>
                        </a:defRPr>
                      </a:lvl3pPr>
                      <a:lvl4pPr marL="1600200" indent="-228600" algn="l" eaLnBrk="0" hangingPunct="0">
                        <a:spcBef>
                          <a:spcPct val="20000"/>
                        </a:spcBef>
                        <a:buClr>
                          <a:schemeClr val="accent1"/>
                        </a:buClr>
                        <a:defRPr kumimoji="1">
                          <a:solidFill>
                            <a:schemeClr val="tx1"/>
                          </a:solidFill>
                          <a:latin typeface="Times New Roman" panose="02020603050405020304" pitchFamily="18" charset="0"/>
                        </a:defRPr>
                      </a:lvl4pPr>
                      <a:lvl5pPr marL="2057400" indent="-228600" algn="l" eaLnBrk="0" hangingPunct="0">
                        <a:spcBef>
                          <a:spcPct val="20000"/>
                        </a:spcBef>
                        <a:buClr>
                          <a:schemeClr val="accent1"/>
                        </a:buClr>
                        <a:defRPr kumimoji="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9p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sl-SI" altLang="sl-SI" sz="2000" b="1" i="0" u="none" strike="noStrike" cap="none" normalizeH="0" baseline="0" dirty="0">
                          <a:ln>
                            <a:noFill/>
                          </a:ln>
                          <a:solidFill>
                            <a:srgbClr val="17375E"/>
                          </a:solidFill>
                          <a:effectLst/>
                          <a:latin typeface="Calibri" panose="020F0502020204030204" pitchFamily="34" charset="0"/>
                          <a:cs typeface="Calibri" panose="020F0502020204030204" pitchFamily="34" charset="0"/>
                        </a:rPr>
                        <a:t>20</a:t>
                      </a:r>
                    </a:p>
                  </a:txBody>
                  <a:tcPr marL="33810" marR="3381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accent1"/>
                        </a:buClr>
                        <a:buSzPct val="90000"/>
                        <a:buFont typeface="Monotype Sorts"/>
                        <a:defRPr kumimoji="1" sz="2800">
                          <a:solidFill>
                            <a:schemeClr val="tx1"/>
                          </a:solidFill>
                          <a:latin typeface="Times New Roman" panose="02020603050405020304" pitchFamily="18" charset="0"/>
                        </a:defRPr>
                      </a:lvl1pPr>
                      <a:lvl2pPr marL="742950" indent="-285750" algn="l" eaLnBrk="0" hangingPunct="0">
                        <a:spcBef>
                          <a:spcPct val="20000"/>
                        </a:spcBef>
                        <a:buClr>
                          <a:schemeClr val="accent1"/>
                        </a:buClr>
                        <a:defRPr kumimoji="1" sz="2400">
                          <a:solidFill>
                            <a:schemeClr val="tx1"/>
                          </a:solidFill>
                          <a:latin typeface="Times New Roman" panose="02020603050405020304" pitchFamily="18" charset="0"/>
                        </a:defRPr>
                      </a:lvl2pPr>
                      <a:lvl3pPr marL="1143000" indent="-228600" algn="l" eaLnBrk="0" hangingPunct="0">
                        <a:spcBef>
                          <a:spcPct val="20000"/>
                        </a:spcBef>
                        <a:buClr>
                          <a:schemeClr val="accent1"/>
                        </a:buClr>
                        <a:defRPr kumimoji="1" sz="2000">
                          <a:solidFill>
                            <a:schemeClr val="tx1"/>
                          </a:solidFill>
                          <a:latin typeface="Times New Roman" panose="02020603050405020304" pitchFamily="18" charset="0"/>
                        </a:defRPr>
                      </a:lvl3pPr>
                      <a:lvl4pPr marL="1600200" indent="-228600" algn="l" eaLnBrk="0" hangingPunct="0">
                        <a:spcBef>
                          <a:spcPct val="20000"/>
                        </a:spcBef>
                        <a:buClr>
                          <a:schemeClr val="accent1"/>
                        </a:buClr>
                        <a:defRPr kumimoji="1">
                          <a:solidFill>
                            <a:schemeClr val="tx1"/>
                          </a:solidFill>
                          <a:latin typeface="Times New Roman" panose="02020603050405020304" pitchFamily="18" charset="0"/>
                        </a:defRPr>
                      </a:lvl4pPr>
                      <a:lvl5pPr marL="2057400" indent="-228600" algn="l" eaLnBrk="0" hangingPunct="0">
                        <a:spcBef>
                          <a:spcPct val="20000"/>
                        </a:spcBef>
                        <a:buClr>
                          <a:schemeClr val="accent1"/>
                        </a:buClr>
                        <a:defRPr kumimoji="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9p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sl-SI" altLang="sl-SI" sz="2000" b="1" i="0" u="none" strike="noStrike" cap="none" normalizeH="0" baseline="0" dirty="0">
                          <a:ln>
                            <a:noFill/>
                          </a:ln>
                          <a:solidFill>
                            <a:srgbClr val="17375E"/>
                          </a:solidFill>
                          <a:effectLst/>
                          <a:latin typeface="Calibri" panose="020F0502020204030204" pitchFamily="34" charset="0"/>
                          <a:cs typeface="Calibri" panose="020F0502020204030204" pitchFamily="34" charset="0"/>
                        </a:rPr>
                        <a:t>5</a:t>
                      </a:r>
                    </a:p>
                  </a:txBody>
                  <a:tcPr marL="33810" marR="3381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93123261"/>
                  </a:ext>
                </a:extLst>
              </a:tr>
            </a:tbl>
          </a:graphicData>
        </a:graphic>
      </p:graphicFrame>
      <p:graphicFrame>
        <p:nvGraphicFramePr>
          <p:cNvPr id="5" name="Table 4"/>
          <p:cNvGraphicFramePr>
            <a:graphicFrameLocks noGrp="1"/>
          </p:cNvGraphicFramePr>
          <p:nvPr/>
        </p:nvGraphicFramePr>
        <p:xfrm>
          <a:off x="2242340" y="3787140"/>
          <a:ext cx="6901659" cy="1064394"/>
        </p:xfrm>
        <a:graphic>
          <a:graphicData uri="http://schemas.openxmlformats.org/drawingml/2006/table">
            <a:tbl>
              <a:tblPr/>
              <a:tblGrid>
                <a:gridCol w="6901659">
                  <a:extLst>
                    <a:ext uri="{9D8B030D-6E8A-4147-A177-3AD203B41FA5}">
                      <a16:colId xmlns:a16="http://schemas.microsoft.com/office/drawing/2014/main" val="688503090"/>
                    </a:ext>
                  </a:extLst>
                </a:gridCol>
              </a:tblGrid>
              <a:tr h="751974">
                <a:tc>
                  <a:txBody>
                    <a:bodyPr/>
                    <a:lstStyle/>
                    <a:p>
                      <a:r>
                        <a:rPr lang="sl-SI" sz="1600" dirty="0">
                          <a:solidFill>
                            <a:srgbClr val="17375E"/>
                          </a:solidFill>
                          <a:latin typeface="Calibri" panose="020F0502020204030204" pitchFamily="34" charset="0"/>
                          <a:cs typeface="Calibri" panose="020F0502020204030204" pitchFamily="34" charset="0"/>
                        </a:rPr>
                        <a:t>*Strokovni naslov:</a:t>
                      </a:r>
                      <a:r>
                        <a:rPr lang="sl-SI" sz="1600" strike="noStrike" dirty="0">
                          <a:solidFill>
                            <a:srgbClr val="17375E"/>
                          </a:solidFill>
                          <a:latin typeface="Calibri" panose="020F0502020204030204" pitchFamily="34" charset="0"/>
                          <a:cs typeface="Calibri" panose="020F0502020204030204" pitchFamily="34" charset="0"/>
                        </a:rPr>
                        <a:t> diplomant/diplomantka okoljskih ved (UN)</a:t>
                      </a:r>
                    </a:p>
                    <a:p>
                      <a:endParaRPr lang="it-IT" sz="1600" dirty="0">
                        <a:solidFill>
                          <a:srgbClr val="17375E"/>
                        </a:solidFill>
                        <a:latin typeface="Calibri" panose="020F0502020204030204" pitchFamily="34" charset="0"/>
                        <a:cs typeface="Calibri" panose="020F0502020204030204" pitchFamily="34" charset="0"/>
                      </a:endParaRPr>
                    </a:p>
                  </a:txBody>
                  <a:tcPr marL="68580" marR="68580" marT="34290" marB="34290">
                    <a:lnL>
                      <a:noFill/>
                    </a:lnL>
                    <a:lnR>
                      <a:noFill/>
                    </a:lnR>
                    <a:lnT>
                      <a:noFill/>
                    </a:lnT>
                    <a:lnB>
                      <a:noFill/>
                    </a:lnB>
                  </a:tcPr>
                </a:tc>
                <a:extLst>
                  <a:ext uri="{0D108BD9-81ED-4DB2-BD59-A6C34878D82A}">
                    <a16:rowId xmlns:a16="http://schemas.microsoft.com/office/drawing/2014/main" val="3445907069"/>
                  </a:ext>
                </a:extLst>
              </a:tr>
              <a:tr h="225043">
                <a:tc>
                  <a:txBody>
                    <a:bodyPr/>
                    <a:lstStyle/>
                    <a:p>
                      <a:endParaRPr lang="it-IT" sz="1600" dirty="0">
                        <a:solidFill>
                          <a:srgbClr val="17375E"/>
                        </a:solidFill>
                        <a:latin typeface="Calibri" panose="020F0502020204030204" pitchFamily="34" charset="0"/>
                        <a:cs typeface="Calibri" panose="020F0502020204030204" pitchFamily="34" charset="0"/>
                      </a:endParaRPr>
                    </a:p>
                  </a:txBody>
                  <a:tcPr marL="68580" marR="68580" marT="34290" marB="34290">
                    <a:lnL>
                      <a:noFill/>
                    </a:lnL>
                    <a:lnR>
                      <a:noFill/>
                    </a:lnR>
                    <a:lnT>
                      <a:noFill/>
                    </a:lnT>
                    <a:lnB>
                      <a:noFill/>
                    </a:lnB>
                  </a:tcPr>
                </a:tc>
                <a:extLst>
                  <a:ext uri="{0D108BD9-81ED-4DB2-BD59-A6C34878D82A}">
                    <a16:rowId xmlns:a16="http://schemas.microsoft.com/office/drawing/2014/main" val="3180260734"/>
                  </a:ext>
                </a:extLst>
              </a:tr>
            </a:tbl>
          </a:graphicData>
        </a:graphic>
      </p:graphicFrame>
      <p:sp>
        <p:nvSpPr>
          <p:cNvPr id="6" name="Naslov 2"/>
          <p:cNvSpPr>
            <a:spLocks noGrp="1"/>
          </p:cNvSpPr>
          <p:nvPr>
            <p:ph type="title" idx="4294967295"/>
          </p:nvPr>
        </p:nvSpPr>
        <p:spPr>
          <a:xfrm>
            <a:off x="1679171" y="0"/>
            <a:ext cx="7464829" cy="630455"/>
          </a:xfrm>
          <a:solidFill>
            <a:srgbClr val="17375E"/>
          </a:solidFill>
        </p:spPr>
        <p:txBody>
          <a:bodyPr/>
          <a:lstStyle/>
          <a:p>
            <a:pPr>
              <a:defRPr/>
            </a:pPr>
            <a:r>
              <a:rPr lang="sl-SI" altLang="sl-SI" sz="4000" b="1" dirty="0">
                <a:solidFill>
                  <a:schemeClr val="bg1"/>
                </a:solidFill>
                <a:latin typeface="Calibri" panose="020F0502020204030204" pitchFamily="34" charset="0"/>
                <a:cs typeface="Calibri" panose="020F0502020204030204" pitchFamily="34" charset="0"/>
              </a:rPr>
              <a:t>Fakulteta za znanosti o okolju</a:t>
            </a:r>
            <a:endParaRPr lang="sl-SI" altLang="sl-SI" sz="40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58079523"/>
      </p:ext>
    </p:extLst>
  </p:cSld>
  <p:clrMapOvr>
    <a:masterClrMapping/>
  </p:clrMapOvr>
  <p:transition>
    <p:cut/>
  </p:transition>
</p:sld>
</file>

<file path=ppt/slides/slide1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435" name="Ograda vsebine 3"/>
          <p:cNvSpPr>
            <a:spLocks noGrp="1"/>
          </p:cNvSpPr>
          <p:nvPr>
            <p:ph idx="4294967295"/>
          </p:nvPr>
        </p:nvSpPr>
        <p:spPr>
          <a:xfrm>
            <a:off x="1903072" y="754058"/>
            <a:ext cx="7008171" cy="3509963"/>
          </a:xfrm>
        </p:spPr>
        <p:txBody>
          <a:bodyPr/>
          <a:lstStyle/>
          <a:p>
            <a:pPr>
              <a:buClr>
                <a:srgbClr val="17375E"/>
              </a:buClr>
              <a:buFont typeface="Wingdings" panose="05000000000000000000" pitchFamily="2" charset="2"/>
              <a:buChar char="Ø"/>
            </a:pPr>
            <a:r>
              <a:rPr lang="sl-SI" altLang="sl-SI" sz="2000" dirty="0">
                <a:solidFill>
                  <a:srgbClr val="17375E"/>
                </a:solidFill>
                <a:latin typeface="Calibri" panose="020F0502020204030204" pitchFamily="34" charset="0"/>
                <a:cs typeface="Calibri" panose="020F0502020204030204" pitchFamily="34" charset="0"/>
              </a:rPr>
              <a:t>kraj izvajanja: Vipava</a:t>
            </a:r>
          </a:p>
          <a:p>
            <a:pPr marL="0" indent="0">
              <a:buClr>
                <a:srgbClr val="0000FF"/>
              </a:buClr>
              <a:buNone/>
              <a:defRPr/>
            </a:pPr>
            <a:endParaRPr lang="sl-SI" altLang="sl-SI" sz="1800" dirty="0"/>
          </a:p>
          <a:p>
            <a:pPr>
              <a:buClr>
                <a:srgbClr val="0000FF"/>
              </a:buClr>
              <a:buFont typeface="Wingdings" panose="05000000000000000000" pitchFamily="2" charset="2"/>
              <a:buNone/>
              <a:defRPr/>
            </a:pPr>
            <a:endParaRPr lang="sl-SI" altLang="sl-SI" sz="1800" dirty="0"/>
          </a:p>
          <a:p>
            <a:pPr>
              <a:defRPr/>
            </a:pPr>
            <a:endParaRPr lang="sl-SI" altLang="sl-SI" sz="1800" dirty="0"/>
          </a:p>
          <a:p>
            <a:pPr>
              <a:buFont typeface="Monotype Sorts"/>
              <a:buNone/>
              <a:defRPr/>
            </a:pPr>
            <a:endParaRPr lang="sl-SI" altLang="sl-SI" sz="1800" dirty="0"/>
          </a:p>
          <a:p>
            <a:pPr>
              <a:buFont typeface="Monotype Sorts"/>
              <a:buNone/>
              <a:defRPr/>
            </a:pPr>
            <a:endParaRPr lang="sl-SI" altLang="sl-SI" sz="1800" dirty="0"/>
          </a:p>
          <a:p>
            <a:pPr>
              <a:buFont typeface="Monotype Sorts"/>
              <a:buNone/>
              <a:defRPr/>
            </a:pPr>
            <a:endParaRPr lang="sl-SI" altLang="sl-SI" sz="1800" dirty="0"/>
          </a:p>
          <a:p>
            <a:pPr>
              <a:buFont typeface="Monotype Sorts"/>
              <a:buNone/>
              <a:defRPr/>
            </a:pPr>
            <a:endParaRPr lang="sl-SI" altLang="sl-SI" sz="1800" dirty="0"/>
          </a:p>
          <a:p>
            <a:pPr>
              <a:defRPr/>
            </a:pPr>
            <a:endParaRPr lang="sl-SI" altLang="sl-SI" sz="1800" dirty="0"/>
          </a:p>
        </p:txBody>
      </p:sp>
      <p:graphicFrame>
        <p:nvGraphicFramePr>
          <p:cNvPr id="83972" name="Group 4"/>
          <p:cNvGraphicFramePr>
            <a:graphicFrameLocks noGrp="1"/>
          </p:cNvGraphicFramePr>
          <p:nvPr/>
        </p:nvGraphicFramePr>
        <p:xfrm>
          <a:off x="2200647" y="1309537"/>
          <a:ext cx="6527716" cy="2778911"/>
        </p:xfrm>
        <a:graphic>
          <a:graphicData uri="http://schemas.openxmlformats.org/drawingml/2006/table">
            <a:tbl>
              <a:tblPr/>
              <a:tblGrid>
                <a:gridCol w="3767891">
                  <a:extLst>
                    <a:ext uri="{9D8B030D-6E8A-4147-A177-3AD203B41FA5}">
                      <a16:colId xmlns:a16="http://schemas.microsoft.com/office/drawing/2014/main" val="3530932735"/>
                    </a:ext>
                  </a:extLst>
                </a:gridCol>
                <a:gridCol w="1496291">
                  <a:extLst>
                    <a:ext uri="{9D8B030D-6E8A-4147-A177-3AD203B41FA5}">
                      <a16:colId xmlns:a16="http://schemas.microsoft.com/office/drawing/2014/main" val="826803639"/>
                    </a:ext>
                  </a:extLst>
                </a:gridCol>
                <a:gridCol w="1263534">
                  <a:extLst>
                    <a:ext uri="{9D8B030D-6E8A-4147-A177-3AD203B41FA5}">
                      <a16:colId xmlns:a16="http://schemas.microsoft.com/office/drawing/2014/main" val="471461879"/>
                    </a:ext>
                  </a:extLst>
                </a:gridCol>
              </a:tblGrid>
              <a:tr h="304637">
                <a:tc rowSpan="2">
                  <a:txBody>
                    <a:bodyPr/>
                    <a:lstStyle/>
                    <a:p>
                      <a:pPr algn="ctr" rtl="0" fontAlgn="ctr"/>
                      <a:r>
                        <a:rPr lang="sl-SI" sz="2000" b="1" i="0" u="none" strike="noStrike" dirty="0">
                          <a:solidFill>
                            <a:srgbClr val="17375E"/>
                          </a:solidFill>
                          <a:effectLst/>
                          <a:latin typeface="Calibri" panose="020F0502020204030204" pitchFamily="34" charset="0"/>
                          <a:cs typeface="Calibri" panose="020F0502020204030204" pitchFamily="34" charset="0"/>
                        </a:rPr>
                        <a:t>Študijski program</a:t>
                      </a:r>
                    </a:p>
                  </a:txBody>
                  <a:tcPr marL="7144" marR="7144" marT="71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algn="ctr" rtl="0" fontAlgn="ctr"/>
                      <a:r>
                        <a:rPr lang="sl-SI" sz="2000" b="1" i="0" u="none" strike="noStrike" dirty="0">
                          <a:solidFill>
                            <a:srgbClr val="17375E"/>
                          </a:solidFill>
                          <a:effectLst/>
                          <a:latin typeface="Calibri" panose="020F0502020204030204" pitchFamily="34" charset="0"/>
                          <a:cs typeface="Calibri" panose="020F0502020204030204" pitchFamily="34" charset="0"/>
                        </a:rPr>
                        <a:t>2024/2025</a:t>
                      </a:r>
                    </a:p>
                  </a:txBody>
                  <a:tcPr marL="7143" marR="7143" marT="71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sl-SI"/>
                    </a:p>
                  </a:txBody>
                  <a:tcPr/>
                </a:tc>
                <a:extLst>
                  <a:ext uri="{0D108BD9-81ED-4DB2-BD59-A6C34878D82A}">
                    <a16:rowId xmlns:a16="http://schemas.microsoft.com/office/drawing/2014/main" val="3426943910"/>
                  </a:ext>
                </a:extLst>
              </a:tr>
              <a:tr h="304636">
                <a:tc vMerge="1">
                  <a:txBody>
                    <a:bodyPr/>
                    <a:lstStyle/>
                    <a:p>
                      <a:endParaRPr lang="sl-SI"/>
                    </a:p>
                  </a:txBody>
                  <a:tcPr/>
                </a:tc>
                <a:tc>
                  <a:txBody>
                    <a:bodyPr/>
                    <a:lstStyle/>
                    <a:p>
                      <a:pPr algn="ctr" rtl="0" fontAlgn="ctr"/>
                      <a:r>
                        <a:rPr lang="sl-SI" sz="2000" b="1" i="0" u="none" strike="noStrike" dirty="0">
                          <a:solidFill>
                            <a:srgbClr val="17375E"/>
                          </a:solidFill>
                          <a:effectLst/>
                          <a:latin typeface="Calibri" panose="020F0502020204030204" pitchFamily="34" charset="0"/>
                          <a:cs typeface="Calibri" panose="020F0502020204030204" pitchFamily="34" charset="0"/>
                        </a:rPr>
                        <a:t>Redni</a:t>
                      </a:r>
                    </a:p>
                  </a:txBody>
                  <a:tcPr marL="7144" marR="7144" marT="71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rtl="0" fontAlgn="ctr"/>
                      <a:r>
                        <a:rPr lang="sl-SI" sz="2000" b="1" i="0" u="none" strike="noStrike">
                          <a:solidFill>
                            <a:srgbClr val="17375E"/>
                          </a:solidFill>
                          <a:effectLst/>
                          <a:latin typeface="Calibri" panose="020F0502020204030204" pitchFamily="34" charset="0"/>
                          <a:cs typeface="Calibri" panose="020F0502020204030204" pitchFamily="34" charset="0"/>
                        </a:rPr>
                        <a:t>Izredni</a:t>
                      </a:r>
                    </a:p>
                  </a:txBody>
                  <a:tcPr marL="7144" marR="7144" marT="71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50654057"/>
                  </a:ext>
                </a:extLst>
              </a:tr>
              <a:tr h="602297">
                <a:tc>
                  <a:txBody>
                    <a:bodyPr/>
                    <a:lstStyle/>
                    <a:p>
                      <a:pPr algn="ctr" rtl="0" fontAlgn="ctr"/>
                      <a:r>
                        <a:rPr lang="sl-SI" sz="2000" b="1" i="0" u="none" strike="noStrike" dirty="0">
                          <a:solidFill>
                            <a:srgbClr val="17375E"/>
                          </a:solidFill>
                          <a:effectLst/>
                          <a:latin typeface="Calibri" panose="020F0502020204030204" pitchFamily="34" charset="0"/>
                          <a:cs typeface="Calibri" panose="020F0502020204030204" pitchFamily="34" charset="0"/>
                          <a:hlinkClick r:id="" action="ppaction://noaction"/>
                        </a:rPr>
                        <a:t>Gospodarski inženiring </a:t>
                      </a:r>
                    </a:p>
                    <a:p>
                      <a:pPr algn="ctr" rtl="0" fontAlgn="ctr"/>
                      <a:r>
                        <a:rPr lang="sl-SI" sz="2000" b="1" i="0" u="none" strike="noStrike" dirty="0">
                          <a:solidFill>
                            <a:srgbClr val="17375E"/>
                          </a:solidFill>
                          <a:effectLst/>
                          <a:latin typeface="Calibri" panose="020F0502020204030204" pitchFamily="34" charset="0"/>
                          <a:cs typeface="Calibri" panose="020F0502020204030204" pitchFamily="34" charset="0"/>
                          <a:hlinkClick r:id="" action="ppaction://noaction"/>
                        </a:rPr>
                        <a:t>VS*</a:t>
                      </a:r>
                      <a:endParaRPr lang="sl-SI" sz="2000" b="1" i="0" u="none" strike="noStrike" dirty="0">
                        <a:solidFill>
                          <a:srgbClr val="17375E"/>
                        </a:solidFill>
                        <a:effectLst/>
                        <a:latin typeface="Calibri" panose="020F0502020204030204" pitchFamily="34" charset="0"/>
                        <a:cs typeface="Calibri" panose="020F0502020204030204" pitchFamily="34" charset="0"/>
                      </a:endParaRPr>
                    </a:p>
                  </a:txBody>
                  <a:tcPr marL="7144" marR="7144" marT="71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rtl="0" fontAlgn="ctr"/>
                      <a:r>
                        <a:rPr lang="sl-SI" sz="2000" b="1" i="0" u="none" strike="noStrike" dirty="0">
                          <a:solidFill>
                            <a:srgbClr val="17375E"/>
                          </a:solidFill>
                          <a:effectLst/>
                          <a:latin typeface="Calibri" panose="020F0502020204030204" pitchFamily="34" charset="0"/>
                          <a:cs typeface="Calibri" panose="020F0502020204030204" pitchFamily="34" charset="0"/>
                        </a:rPr>
                        <a:t>40</a:t>
                      </a:r>
                    </a:p>
                  </a:txBody>
                  <a:tcPr marL="7144" marR="7144" marT="71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rtl="0" fontAlgn="ctr"/>
                      <a:r>
                        <a:rPr lang="sl-SI" sz="2000" b="1" i="0" u="none" strike="noStrike" dirty="0">
                          <a:solidFill>
                            <a:schemeClr val="tx1"/>
                          </a:solidFill>
                          <a:effectLst/>
                          <a:latin typeface="Calibri" panose="020F0502020204030204" pitchFamily="34" charset="0"/>
                          <a:cs typeface="Calibri" panose="020F0502020204030204" pitchFamily="34" charset="0"/>
                        </a:rPr>
                        <a:t>0</a:t>
                      </a:r>
                    </a:p>
                  </a:txBody>
                  <a:tcPr marL="7144" marR="7144" marT="71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40370689"/>
                  </a:ext>
                </a:extLst>
              </a:tr>
              <a:tr h="602297">
                <a:tc>
                  <a:txBody>
                    <a:bodyPr/>
                    <a:lstStyle/>
                    <a:p>
                      <a:pPr algn="ctr" rtl="0" fontAlgn="ctr"/>
                      <a:r>
                        <a:rPr lang="sl-SI" sz="2000" b="1" i="0" u="none" strike="noStrike" dirty="0">
                          <a:solidFill>
                            <a:srgbClr val="17375E"/>
                          </a:solidFill>
                          <a:effectLst/>
                          <a:latin typeface="Calibri" panose="020F0502020204030204" pitchFamily="34" charset="0"/>
                          <a:cs typeface="Calibri" panose="020F0502020204030204" pitchFamily="34" charset="0"/>
                          <a:hlinkClick r:id="" action="ppaction://noaction"/>
                        </a:rPr>
                        <a:t>Gospodarski inženiring,</a:t>
                      </a:r>
                    </a:p>
                    <a:p>
                      <a:pPr algn="ctr" rtl="0" fontAlgn="ctr"/>
                      <a:r>
                        <a:rPr lang="sl-SI" sz="2000" b="1" i="0" u="none" strike="noStrike" dirty="0">
                          <a:solidFill>
                            <a:srgbClr val="17375E"/>
                          </a:solidFill>
                          <a:effectLst/>
                          <a:latin typeface="Calibri" panose="020F0502020204030204" pitchFamily="34" charset="0"/>
                          <a:cs typeface="Calibri" panose="020F0502020204030204" pitchFamily="34" charset="0"/>
                          <a:hlinkClick r:id="" action="ppaction://noaction"/>
                        </a:rPr>
                        <a:t>magistrski</a:t>
                      </a:r>
                      <a:r>
                        <a:rPr lang="sl-SI" sz="2000" b="1" i="0" u="none" strike="noStrike" baseline="0" dirty="0">
                          <a:solidFill>
                            <a:srgbClr val="17375E"/>
                          </a:solidFill>
                          <a:effectLst/>
                          <a:latin typeface="Calibri" panose="020F0502020204030204" pitchFamily="34" charset="0"/>
                          <a:cs typeface="Calibri" panose="020F0502020204030204" pitchFamily="34" charset="0"/>
                          <a:hlinkClick r:id="rId3"/>
                        </a:rPr>
                        <a:t> program</a:t>
                      </a:r>
                      <a:endParaRPr lang="sl-SI" sz="2000" b="1" i="0" u="none" strike="noStrike" dirty="0">
                        <a:solidFill>
                          <a:srgbClr val="17375E"/>
                        </a:solidFill>
                        <a:effectLst/>
                        <a:latin typeface="Calibri" panose="020F0502020204030204" pitchFamily="34" charset="0"/>
                        <a:cs typeface="Calibri" panose="020F0502020204030204" pitchFamily="34" charset="0"/>
                      </a:endParaRPr>
                    </a:p>
                  </a:txBody>
                  <a:tcPr marL="7144" marR="7144" marT="71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rtl="0" fontAlgn="ctr"/>
                      <a:r>
                        <a:rPr lang="sl-SI" sz="2000" b="1" i="0" u="none" strike="noStrike" dirty="0">
                          <a:solidFill>
                            <a:srgbClr val="17375E"/>
                          </a:solidFill>
                          <a:effectLst/>
                          <a:latin typeface="Calibri" panose="020F0502020204030204" pitchFamily="34" charset="0"/>
                          <a:cs typeface="Calibri" panose="020F0502020204030204" pitchFamily="34" charset="0"/>
                        </a:rPr>
                        <a:t>30</a:t>
                      </a:r>
                    </a:p>
                  </a:txBody>
                  <a:tcPr marL="7144" marR="7144" marT="71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rtl="0" fontAlgn="ctr"/>
                      <a:r>
                        <a:rPr lang="sl-SI" sz="2000" b="1" i="0" u="none" strike="noStrike" dirty="0">
                          <a:solidFill>
                            <a:schemeClr val="accent2"/>
                          </a:solidFill>
                          <a:effectLst/>
                          <a:latin typeface="Calibri" panose="020F0502020204030204" pitchFamily="34" charset="0"/>
                          <a:cs typeface="Calibri" panose="020F0502020204030204" pitchFamily="34" charset="0"/>
                        </a:rPr>
                        <a:t>6</a:t>
                      </a:r>
                    </a:p>
                  </a:txBody>
                  <a:tcPr marL="7144" marR="7144" marT="71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3253901"/>
                  </a:ext>
                </a:extLst>
              </a:tr>
              <a:tr h="899958">
                <a:tc>
                  <a:txBody>
                    <a:bodyPr/>
                    <a:lstStyle/>
                    <a:p>
                      <a:pPr algn="ctr" rtl="0" fontAlgn="ctr"/>
                      <a:r>
                        <a:rPr lang="sl-SI" sz="2000" b="1" i="0" u="none" strike="noStrike" dirty="0">
                          <a:solidFill>
                            <a:srgbClr val="17375E"/>
                          </a:solidFill>
                          <a:effectLst/>
                          <a:latin typeface="Calibri" panose="020F0502020204030204" pitchFamily="34" charset="0"/>
                          <a:cs typeface="Calibri" panose="020F0502020204030204" pitchFamily="34" charset="0"/>
                          <a:hlinkClick r:id="rId4"/>
                        </a:rPr>
                        <a:t>Načrtovanje in vodenje odprtega</a:t>
                      </a:r>
                      <a:r>
                        <a:rPr lang="sl-SI" sz="2000" b="1" i="0" u="none" strike="noStrike" baseline="0" dirty="0">
                          <a:solidFill>
                            <a:srgbClr val="17375E"/>
                          </a:solidFill>
                          <a:effectLst/>
                          <a:latin typeface="Calibri" panose="020F0502020204030204" pitchFamily="34" charset="0"/>
                          <a:cs typeface="Calibri" panose="020F0502020204030204" pitchFamily="34" charset="0"/>
                          <a:hlinkClick r:id="rId4"/>
                        </a:rPr>
                        <a:t> izobraževanja,</a:t>
                      </a:r>
                      <a:endParaRPr lang="sl-SI" sz="2000" b="1" i="0" u="none" strike="noStrike" dirty="0">
                        <a:solidFill>
                          <a:srgbClr val="17375E"/>
                        </a:solidFill>
                        <a:effectLst/>
                        <a:latin typeface="Calibri" panose="020F0502020204030204" pitchFamily="34" charset="0"/>
                        <a:cs typeface="Calibri" panose="020F0502020204030204" pitchFamily="34" charset="0"/>
                        <a:hlinkClick r:id="" action="ppaction://noaction"/>
                      </a:endParaRPr>
                    </a:p>
                    <a:p>
                      <a:pPr algn="ctr" rtl="0" fontAlgn="ctr"/>
                      <a:r>
                        <a:rPr lang="sl-SI" sz="2000" b="1" i="0" u="none" strike="noStrike" dirty="0">
                          <a:solidFill>
                            <a:srgbClr val="17375E"/>
                          </a:solidFill>
                          <a:effectLst/>
                          <a:latin typeface="Calibri" panose="020F0502020204030204" pitchFamily="34" charset="0"/>
                          <a:cs typeface="Calibri" panose="020F0502020204030204" pitchFamily="34" charset="0"/>
                          <a:hlinkClick r:id="" action="ppaction://noaction"/>
                        </a:rPr>
                        <a:t>magistrski program</a:t>
                      </a:r>
                      <a:endParaRPr lang="sl-SI" sz="2000" b="1" i="0" u="none" strike="noStrike" dirty="0">
                        <a:solidFill>
                          <a:srgbClr val="17375E"/>
                        </a:solidFill>
                        <a:effectLst/>
                        <a:latin typeface="Calibri" panose="020F0502020204030204" pitchFamily="34" charset="0"/>
                        <a:cs typeface="Calibri" panose="020F0502020204030204" pitchFamily="34" charset="0"/>
                      </a:endParaRPr>
                    </a:p>
                  </a:txBody>
                  <a:tcPr marL="7144" marR="7144" marT="71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rtl="0" fontAlgn="ctr"/>
                      <a:r>
                        <a:rPr lang="sl-SI" sz="2000" b="1" i="0" u="none" strike="noStrike" dirty="0">
                          <a:solidFill>
                            <a:srgbClr val="17375E"/>
                          </a:solidFill>
                          <a:effectLst/>
                          <a:latin typeface="Calibri" panose="020F0502020204030204" pitchFamily="34" charset="0"/>
                          <a:cs typeface="Calibri" panose="020F0502020204030204" pitchFamily="34" charset="0"/>
                        </a:rPr>
                        <a:t>30</a:t>
                      </a:r>
                    </a:p>
                  </a:txBody>
                  <a:tcPr marL="7144" marR="7144" marT="71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rtl="0" fontAlgn="ctr"/>
                      <a:r>
                        <a:rPr lang="sl-SI" sz="2000" b="1" i="0" u="none" strike="noStrike" dirty="0">
                          <a:solidFill>
                            <a:schemeClr val="tx1"/>
                          </a:solidFill>
                          <a:effectLst/>
                          <a:latin typeface="Calibri" panose="020F0502020204030204" pitchFamily="34" charset="0"/>
                          <a:cs typeface="Calibri" panose="020F0502020204030204" pitchFamily="34" charset="0"/>
                        </a:rPr>
                        <a:t>0</a:t>
                      </a:r>
                    </a:p>
                  </a:txBody>
                  <a:tcPr marL="7144" marR="7144" marT="71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38947653"/>
                  </a:ext>
                </a:extLst>
              </a:tr>
            </a:tbl>
          </a:graphicData>
        </a:graphic>
      </p:graphicFrame>
      <p:graphicFrame>
        <p:nvGraphicFramePr>
          <p:cNvPr id="4" name="Table 3"/>
          <p:cNvGraphicFramePr>
            <a:graphicFrameLocks noGrp="1"/>
          </p:cNvGraphicFramePr>
          <p:nvPr/>
        </p:nvGraphicFramePr>
        <p:xfrm>
          <a:off x="2200646" y="4387624"/>
          <a:ext cx="6527717" cy="556260"/>
        </p:xfrm>
        <a:graphic>
          <a:graphicData uri="http://schemas.openxmlformats.org/drawingml/2006/table">
            <a:tbl>
              <a:tblPr/>
              <a:tblGrid>
                <a:gridCol w="2106975">
                  <a:extLst>
                    <a:ext uri="{9D8B030D-6E8A-4147-A177-3AD203B41FA5}">
                      <a16:colId xmlns:a16="http://schemas.microsoft.com/office/drawing/2014/main" val="151477070"/>
                    </a:ext>
                  </a:extLst>
                </a:gridCol>
                <a:gridCol w="4420742">
                  <a:extLst>
                    <a:ext uri="{9D8B030D-6E8A-4147-A177-3AD203B41FA5}">
                      <a16:colId xmlns:a16="http://schemas.microsoft.com/office/drawing/2014/main" val="1604403170"/>
                    </a:ext>
                  </a:extLst>
                </a:gridCol>
              </a:tblGrid>
              <a:tr h="388620">
                <a:tc>
                  <a:txBody>
                    <a:bodyPr/>
                    <a:lstStyle/>
                    <a:p>
                      <a:r>
                        <a:rPr lang="sl-SI" sz="1600" dirty="0">
                          <a:solidFill>
                            <a:srgbClr val="17375E"/>
                          </a:solidFill>
                          <a:latin typeface="Calibri" panose="020F0502020204030204" pitchFamily="34" charset="0"/>
                          <a:cs typeface="Calibri" panose="020F0502020204030204" pitchFamily="34" charset="0"/>
                        </a:rPr>
                        <a:t>*Strokovni naslov:</a:t>
                      </a:r>
                    </a:p>
                  </a:txBody>
                  <a:tcPr marL="68580" marR="68580" marT="34290" marB="34290" anchor="ctr">
                    <a:lnL>
                      <a:noFill/>
                    </a:lnL>
                    <a:lnR>
                      <a:noFill/>
                    </a:lnR>
                    <a:lnT>
                      <a:noFill/>
                    </a:lnT>
                    <a:lnB>
                      <a:noFill/>
                    </a:lnB>
                  </a:tcPr>
                </a:tc>
                <a:tc>
                  <a:txBody>
                    <a:bodyPr/>
                    <a:lstStyle/>
                    <a:p>
                      <a:r>
                        <a:rPr lang="sl-SI" sz="1600" dirty="0">
                          <a:solidFill>
                            <a:srgbClr val="17375E"/>
                          </a:solidFill>
                          <a:latin typeface="Calibri" panose="020F0502020204030204" pitchFamily="34" charset="0"/>
                          <a:cs typeface="Calibri" panose="020F0502020204030204" pitchFamily="34" charset="0"/>
                        </a:rPr>
                        <a:t>diplomirani gospodarski inženir (VS)</a:t>
                      </a:r>
                    </a:p>
                    <a:p>
                      <a:r>
                        <a:rPr lang="sl-SI" sz="1600" dirty="0">
                          <a:solidFill>
                            <a:srgbClr val="17375E"/>
                          </a:solidFill>
                          <a:latin typeface="Calibri" panose="020F0502020204030204" pitchFamily="34" charset="0"/>
                          <a:cs typeface="Calibri" panose="020F0502020204030204" pitchFamily="34" charset="0"/>
                        </a:rPr>
                        <a:t>diplomirana gospodarska inženirka (VS)</a:t>
                      </a:r>
                    </a:p>
                  </a:txBody>
                  <a:tcPr marL="68580" marR="68580" marT="34290" marB="34290" anchor="ctr">
                    <a:lnL>
                      <a:noFill/>
                    </a:lnL>
                    <a:lnR>
                      <a:noFill/>
                    </a:lnR>
                    <a:lnT>
                      <a:noFill/>
                    </a:lnT>
                    <a:lnB>
                      <a:noFill/>
                    </a:lnB>
                  </a:tcPr>
                </a:tc>
                <a:extLst>
                  <a:ext uri="{0D108BD9-81ED-4DB2-BD59-A6C34878D82A}">
                    <a16:rowId xmlns:a16="http://schemas.microsoft.com/office/drawing/2014/main" val="3337825130"/>
                  </a:ext>
                </a:extLst>
              </a:tr>
            </a:tbl>
          </a:graphicData>
        </a:graphic>
      </p:graphicFrame>
      <p:sp>
        <p:nvSpPr>
          <p:cNvPr id="6" name="Naslov 2"/>
          <p:cNvSpPr>
            <a:spLocks noGrp="1"/>
          </p:cNvSpPr>
          <p:nvPr>
            <p:ph type="title" idx="4294967295"/>
          </p:nvPr>
        </p:nvSpPr>
        <p:spPr>
          <a:xfrm>
            <a:off x="1679171" y="0"/>
            <a:ext cx="7464829" cy="630455"/>
          </a:xfrm>
          <a:solidFill>
            <a:srgbClr val="17375E"/>
          </a:solidFill>
        </p:spPr>
        <p:txBody>
          <a:bodyPr/>
          <a:lstStyle/>
          <a:p>
            <a:pPr>
              <a:defRPr/>
            </a:pPr>
            <a:r>
              <a:rPr lang="sl-SI" altLang="sl-SI" sz="4000" b="1" dirty="0">
                <a:solidFill>
                  <a:schemeClr val="bg1"/>
                </a:solidFill>
                <a:latin typeface="Calibri" panose="020F0502020204030204" pitchFamily="34" charset="0"/>
                <a:cs typeface="Calibri" panose="020F0502020204030204" pitchFamily="34" charset="0"/>
              </a:rPr>
              <a:t>Poslovno-tehniška fakulteta</a:t>
            </a:r>
            <a:endParaRPr lang="sl-SI" altLang="sl-SI" sz="40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17413401"/>
      </p:ext>
    </p:extLst>
  </p:cSld>
  <p:clrMapOvr>
    <a:masterClrMapping/>
  </p:clrMapOvr>
  <p:transition>
    <p:cut/>
  </p:transition>
</p:sld>
</file>

<file path=ppt/slides/slide1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459" name="Ograda vsebine 3"/>
          <p:cNvSpPr>
            <a:spLocks noGrp="1"/>
          </p:cNvSpPr>
          <p:nvPr>
            <p:ph idx="4294967295"/>
          </p:nvPr>
        </p:nvSpPr>
        <p:spPr>
          <a:xfrm>
            <a:off x="1679172" y="1113817"/>
            <a:ext cx="7464828" cy="3657687"/>
          </a:xfrm>
        </p:spPr>
        <p:txBody>
          <a:bodyPr/>
          <a:lstStyle/>
          <a:p>
            <a:pPr>
              <a:buClr>
                <a:srgbClr val="17375E"/>
              </a:buClr>
              <a:buFont typeface="Wingdings" panose="05000000000000000000" pitchFamily="2" charset="2"/>
              <a:buChar char="Ø"/>
            </a:pPr>
            <a:r>
              <a:rPr lang="sl-SI" altLang="sl-SI" sz="2000" dirty="0">
                <a:solidFill>
                  <a:srgbClr val="17375E"/>
                </a:solidFill>
                <a:latin typeface="Calibri" panose="020F0502020204030204" pitchFamily="34" charset="0"/>
                <a:cs typeface="Calibri" panose="020F0502020204030204" pitchFamily="34" charset="0"/>
              </a:rPr>
              <a:t>kraj izvajanja: Vipava</a:t>
            </a:r>
          </a:p>
          <a:p>
            <a:pPr>
              <a:buFont typeface="Monotype Sorts"/>
              <a:buNone/>
            </a:pPr>
            <a:endParaRPr lang="sl-SI" altLang="sl-SI" sz="1800" dirty="0"/>
          </a:p>
          <a:p>
            <a:pPr>
              <a:buFont typeface="Monotype Sorts"/>
              <a:buNone/>
            </a:pPr>
            <a:endParaRPr lang="sl-SI" altLang="sl-SI" sz="1800" dirty="0"/>
          </a:p>
          <a:p>
            <a:pPr>
              <a:buFont typeface="Monotype Sorts"/>
              <a:buNone/>
            </a:pPr>
            <a:endParaRPr lang="sl-SI" altLang="sl-SI" sz="1800" dirty="0"/>
          </a:p>
          <a:p>
            <a:endParaRPr lang="sl-SI" altLang="sl-SI" sz="1800" dirty="0"/>
          </a:p>
          <a:p>
            <a:pPr>
              <a:buFont typeface="Monotype Sorts"/>
              <a:buNone/>
            </a:pPr>
            <a:endParaRPr lang="sl-SI" altLang="sl-SI" sz="1800" dirty="0"/>
          </a:p>
          <a:p>
            <a:endParaRPr lang="sl-SI" altLang="sl-SI" sz="1800" dirty="0"/>
          </a:p>
        </p:txBody>
      </p:sp>
      <p:graphicFrame>
        <p:nvGraphicFramePr>
          <p:cNvPr id="85025" name="Group 33"/>
          <p:cNvGraphicFramePr>
            <a:graphicFrameLocks noGrp="1"/>
          </p:cNvGraphicFramePr>
          <p:nvPr/>
        </p:nvGraphicFramePr>
        <p:xfrm>
          <a:off x="2287429" y="1700529"/>
          <a:ext cx="6440935" cy="2639017"/>
        </p:xfrm>
        <a:graphic>
          <a:graphicData uri="http://schemas.openxmlformats.org/drawingml/2006/table">
            <a:tbl>
              <a:tblPr/>
              <a:tblGrid>
                <a:gridCol w="3265474">
                  <a:extLst>
                    <a:ext uri="{9D8B030D-6E8A-4147-A177-3AD203B41FA5}">
                      <a16:colId xmlns:a16="http://schemas.microsoft.com/office/drawing/2014/main" val="898396975"/>
                    </a:ext>
                  </a:extLst>
                </a:gridCol>
                <a:gridCol w="1645920">
                  <a:extLst>
                    <a:ext uri="{9D8B030D-6E8A-4147-A177-3AD203B41FA5}">
                      <a16:colId xmlns:a16="http://schemas.microsoft.com/office/drawing/2014/main" val="3621473291"/>
                    </a:ext>
                  </a:extLst>
                </a:gridCol>
                <a:gridCol w="1529541">
                  <a:extLst>
                    <a:ext uri="{9D8B030D-6E8A-4147-A177-3AD203B41FA5}">
                      <a16:colId xmlns:a16="http://schemas.microsoft.com/office/drawing/2014/main" val="1552029212"/>
                    </a:ext>
                  </a:extLst>
                </a:gridCol>
              </a:tblGrid>
              <a:tr h="224609">
                <a:tc rowSpan="2">
                  <a:txBody>
                    <a:bodyPr/>
                    <a:lstStyle>
                      <a:lvl1pPr algn="l" eaLnBrk="0" hangingPunct="0">
                        <a:spcBef>
                          <a:spcPct val="20000"/>
                        </a:spcBef>
                        <a:buClr>
                          <a:schemeClr val="accent1"/>
                        </a:buClr>
                        <a:buSzPct val="90000"/>
                        <a:buFont typeface="Monotype Sorts"/>
                        <a:defRPr kumimoji="1" sz="2800">
                          <a:solidFill>
                            <a:schemeClr val="tx1"/>
                          </a:solidFill>
                          <a:latin typeface="Times New Roman" panose="02020603050405020304" pitchFamily="18" charset="0"/>
                        </a:defRPr>
                      </a:lvl1pPr>
                      <a:lvl2pPr marL="742950" indent="-285750" algn="l" eaLnBrk="0" hangingPunct="0">
                        <a:spcBef>
                          <a:spcPct val="20000"/>
                        </a:spcBef>
                        <a:buClr>
                          <a:schemeClr val="accent1"/>
                        </a:buClr>
                        <a:defRPr kumimoji="1" sz="2400">
                          <a:solidFill>
                            <a:schemeClr val="tx1"/>
                          </a:solidFill>
                          <a:latin typeface="Times New Roman" panose="02020603050405020304" pitchFamily="18" charset="0"/>
                        </a:defRPr>
                      </a:lvl2pPr>
                      <a:lvl3pPr marL="1143000" indent="-228600" algn="l" eaLnBrk="0" hangingPunct="0">
                        <a:spcBef>
                          <a:spcPct val="20000"/>
                        </a:spcBef>
                        <a:buClr>
                          <a:schemeClr val="accent1"/>
                        </a:buClr>
                        <a:defRPr kumimoji="1" sz="2000">
                          <a:solidFill>
                            <a:schemeClr val="tx1"/>
                          </a:solidFill>
                          <a:latin typeface="Times New Roman" panose="02020603050405020304" pitchFamily="18" charset="0"/>
                        </a:defRPr>
                      </a:lvl3pPr>
                      <a:lvl4pPr marL="1600200" indent="-228600" algn="l" eaLnBrk="0" hangingPunct="0">
                        <a:spcBef>
                          <a:spcPct val="20000"/>
                        </a:spcBef>
                        <a:buClr>
                          <a:schemeClr val="accent1"/>
                        </a:buClr>
                        <a:defRPr kumimoji="1">
                          <a:solidFill>
                            <a:schemeClr val="tx1"/>
                          </a:solidFill>
                          <a:latin typeface="Times New Roman" panose="02020603050405020304" pitchFamily="18" charset="0"/>
                        </a:defRPr>
                      </a:lvl4pPr>
                      <a:lvl5pPr marL="2057400" indent="-228600" algn="l" eaLnBrk="0" hangingPunct="0">
                        <a:spcBef>
                          <a:spcPct val="20000"/>
                        </a:spcBef>
                        <a:buClr>
                          <a:schemeClr val="accent1"/>
                        </a:buClr>
                        <a:defRPr kumimoji="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9p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sl-SI" altLang="sl-SI" sz="2000" b="1" i="0" u="none" strike="noStrike" cap="none" normalizeH="0" baseline="0" dirty="0">
                          <a:ln>
                            <a:noFill/>
                          </a:ln>
                          <a:solidFill>
                            <a:srgbClr val="17375E"/>
                          </a:solidFill>
                          <a:effectLst/>
                          <a:latin typeface="Calibri" panose="020F0502020204030204" pitchFamily="34" charset="0"/>
                          <a:cs typeface="Calibri" panose="020F0502020204030204" pitchFamily="34" charset="0"/>
                        </a:rPr>
                        <a:t>Študijski program</a:t>
                      </a:r>
                      <a:endParaRPr kumimoji="0" lang="sl-SI" altLang="sl-SI" sz="2000" b="0" i="0" u="none" strike="noStrike" cap="none" normalizeH="0" baseline="0" dirty="0">
                        <a:ln>
                          <a:noFill/>
                        </a:ln>
                        <a:solidFill>
                          <a:srgbClr val="17375E"/>
                        </a:solidFill>
                        <a:effectLst/>
                        <a:latin typeface="Calibri" panose="020F0502020204030204" pitchFamily="34" charset="0"/>
                        <a:cs typeface="Calibri" panose="020F0502020204030204" pitchFamily="34" charset="0"/>
                      </a:endParaRPr>
                    </a:p>
                  </a:txBody>
                  <a:tcPr marL="33810" marR="3381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algn="ctr" rtl="0" fontAlgn="ctr"/>
                      <a:r>
                        <a:rPr lang="sl-SI" sz="2000" b="1" i="0" u="none" strike="noStrike" dirty="0">
                          <a:solidFill>
                            <a:srgbClr val="17375E"/>
                          </a:solidFill>
                          <a:effectLst/>
                          <a:latin typeface="Calibri" panose="020F0502020204030204" pitchFamily="34" charset="0"/>
                          <a:cs typeface="Calibri" panose="020F0502020204030204" pitchFamily="34" charset="0"/>
                        </a:rPr>
                        <a:t>2024/2025</a:t>
                      </a:r>
                    </a:p>
                  </a:txBody>
                  <a:tcPr marL="7143" marR="7143" marT="71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sl-SI"/>
                    </a:p>
                  </a:txBody>
                  <a:tcPr/>
                </a:tc>
                <a:extLst>
                  <a:ext uri="{0D108BD9-81ED-4DB2-BD59-A6C34878D82A}">
                    <a16:rowId xmlns:a16="http://schemas.microsoft.com/office/drawing/2014/main" val="4082884997"/>
                  </a:ext>
                </a:extLst>
              </a:tr>
              <a:tr h="319570">
                <a:tc vMerge="1">
                  <a:txBody>
                    <a:bodyPr/>
                    <a:lstStyle/>
                    <a:p>
                      <a:endParaRPr lang="sl-SI"/>
                    </a:p>
                  </a:txBody>
                  <a:tcPr/>
                </a:tc>
                <a:tc>
                  <a:txBody>
                    <a:bodyPr/>
                    <a:lstStyle>
                      <a:lvl1pPr algn="l" eaLnBrk="0" hangingPunct="0">
                        <a:spcBef>
                          <a:spcPct val="20000"/>
                        </a:spcBef>
                        <a:buClr>
                          <a:schemeClr val="accent1"/>
                        </a:buClr>
                        <a:buSzPct val="90000"/>
                        <a:buFont typeface="Monotype Sorts"/>
                        <a:defRPr kumimoji="1" sz="2800">
                          <a:solidFill>
                            <a:schemeClr val="tx1"/>
                          </a:solidFill>
                          <a:latin typeface="Times New Roman" panose="02020603050405020304" pitchFamily="18" charset="0"/>
                        </a:defRPr>
                      </a:lvl1pPr>
                      <a:lvl2pPr marL="742950" indent="-285750" algn="l" eaLnBrk="0" hangingPunct="0">
                        <a:spcBef>
                          <a:spcPct val="20000"/>
                        </a:spcBef>
                        <a:buClr>
                          <a:schemeClr val="accent1"/>
                        </a:buClr>
                        <a:defRPr kumimoji="1" sz="2400">
                          <a:solidFill>
                            <a:schemeClr val="tx1"/>
                          </a:solidFill>
                          <a:latin typeface="Times New Roman" panose="02020603050405020304" pitchFamily="18" charset="0"/>
                        </a:defRPr>
                      </a:lvl2pPr>
                      <a:lvl3pPr marL="1143000" indent="-228600" algn="l" eaLnBrk="0" hangingPunct="0">
                        <a:spcBef>
                          <a:spcPct val="20000"/>
                        </a:spcBef>
                        <a:buClr>
                          <a:schemeClr val="accent1"/>
                        </a:buClr>
                        <a:defRPr kumimoji="1" sz="2000">
                          <a:solidFill>
                            <a:schemeClr val="tx1"/>
                          </a:solidFill>
                          <a:latin typeface="Times New Roman" panose="02020603050405020304" pitchFamily="18" charset="0"/>
                        </a:defRPr>
                      </a:lvl3pPr>
                      <a:lvl4pPr marL="1600200" indent="-228600" algn="l" eaLnBrk="0" hangingPunct="0">
                        <a:spcBef>
                          <a:spcPct val="20000"/>
                        </a:spcBef>
                        <a:buClr>
                          <a:schemeClr val="accent1"/>
                        </a:buClr>
                        <a:defRPr kumimoji="1">
                          <a:solidFill>
                            <a:schemeClr val="tx1"/>
                          </a:solidFill>
                          <a:latin typeface="Times New Roman" panose="02020603050405020304" pitchFamily="18" charset="0"/>
                        </a:defRPr>
                      </a:lvl4pPr>
                      <a:lvl5pPr marL="2057400" indent="-228600" algn="l" eaLnBrk="0" hangingPunct="0">
                        <a:spcBef>
                          <a:spcPct val="20000"/>
                        </a:spcBef>
                        <a:buClr>
                          <a:schemeClr val="accent1"/>
                        </a:buClr>
                        <a:defRPr kumimoji="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9p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sl-SI" altLang="sl-SI" sz="2000" b="1" i="0" u="none" strike="noStrike" cap="none" normalizeH="0" baseline="0" dirty="0">
                          <a:ln>
                            <a:noFill/>
                          </a:ln>
                          <a:solidFill>
                            <a:srgbClr val="17375E"/>
                          </a:solidFill>
                          <a:effectLst/>
                          <a:latin typeface="Calibri" panose="020F0502020204030204" pitchFamily="34" charset="0"/>
                          <a:cs typeface="Calibri" panose="020F0502020204030204" pitchFamily="34" charset="0"/>
                        </a:rPr>
                        <a:t>Redni</a:t>
                      </a:r>
                      <a:endParaRPr kumimoji="0" lang="sl-SI" altLang="sl-SI" sz="2000" b="0" i="0" u="none" strike="noStrike" cap="none" normalizeH="0" baseline="0" dirty="0">
                        <a:ln>
                          <a:noFill/>
                        </a:ln>
                        <a:solidFill>
                          <a:srgbClr val="17375E"/>
                        </a:solidFill>
                        <a:effectLst/>
                        <a:latin typeface="Calibri" panose="020F0502020204030204" pitchFamily="34" charset="0"/>
                        <a:cs typeface="Calibri" panose="020F0502020204030204" pitchFamily="34" charset="0"/>
                      </a:endParaRPr>
                    </a:p>
                  </a:txBody>
                  <a:tcPr marL="33810" marR="3381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accent1"/>
                        </a:buClr>
                        <a:buSzPct val="90000"/>
                        <a:buFont typeface="Monotype Sorts"/>
                        <a:defRPr kumimoji="1" sz="2800">
                          <a:solidFill>
                            <a:schemeClr val="tx1"/>
                          </a:solidFill>
                          <a:latin typeface="Times New Roman" panose="02020603050405020304" pitchFamily="18" charset="0"/>
                        </a:defRPr>
                      </a:lvl1pPr>
                      <a:lvl2pPr marL="742950" indent="-285750" algn="l" eaLnBrk="0" hangingPunct="0">
                        <a:spcBef>
                          <a:spcPct val="20000"/>
                        </a:spcBef>
                        <a:buClr>
                          <a:schemeClr val="accent1"/>
                        </a:buClr>
                        <a:defRPr kumimoji="1" sz="2400">
                          <a:solidFill>
                            <a:schemeClr val="tx1"/>
                          </a:solidFill>
                          <a:latin typeface="Times New Roman" panose="02020603050405020304" pitchFamily="18" charset="0"/>
                        </a:defRPr>
                      </a:lvl2pPr>
                      <a:lvl3pPr marL="1143000" indent="-228600" algn="l" eaLnBrk="0" hangingPunct="0">
                        <a:spcBef>
                          <a:spcPct val="20000"/>
                        </a:spcBef>
                        <a:buClr>
                          <a:schemeClr val="accent1"/>
                        </a:buClr>
                        <a:defRPr kumimoji="1" sz="2000">
                          <a:solidFill>
                            <a:schemeClr val="tx1"/>
                          </a:solidFill>
                          <a:latin typeface="Times New Roman" panose="02020603050405020304" pitchFamily="18" charset="0"/>
                        </a:defRPr>
                      </a:lvl3pPr>
                      <a:lvl4pPr marL="1600200" indent="-228600" algn="l" eaLnBrk="0" hangingPunct="0">
                        <a:spcBef>
                          <a:spcPct val="20000"/>
                        </a:spcBef>
                        <a:buClr>
                          <a:schemeClr val="accent1"/>
                        </a:buClr>
                        <a:defRPr kumimoji="1">
                          <a:solidFill>
                            <a:schemeClr val="tx1"/>
                          </a:solidFill>
                          <a:latin typeface="Times New Roman" panose="02020603050405020304" pitchFamily="18" charset="0"/>
                        </a:defRPr>
                      </a:lvl4pPr>
                      <a:lvl5pPr marL="2057400" indent="-228600" algn="l" eaLnBrk="0" hangingPunct="0">
                        <a:spcBef>
                          <a:spcPct val="20000"/>
                        </a:spcBef>
                        <a:buClr>
                          <a:schemeClr val="accent1"/>
                        </a:buClr>
                        <a:defRPr kumimoji="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9p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sl-SI" altLang="sl-SI" sz="2000" b="1" i="0" u="none" strike="noStrike" cap="none" normalizeH="0" baseline="0">
                          <a:ln>
                            <a:noFill/>
                          </a:ln>
                          <a:solidFill>
                            <a:srgbClr val="17375E"/>
                          </a:solidFill>
                          <a:effectLst/>
                          <a:latin typeface="Calibri" panose="020F0502020204030204" pitchFamily="34" charset="0"/>
                          <a:cs typeface="Calibri" panose="020F0502020204030204" pitchFamily="34" charset="0"/>
                        </a:rPr>
                        <a:t>Izredni</a:t>
                      </a:r>
                      <a:endParaRPr kumimoji="0" lang="sl-SI" altLang="sl-SI" sz="2000" b="0" i="0" u="none" strike="noStrike" cap="none" normalizeH="0" baseline="0">
                        <a:ln>
                          <a:noFill/>
                        </a:ln>
                        <a:solidFill>
                          <a:srgbClr val="17375E"/>
                        </a:solidFill>
                        <a:effectLst/>
                        <a:latin typeface="Calibri" panose="020F0502020204030204" pitchFamily="34" charset="0"/>
                        <a:cs typeface="Calibri" panose="020F0502020204030204" pitchFamily="34" charset="0"/>
                      </a:endParaRPr>
                    </a:p>
                  </a:txBody>
                  <a:tcPr marL="33810" marR="3381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87606777"/>
                  </a:ext>
                </a:extLst>
              </a:tr>
              <a:tr h="998564">
                <a:tc>
                  <a:txBody>
                    <a:bodyPr/>
                    <a:lstStyle>
                      <a:lvl1pPr algn="l" eaLnBrk="0" hangingPunct="0">
                        <a:spcBef>
                          <a:spcPct val="20000"/>
                        </a:spcBef>
                        <a:buClr>
                          <a:schemeClr val="accent1"/>
                        </a:buClr>
                        <a:buSzPct val="90000"/>
                        <a:buFont typeface="Monotype Sorts"/>
                        <a:defRPr kumimoji="1" sz="2800">
                          <a:solidFill>
                            <a:schemeClr val="tx1"/>
                          </a:solidFill>
                          <a:latin typeface="Times New Roman" panose="02020603050405020304" pitchFamily="18" charset="0"/>
                        </a:defRPr>
                      </a:lvl1pPr>
                      <a:lvl2pPr marL="742950" indent="-285750" algn="l" eaLnBrk="0" hangingPunct="0">
                        <a:spcBef>
                          <a:spcPct val="20000"/>
                        </a:spcBef>
                        <a:buClr>
                          <a:schemeClr val="accent1"/>
                        </a:buClr>
                        <a:defRPr kumimoji="1" sz="2400">
                          <a:solidFill>
                            <a:schemeClr val="tx1"/>
                          </a:solidFill>
                          <a:latin typeface="Times New Roman" panose="02020603050405020304" pitchFamily="18" charset="0"/>
                        </a:defRPr>
                      </a:lvl2pPr>
                      <a:lvl3pPr marL="1143000" indent="-228600" algn="l" eaLnBrk="0" hangingPunct="0">
                        <a:spcBef>
                          <a:spcPct val="20000"/>
                        </a:spcBef>
                        <a:buClr>
                          <a:schemeClr val="accent1"/>
                        </a:buClr>
                        <a:defRPr kumimoji="1" sz="2000">
                          <a:solidFill>
                            <a:schemeClr val="tx1"/>
                          </a:solidFill>
                          <a:latin typeface="Times New Roman" panose="02020603050405020304" pitchFamily="18" charset="0"/>
                        </a:defRPr>
                      </a:lvl3pPr>
                      <a:lvl4pPr marL="1600200" indent="-228600" algn="l" eaLnBrk="0" hangingPunct="0">
                        <a:spcBef>
                          <a:spcPct val="20000"/>
                        </a:spcBef>
                        <a:buClr>
                          <a:schemeClr val="accent1"/>
                        </a:buClr>
                        <a:defRPr kumimoji="1">
                          <a:solidFill>
                            <a:schemeClr val="tx1"/>
                          </a:solidFill>
                          <a:latin typeface="Times New Roman" panose="02020603050405020304" pitchFamily="18" charset="0"/>
                        </a:defRPr>
                      </a:lvl4pPr>
                      <a:lvl5pPr marL="2057400" indent="-228600" algn="l" eaLnBrk="0" hangingPunct="0">
                        <a:spcBef>
                          <a:spcPct val="20000"/>
                        </a:spcBef>
                        <a:buClr>
                          <a:schemeClr val="accent1"/>
                        </a:buClr>
                        <a:defRPr kumimoji="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9pPr>
                    </a:lstStyle>
                    <a:p>
                      <a:pPr marL="0" marR="0" lvl="0" indent="0" algn="ctr" defTabSz="914400" rtl="0" eaLnBrk="1" fontAlgn="base" latinLnBrk="0" hangingPunct="1">
                        <a:lnSpc>
                          <a:spcPct val="115000"/>
                        </a:lnSpc>
                        <a:spcBef>
                          <a:spcPct val="0"/>
                        </a:spcBef>
                        <a:spcAft>
                          <a:spcPts val="0"/>
                        </a:spcAft>
                        <a:buClrTx/>
                        <a:buSzTx/>
                        <a:buFontTx/>
                        <a:buNone/>
                        <a:tabLst/>
                      </a:pPr>
                      <a:r>
                        <a:rPr kumimoji="0" lang="sl-SI" altLang="sl-SI" sz="2000" b="1" i="0" u="none" strike="noStrike" cap="none" normalizeH="0" baseline="0" dirty="0">
                          <a:ln>
                            <a:noFill/>
                          </a:ln>
                          <a:solidFill>
                            <a:srgbClr val="17375E"/>
                          </a:solidFill>
                          <a:effectLst/>
                          <a:latin typeface="Calibri" panose="020F0502020204030204" pitchFamily="34" charset="0"/>
                          <a:cs typeface="Calibri" panose="020F0502020204030204" pitchFamily="34" charset="0"/>
                          <a:hlinkClick r:id="" action="ppaction://noaction"/>
                        </a:rPr>
                        <a:t>Vinogradništvo in vinarstvo </a:t>
                      </a:r>
                    </a:p>
                    <a:p>
                      <a:pPr marL="0" marR="0" lvl="0" indent="0" algn="ctr" defTabSz="914400" rtl="0" eaLnBrk="1" fontAlgn="base" latinLnBrk="0" hangingPunct="1">
                        <a:lnSpc>
                          <a:spcPct val="115000"/>
                        </a:lnSpc>
                        <a:spcBef>
                          <a:spcPct val="0"/>
                        </a:spcBef>
                        <a:spcAft>
                          <a:spcPts val="0"/>
                        </a:spcAft>
                        <a:buClrTx/>
                        <a:buSzTx/>
                        <a:buFontTx/>
                        <a:buNone/>
                        <a:tabLst/>
                      </a:pPr>
                      <a:r>
                        <a:rPr kumimoji="0" lang="sl-SI" altLang="sl-SI" sz="2000" b="1" i="0" u="none" strike="noStrike" cap="none" normalizeH="0" baseline="0" dirty="0">
                          <a:ln>
                            <a:noFill/>
                          </a:ln>
                          <a:solidFill>
                            <a:srgbClr val="17375E"/>
                          </a:solidFill>
                          <a:effectLst/>
                          <a:latin typeface="Calibri" panose="020F0502020204030204" pitchFamily="34" charset="0"/>
                          <a:cs typeface="Calibri" panose="020F0502020204030204" pitchFamily="34" charset="0"/>
                          <a:hlinkClick r:id="" action="ppaction://noaction"/>
                        </a:rPr>
                        <a:t>VS*</a:t>
                      </a:r>
                      <a:endParaRPr kumimoji="0" lang="sl-SI" altLang="sl-SI" sz="2000" b="0" i="0" u="none" strike="noStrike" cap="none" normalizeH="0" baseline="0" dirty="0">
                        <a:ln>
                          <a:noFill/>
                        </a:ln>
                        <a:solidFill>
                          <a:srgbClr val="17375E"/>
                        </a:solidFill>
                        <a:effectLst/>
                        <a:latin typeface="Calibri" panose="020F0502020204030204" pitchFamily="34" charset="0"/>
                        <a:cs typeface="Calibri" panose="020F0502020204030204" pitchFamily="34" charset="0"/>
                      </a:endParaRPr>
                    </a:p>
                  </a:txBody>
                  <a:tcPr marL="33810" marR="3381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accent1"/>
                        </a:buClr>
                        <a:buSzPct val="90000"/>
                        <a:buFont typeface="Monotype Sorts"/>
                        <a:defRPr kumimoji="1" sz="2800">
                          <a:solidFill>
                            <a:schemeClr val="tx1"/>
                          </a:solidFill>
                          <a:latin typeface="Times New Roman" panose="02020603050405020304" pitchFamily="18" charset="0"/>
                        </a:defRPr>
                      </a:lvl1pPr>
                      <a:lvl2pPr marL="742950" indent="-285750" algn="l" eaLnBrk="0" hangingPunct="0">
                        <a:spcBef>
                          <a:spcPct val="20000"/>
                        </a:spcBef>
                        <a:buClr>
                          <a:schemeClr val="accent1"/>
                        </a:buClr>
                        <a:defRPr kumimoji="1" sz="2400">
                          <a:solidFill>
                            <a:schemeClr val="tx1"/>
                          </a:solidFill>
                          <a:latin typeface="Times New Roman" panose="02020603050405020304" pitchFamily="18" charset="0"/>
                        </a:defRPr>
                      </a:lvl2pPr>
                      <a:lvl3pPr marL="1143000" indent="-228600" algn="l" eaLnBrk="0" hangingPunct="0">
                        <a:spcBef>
                          <a:spcPct val="20000"/>
                        </a:spcBef>
                        <a:buClr>
                          <a:schemeClr val="accent1"/>
                        </a:buClr>
                        <a:defRPr kumimoji="1" sz="2000">
                          <a:solidFill>
                            <a:schemeClr val="tx1"/>
                          </a:solidFill>
                          <a:latin typeface="Times New Roman" panose="02020603050405020304" pitchFamily="18" charset="0"/>
                        </a:defRPr>
                      </a:lvl3pPr>
                      <a:lvl4pPr marL="1600200" indent="-228600" algn="l" eaLnBrk="0" hangingPunct="0">
                        <a:spcBef>
                          <a:spcPct val="20000"/>
                        </a:spcBef>
                        <a:buClr>
                          <a:schemeClr val="accent1"/>
                        </a:buClr>
                        <a:defRPr kumimoji="1">
                          <a:solidFill>
                            <a:schemeClr val="tx1"/>
                          </a:solidFill>
                          <a:latin typeface="Times New Roman" panose="02020603050405020304" pitchFamily="18" charset="0"/>
                        </a:defRPr>
                      </a:lvl4pPr>
                      <a:lvl5pPr marL="2057400" indent="-228600" algn="l" eaLnBrk="0" hangingPunct="0">
                        <a:spcBef>
                          <a:spcPct val="20000"/>
                        </a:spcBef>
                        <a:buClr>
                          <a:schemeClr val="accent1"/>
                        </a:buClr>
                        <a:defRPr kumimoji="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9p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sl-SI" altLang="sl-SI" sz="2000" b="1" i="0" u="none" strike="noStrike" cap="none" normalizeH="0" baseline="0" dirty="0">
                          <a:ln>
                            <a:noFill/>
                          </a:ln>
                          <a:solidFill>
                            <a:srgbClr val="17375E"/>
                          </a:solidFill>
                          <a:effectLst/>
                          <a:latin typeface="Calibri" panose="020F0502020204030204" pitchFamily="34" charset="0"/>
                          <a:cs typeface="Calibri" panose="020F0502020204030204" pitchFamily="34" charset="0"/>
                        </a:rPr>
                        <a:t>30</a:t>
                      </a:r>
                    </a:p>
                  </a:txBody>
                  <a:tcPr marL="33810" marR="3381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accent1"/>
                        </a:buClr>
                        <a:buSzPct val="90000"/>
                        <a:buFont typeface="Monotype Sorts"/>
                        <a:defRPr kumimoji="1" sz="2800">
                          <a:solidFill>
                            <a:schemeClr val="tx1"/>
                          </a:solidFill>
                          <a:latin typeface="Times New Roman" panose="02020603050405020304" pitchFamily="18" charset="0"/>
                        </a:defRPr>
                      </a:lvl1pPr>
                      <a:lvl2pPr marL="742950" indent="-285750" algn="l" eaLnBrk="0" hangingPunct="0">
                        <a:spcBef>
                          <a:spcPct val="20000"/>
                        </a:spcBef>
                        <a:buClr>
                          <a:schemeClr val="accent1"/>
                        </a:buClr>
                        <a:defRPr kumimoji="1" sz="2400">
                          <a:solidFill>
                            <a:schemeClr val="tx1"/>
                          </a:solidFill>
                          <a:latin typeface="Times New Roman" panose="02020603050405020304" pitchFamily="18" charset="0"/>
                        </a:defRPr>
                      </a:lvl2pPr>
                      <a:lvl3pPr marL="1143000" indent="-228600" algn="l" eaLnBrk="0" hangingPunct="0">
                        <a:spcBef>
                          <a:spcPct val="20000"/>
                        </a:spcBef>
                        <a:buClr>
                          <a:schemeClr val="accent1"/>
                        </a:buClr>
                        <a:defRPr kumimoji="1" sz="2000">
                          <a:solidFill>
                            <a:schemeClr val="tx1"/>
                          </a:solidFill>
                          <a:latin typeface="Times New Roman" panose="02020603050405020304" pitchFamily="18" charset="0"/>
                        </a:defRPr>
                      </a:lvl3pPr>
                      <a:lvl4pPr marL="1600200" indent="-228600" algn="l" eaLnBrk="0" hangingPunct="0">
                        <a:spcBef>
                          <a:spcPct val="20000"/>
                        </a:spcBef>
                        <a:buClr>
                          <a:schemeClr val="accent1"/>
                        </a:buClr>
                        <a:defRPr kumimoji="1">
                          <a:solidFill>
                            <a:schemeClr val="tx1"/>
                          </a:solidFill>
                          <a:latin typeface="Times New Roman" panose="02020603050405020304" pitchFamily="18" charset="0"/>
                        </a:defRPr>
                      </a:lvl4pPr>
                      <a:lvl5pPr marL="2057400" indent="-228600" algn="l" eaLnBrk="0" hangingPunct="0">
                        <a:spcBef>
                          <a:spcPct val="20000"/>
                        </a:spcBef>
                        <a:buClr>
                          <a:schemeClr val="accent1"/>
                        </a:buClr>
                        <a:defRPr kumimoji="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9p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sl-SI" altLang="sl-SI" sz="20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0</a:t>
                      </a:r>
                    </a:p>
                  </a:txBody>
                  <a:tcPr marL="33810" marR="3381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480253419"/>
                  </a:ext>
                </a:extLst>
              </a:tr>
              <a:tr h="998564">
                <a:tc>
                  <a:txBody>
                    <a:bodyPr/>
                    <a:lstStyle/>
                    <a:p>
                      <a:pPr marL="0" marR="0" lvl="0" indent="0" algn="ctr" defTabSz="914400" rtl="0" eaLnBrk="1" fontAlgn="base" latinLnBrk="0" hangingPunct="1">
                        <a:lnSpc>
                          <a:spcPct val="115000"/>
                        </a:lnSpc>
                        <a:spcBef>
                          <a:spcPct val="0"/>
                        </a:spcBef>
                        <a:spcAft>
                          <a:spcPts val="0"/>
                        </a:spcAft>
                        <a:buClrTx/>
                        <a:buSzTx/>
                        <a:buFontTx/>
                        <a:buNone/>
                        <a:tabLst/>
                      </a:pPr>
                      <a:r>
                        <a:rPr kumimoji="0" lang="sl-SI" altLang="sl-SI" sz="2000" b="1" i="0" u="none" strike="noStrike" cap="none" normalizeH="0" baseline="0" dirty="0">
                          <a:ln>
                            <a:noFill/>
                          </a:ln>
                          <a:solidFill>
                            <a:srgbClr val="17375E"/>
                          </a:solidFill>
                          <a:effectLst/>
                          <a:latin typeface="Calibri" panose="020F0502020204030204" pitchFamily="34" charset="0"/>
                          <a:cs typeface="Calibri" panose="020F0502020204030204" pitchFamily="34" charset="0"/>
                          <a:hlinkClick r:id="" action="ppaction://noaction"/>
                        </a:rPr>
                        <a:t>Vinogradništvo in vinarstvo, </a:t>
                      </a:r>
                    </a:p>
                    <a:p>
                      <a:pPr marL="0" marR="0" lvl="0" indent="0" algn="ctr" defTabSz="914400" rtl="0" eaLnBrk="1" fontAlgn="base" latinLnBrk="0" hangingPunct="1">
                        <a:lnSpc>
                          <a:spcPct val="115000"/>
                        </a:lnSpc>
                        <a:spcBef>
                          <a:spcPct val="0"/>
                        </a:spcBef>
                        <a:spcAft>
                          <a:spcPts val="0"/>
                        </a:spcAft>
                        <a:buClrTx/>
                        <a:buSzTx/>
                        <a:buFontTx/>
                        <a:buNone/>
                        <a:tabLst/>
                      </a:pPr>
                      <a:r>
                        <a:rPr kumimoji="0" lang="sl-SI" altLang="sl-SI" sz="2000" b="1" i="0" u="none" strike="noStrike" cap="none" normalizeH="0" baseline="0" dirty="0">
                          <a:ln>
                            <a:noFill/>
                          </a:ln>
                          <a:solidFill>
                            <a:srgbClr val="17375E"/>
                          </a:solidFill>
                          <a:effectLst/>
                          <a:latin typeface="Calibri" panose="020F0502020204030204" pitchFamily="34" charset="0"/>
                          <a:cs typeface="Calibri" panose="020F0502020204030204" pitchFamily="34" charset="0"/>
                          <a:hlinkClick r:id="" action="ppaction://noaction"/>
                        </a:rPr>
                        <a:t>magistrski program</a:t>
                      </a:r>
                      <a:endParaRPr kumimoji="0" lang="sl-SI" altLang="sl-SI" sz="2000" b="0" i="0" u="none" strike="noStrike" cap="none" normalizeH="0" baseline="0" dirty="0">
                        <a:ln>
                          <a:noFill/>
                        </a:ln>
                        <a:solidFill>
                          <a:srgbClr val="17375E"/>
                        </a:solidFill>
                        <a:effectLst/>
                        <a:latin typeface="Calibri" panose="020F0502020204030204" pitchFamily="34" charset="0"/>
                        <a:cs typeface="Calibri" panose="020F0502020204030204" pitchFamily="34" charset="0"/>
                      </a:endParaRPr>
                    </a:p>
                  </a:txBody>
                  <a:tcPr marL="33810" marR="3381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sl-SI" altLang="sl-SI" sz="2000" b="1" i="0" u="none" strike="noStrike" cap="none" normalizeH="0" baseline="0" dirty="0">
                          <a:ln>
                            <a:noFill/>
                          </a:ln>
                          <a:solidFill>
                            <a:srgbClr val="17375E"/>
                          </a:solidFill>
                          <a:effectLst/>
                          <a:latin typeface="Calibri" panose="020F0502020204030204" pitchFamily="34" charset="0"/>
                          <a:cs typeface="Calibri" panose="020F0502020204030204" pitchFamily="34" charset="0"/>
                        </a:rPr>
                        <a:t>20</a:t>
                      </a:r>
                    </a:p>
                  </a:txBody>
                  <a:tcPr marL="33810" marR="3381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sl-SI" altLang="sl-SI" sz="20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0</a:t>
                      </a:r>
                    </a:p>
                  </a:txBody>
                  <a:tcPr marL="33810" marR="3381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90135710"/>
                  </a:ext>
                </a:extLst>
              </a:tr>
            </a:tbl>
          </a:graphicData>
        </a:graphic>
      </p:graphicFrame>
      <p:graphicFrame>
        <p:nvGraphicFramePr>
          <p:cNvPr id="2" name="Table 1"/>
          <p:cNvGraphicFramePr>
            <a:graphicFrameLocks noGrp="1"/>
          </p:cNvGraphicFramePr>
          <p:nvPr/>
        </p:nvGraphicFramePr>
        <p:xfrm>
          <a:off x="2287429" y="4360120"/>
          <a:ext cx="6706942" cy="556260"/>
        </p:xfrm>
        <a:graphic>
          <a:graphicData uri="http://schemas.openxmlformats.org/drawingml/2006/table">
            <a:tbl>
              <a:tblPr/>
              <a:tblGrid>
                <a:gridCol w="1854027">
                  <a:extLst>
                    <a:ext uri="{9D8B030D-6E8A-4147-A177-3AD203B41FA5}">
                      <a16:colId xmlns:a16="http://schemas.microsoft.com/office/drawing/2014/main" val="3613018453"/>
                    </a:ext>
                  </a:extLst>
                </a:gridCol>
                <a:gridCol w="4852915">
                  <a:extLst>
                    <a:ext uri="{9D8B030D-6E8A-4147-A177-3AD203B41FA5}">
                      <a16:colId xmlns:a16="http://schemas.microsoft.com/office/drawing/2014/main" val="3843405631"/>
                    </a:ext>
                  </a:extLst>
                </a:gridCol>
              </a:tblGrid>
              <a:tr h="388620">
                <a:tc>
                  <a:txBody>
                    <a:bodyPr/>
                    <a:lstStyle/>
                    <a:p>
                      <a:r>
                        <a:rPr lang="sl-SI" sz="1600" dirty="0">
                          <a:solidFill>
                            <a:srgbClr val="17375E"/>
                          </a:solidFill>
                          <a:latin typeface="Calibri" panose="020F0502020204030204" pitchFamily="34" charset="0"/>
                          <a:cs typeface="Calibri" panose="020F0502020204030204" pitchFamily="34" charset="0"/>
                        </a:rPr>
                        <a:t>*Strokovni naslov:</a:t>
                      </a:r>
                    </a:p>
                  </a:txBody>
                  <a:tcPr marL="68580" marR="68580" marT="34290" marB="34290" anchor="ctr">
                    <a:lnL>
                      <a:noFill/>
                    </a:lnL>
                    <a:lnR>
                      <a:noFill/>
                    </a:lnR>
                    <a:lnT>
                      <a:noFill/>
                    </a:lnT>
                    <a:lnB>
                      <a:noFill/>
                    </a:lnB>
                  </a:tcPr>
                </a:tc>
                <a:tc>
                  <a:txBody>
                    <a:bodyPr/>
                    <a:lstStyle/>
                    <a:p>
                      <a:r>
                        <a:rPr lang="sl-SI" sz="1600" dirty="0">
                          <a:solidFill>
                            <a:srgbClr val="17375E"/>
                          </a:solidFill>
                          <a:latin typeface="Calibri" panose="020F0502020204030204" pitchFamily="34" charset="0"/>
                          <a:cs typeface="Calibri" panose="020F0502020204030204" pitchFamily="34" charset="0"/>
                        </a:rPr>
                        <a:t>diplomirani inženir vinogradništva in vinarstva (VS)</a:t>
                      </a:r>
                    </a:p>
                    <a:p>
                      <a:pPr marL="0" marR="0" indent="0" algn="l" defTabSz="914400" rtl="0" eaLnBrk="1" fontAlgn="auto" latinLnBrk="0" hangingPunct="1">
                        <a:lnSpc>
                          <a:spcPct val="100000"/>
                        </a:lnSpc>
                        <a:spcBef>
                          <a:spcPts val="0"/>
                        </a:spcBef>
                        <a:spcAft>
                          <a:spcPts val="0"/>
                        </a:spcAft>
                        <a:buClrTx/>
                        <a:buSzTx/>
                        <a:buFontTx/>
                        <a:buNone/>
                        <a:tabLst/>
                        <a:defRPr/>
                      </a:pPr>
                      <a:r>
                        <a:rPr lang="sl-SI" sz="1600" dirty="0">
                          <a:solidFill>
                            <a:srgbClr val="17375E"/>
                          </a:solidFill>
                          <a:latin typeface="Calibri" panose="020F0502020204030204" pitchFamily="34" charset="0"/>
                          <a:cs typeface="Calibri" panose="020F0502020204030204" pitchFamily="34" charset="0"/>
                        </a:rPr>
                        <a:t>diplomirana inženirka vinogradništva in vinarstva (VS)</a:t>
                      </a:r>
                    </a:p>
                  </a:txBody>
                  <a:tcPr marL="68580" marR="68580" marT="34290" marB="34290" anchor="ctr">
                    <a:lnL>
                      <a:noFill/>
                    </a:lnL>
                    <a:lnR>
                      <a:noFill/>
                    </a:lnR>
                    <a:lnT>
                      <a:noFill/>
                    </a:lnT>
                    <a:lnB>
                      <a:noFill/>
                    </a:lnB>
                  </a:tcPr>
                </a:tc>
                <a:extLst>
                  <a:ext uri="{0D108BD9-81ED-4DB2-BD59-A6C34878D82A}">
                    <a16:rowId xmlns:a16="http://schemas.microsoft.com/office/drawing/2014/main" val="1177361989"/>
                  </a:ext>
                </a:extLst>
              </a:tr>
            </a:tbl>
          </a:graphicData>
        </a:graphic>
      </p:graphicFrame>
      <p:sp>
        <p:nvSpPr>
          <p:cNvPr id="6" name="Naslov 2"/>
          <p:cNvSpPr>
            <a:spLocks noGrp="1"/>
          </p:cNvSpPr>
          <p:nvPr>
            <p:ph type="title" idx="4294967295"/>
          </p:nvPr>
        </p:nvSpPr>
        <p:spPr>
          <a:xfrm>
            <a:off x="1679171" y="0"/>
            <a:ext cx="7464829" cy="1080655"/>
          </a:xfrm>
          <a:solidFill>
            <a:srgbClr val="17375E"/>
          </a:solidFill>
        </p:spPr>
        <p:txBody>
          <a:bodyPr/>
          <a:lstStyle/>
          <a:p>
            <a:pPr>
              <a:defRPr/>
            </a:pPr>
            <a:r>
              <a:rPr lang="sl-SI" altLang="sl-SI" sz="4000" b="1" dirty="0">
                <a:solidFill>
                  <a:schemeClr val="bg1"/>
                </a:solidFill>
                <a:latin typeface="Calibri" panose="020F0502020204030204" pitchFamily="34" charset="0"/>
                <a:cs typeface="Calibri" panose="020F0502020204030204" pitchFamily="34" charset="0"/>
              </a:rPr>
              <a:t>Fakulteta za vinogradništvo in vinarstvo</a:t>
            </a:r>
            <a:endParaRPr lang="sl-SI" altLang="sl-SI" sz="40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10312452"/>
      </p:ext>
    </p:extLst>
  </p:cSld>
  <p:clrMapOvr>
    <a:masterClrMapping/>
  </p:clrMapOvr>
  <p:transition>
    <p:cut/>
  </p:transition>
</p:sld>
</file>

<file path=ppt/slides/slide1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483" name="Ograda vsebine 3"/>
          <p:cNvSpPr>
            <a:spLocks noGrp="1"/>
          </p:cNvSpPr>
          <p:nvPr>
            <p:ph idx="4294967295"/>
          </p:nvPr>
        </p:nvSpPr>
        <p:spPr>
          <a:xfrm>
            <a:off x="1679169" y="600059"/>
            <a:ext cx="7464829" cy="3509963"/>
          </a:xfrm>
        </p:spPr>
        <p:txBody>
          <a:bodyPr/>
          <a:lstStyle/>
          <a:p>
            <a:pPr>
              <a:buClr>
                <a:srgbClr val="17375E"/>
              </a:buClr>
              <a:buFont typeface="Wingdings" panose="05000000000000000000" pitchFamily="2" charset="2"/>
              <a:buChar char="Ø"/>
            </a:pPr>
            <a:r>
              <a:rPr lang="sl-SI" altLang="sl-SI" sz="2000" dirty="0">
                <a:solidFill>
                  <a:srgbClr val="17375E"/>
                </a:solidFill>
                <a:latin typeface="Calibri" panose="020F0502020204030204" pitchFamily="34" charset="0"/>
                <a:cs typeface="Calibri" panose="020F0502020204030204" pitchFamily="34" charset="0"/>
              </a:rPr>
              <a:t>kraj izvajanja: Nova Gorica</a:t>
            </a:r>
          </a:p>
          <a:p>
            <a:pPr>
              <a:buClr>
                <a:srgbClr val="17375E"/>
              </a:buClr>
              <a:buFont typeface="Wingdings" panose="05000000000000000000" pitchFamily="2" charset="2"/>
              <a:buChar char="Ø"/>
            </a:pPr>
            <a:r>
              <a:rPr lang="sl-SI" altLang="sl-SI" sz="2000" dirty="0">
                <a:solidFill>
                  <a:srgbClr val="17375E"/>
                </a:solidFill>
                <a:latin typeface="Calibri" panose="020F0502020204030204" pitchFamily="34" charset="0"/>
                <a:cs typeface="Calibri" panose="020F0502020204030204" pitchFamily="34" charset="0"/>
              </a:rPr>
              <a:t>preizkus umetniške nadarjenosti</a:t>
            </a:r>
          </a:p>
          <a:p>
            <a:pPr marL="25400" indent="0">
              <a:buClr>
                <a:srgbClr val="0000FF"/>
              </a:buClr>
              <a:buNone/>
            </a:pPr>
            <a:endParaRPr lang="sl-SI" altLang="sl-SI" sz="1800" dirty="0"/>
          </a:p>
          <a:p>
            <a:pPr>
              <a:buClr>
                <a:srgbClr val="0000FF"/>
              </a:buClr>
              <a:buFont typeface="Arial" panose="020B0604020202020204" pitchFamily="34" charset="0"/>
              <a:buChar char="•"/>
            </a:pPr>
            <a:endParaRPr lang="sl-SI" altLang="sl-SI" sz="1800" dirty="0"/>
          </a:p>
          <a:p>
            <a:pPr>
              <a:buClr>
                <a:srgbClr val="0000FF"/>
              </a:buClr>
              <a:buFont typeface="Wingdings" panose="05000000000000000000" pitchFamily="2" charset="2"/>
              <a:buNone/>
            </a:pPr>
            <a:endParaRPr lang="sl-SI" altLang="sl-SI" sz="1800" dirty="0"/>
          </a:p>
          <a:p>
            <a:pPr>
              <a:buFont typeface="Monotype Sorts"/>
              <a:buNone/>
            </a:pPr>
            <a:endParaRPr lang="sl-SI" altLang="sl-SI" sz="1800" dirty="0"/>
          </a:p>
          <a:p>
            <a:pPr>
              <a:buFont typeface="Monotype Sorts"/>
              <a:buNone/>
            </a:pPr>
            <a:endParaRPr lang="sl-SI" altLang="sl-SI" sz="1800" dirty="0"/>
          </a:p>
          <a:p>
            <a:pPr>
              <a:buFont typeface="Monotype Sorts"/>
              <a:buNone/>
            </a:pPr>
            <a:endParaRPr lang="sl-SI" altLang="sl-SI" sz="1800" dirty="0"/>
          </a:p>
          <a:p>
            <a:endParaRPr lang="sl-SI" altLang="sl-SI" sz="1800" dirty="0"/>
          </a:p>
          <a:p>
            <a:pPr>
              <a:buFont typeface="Monotype Sorts"/>
              <a:buNone/>
            </a:pPr>
            <a:endParaRPr lang="sl-SI" altLang="sl-SI" sz="1200" dirty="0"/>
          </a:p>
          <a:p>
            <a:pPr>
              <a:buFont typeface="Monotype Sorts"/>
              <a:buNone/>
            </a:pPr>
            <a:endParaRPr lang="sl-SI" altLang="sl-SI" sz="1200" dirty="0"/>
          </a:p>
          <a:p>
            <a:pPr>
              <a:buFont typeface="Monotype Sorts"/>
              <a:buNone/>
            </a:pPr>
            <a:endParaRPr lang="sl-SI" altLang="sl-SI" sz="1200" dirty="0"/>
          </a:p>
        </p:txBody>
      </p:sp>
      <p:graphicFrame>
        <p:nvGraphicFramePr>
          <p:cNvPr id="86049" name="Group 33"/>
          <p:cNvGraphicFramePr>
            <a:graphicFrameLocks noGrp="1"/>
          </p:cNvGraphicFramePr>
          <p:nvPr/>
        </p:nvGraphicFramePr>
        <p:xfrm>
          <a:off x="2151713" y="1765905"/>
          <a:ext cx="6519739" cy="2002821"/>
        </p:xfrm>
        <a:graphic>
          <a:graphicData uri="http://schemas.openxmlformats.org/drawingml/2006/table">
            <a:tbl>
              <a:tblPr/>
              <a:tblGrid>
                <a:gridCol w="3377529">
                  <a:extLst>
                    <a:ext uri="{9D8B030D-6E8A-4147-A177-3AD203B41FA5}">
                      <a16:colId xmlns:a16="http://schemas.microsoft.com/office/drawing/2014/main" val="3274439319"/>
                    </a:ext>
                  </a:extLst>
                </a:gridCol>
                <a:gridCol w="1679171">
                  <a:extLst>
                    <a:ext uri="{9D8B030D-6E8A-4147-A177-3AD203B41FA5}">
                      <a16:colId xmlns:a16="http://schemas.microsoft.com/office/drawing/2014/main" val="699267609"/>
                    </a:ext>
                  </a:extLst>
                </a:gridCol>
                <a:gridCol w="1463039">
                  <a:extLst>
                    <a:ext uri="{9D8B030D-6E8A-4147-A177-3AD203B41FA5}">
                      <a16:colId xmlns:a16="http://schemas.microsoft.com/office/drawing/2014/main" val="1287587467"/>
                    </a:ext>
                  </a:extLst>
                </a:gridCol>
              </a:tblGrid>
              <a:tr h="267376">
                <a:tc rowSpan="2">
                  <a:txBody>
                    <a:bodyPr/>
                    <a:lstStyle>
                      <a:lvl1pPr algn="l" eaLnBrk="0" hangingPunct="0">
                        <a:spcBef>
                          <a:spcPct val="20000"/>
                        </a:spcBef>
                        <a:buClr>
                          <a:schemeClr val="accent1"/>
                        </a:buClr>
                        <a:buSzPct val="90000"/>
                        <a:buFont typeface="Monotype Sorts"/>
                        <a:defRPr kumimoji="1" sz="2800">
                          <a:solidFill>
                            <a:schemeClr val="tx1"/>
                          </a:solidFill>
                          <a:latin typeface="Times New Roman" panose="02020603050405020304" pitchFamily="18" charset="0"/>
                        </a:defRPr>
                      </a:lvl1pPr>
                      <a:lvl2pPr marL="742950" indent="-285750" algn="l" eaLnBrk="0" hangingPunct="0">
                        <a:spcBef>
                          <a:spcPct val="20000"/>
                        </a:spcBef>
                        <a:buClr>
                          <a:schemeClr val="accent1"/>
                        </a:buClr>
                        <a:defRPr kumimoji="1" sz="2400">
                          <a:solidFill>
                            <a:schemeClr val="tx1"/>
                          </a:solidFill>
                          <a:latin typeface="Times New Roman" panose="02020603050405020304" pitchFamily="18" charset="0"/>
                        </a:defRPr>
                      </a:lvl2pPr>
                      <a:lvl3pPr marL="1143000" indent="-228600" algn="l" eaLnBrk="0" hangingPunct="0">
                        <a:spcBef>
                          <a:spcPct val="20000"/>
                        </a:spcBef>
                        <a:buClr>
                          <a:schemeClr val="accent1"/>
                        </a:buClr>
                        <a:defRPr kumimoji="1" sz="2000">
                          <a:solidFill>
                            <a:schemeClr val="tx1"/>
                          </a:solidFill>
                          <a:latin typeface="Times New Roman" panose="02020603050405020304" pitchFamily="18" charset="0"/>
                        </a:defRPr>
                      </a:lvl3pPr>
                      <a:lvl4pPr marL="1600200" indent="-228600" algn="l" eaLnBrk="0" hangingPunct="0">
                        <a:spcBef>
                          <a:spcPct val="20000"/>
                        </a:spcBef>
                        <a:buClr>
                          <a:schemeClr val="accent1"/>
                        </a:buClr>
                        <a:defRPr kumimoji="1">
                          <a:solidFill>
                            <a:schemeClr val="tx1"/>
                          </a:solidFill>
                          <a:latin typeface="Times New Roman" panose="02020603050405020304" pitchFamily="18" charset="0"/>
                        </a:defRPr>
                      </a:lvl4pPr>
                      <a:lvl5pPr marL="2057400" indent="-228600" algn="l" eaLnBrk="0" hangingPunct="0">
                        <a:spcBef>
                          <a:spcPct val="20000"/>
                        </a:spcBef>
                        <a:buClr>
                          <a:schemeClr val="accent1"/>
                        </a:buClr>
                        <a:defRPr kumimoji="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9p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sl-SI" altLang="sl-SI" sz="2000" b="0" i="0" u="none" strike="noStrike" cap="none" normalizeH="0" baseline="0" dirty="0">
                          <a:ln>
                            <a:noFill/>
                          </a:ln>
                          <a:solidFill>
                            <a:srgbClr val="17375E"/>
                          </a:solidFill>
                          <a:effectLst/>
                          <a:latin typeface="Calibri" panose="020F0502020204030204" pitchFamily="34" charset="0"/>
                          <a:cs typeface="Calibri" panose="020F0502020204030204" pitchFamily="34" charset="0"/>
                        </a:rPr>
                        <a:t>Študijski program</a:t>
                      </a:r>
                    </a:p>
                  </a:txBody>
                  <a:tcPr marL="33810" marR="3381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algn="ctr" rtl="0" fontAlgn="ctr"/>
                      <a:r>
                        <a:rPr lang="sl-SI" sz="2000" b="1" i="0" u="none" strike="noStrike" dirty="0">
                          <a:solidFill>
                            <a:srgbClr val="17375E"/>
                          </a:solidFill>
                          <a:effectLst/>
                          <a:latin typeface="Calibri" panose="020F0502020204030204" pitchFamily="34" charset="0"/>
                          <a:cs typeface="Calibri" panose="020F0502020204030204" pitchFamily="34" charset="0"/>
                        </a:rPr>
                        <a:t>2023/2024</a:t>
                      </a:r>
                    </a:p>
                  </a:txBody>
                  <a:tcPr marL="7143" marR="7143" marT="71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sl-SI"/>
                    </a:p>
                  </a:txBody>
                  <a:tcPr/>
                </a:tc>
                <a:extLst>
                  <a:ext uri="{0D108BD9-81ED-4DB2-BD59-A6C34878D82A}">
                    <a16:rowId xmlns:a16="http://schemas.microsoft.com/office/drawing/2014/main" val="36201042"/>
                  </a:ext>
                </a:extLst>
              </a:tr>
              <a:tr h="297521">
                <a:tc vMerge="1">
                  <a:txBody>
                    <a:bodyPr/>
                    <a:lstStyle/>
                    <a:p>
                      <a:endParaRPr lang="sl-SI"/>
                    </a:p>
                  </a:txBody>
                  <a:tcPr/>
                </a:tc>
                <a:tc>
                  <a:txBody>
                    <a:bodyPr/>
                    <a:lstStyle>
                      <a:lvl1pPr algn="l" eaLnBrk="0" hangingPunct="0">
                        <a:spcBef>
                          <a:spcPct val="20000"/>
                        </a:spcBef>
                        <a:buClr>
                          <a:schemeClr val="accent1"/>
                        </a:buClr>
                        <a:buSzPct val="90000"/>
                        <a:buFont typeface="Monotype Sorts"/>
                        <a:defRPr kumimoji="1" sz="2800">
                          <a:solidFill>
                            <a:schemeClr val="tx1"/>
                          </a:solidFill>
                          <a:latin typeface="Times New Roman" panose="02020603050405020304" pitchFamily="18" charset="0"/>
                        </a:defRPr>
                      </a:lvl1pPr>
                      <a:lvl2pPr marL="742950" indent="-285750" algn="l" eaLnBrk="0" hangingPunct="0">
                        <a:spcBef>
                          <a:spcPct val="20000"/>
                        </a:spcBef>
                        <a:buClr>
                          <a:schemeClr val="accent1"/>
                        </a:buClr>
                        <a:defRPr kumimoji="1" sz="2400">
                          <a:solidFill>
                            <a:schemeClr val="tx1"/>
                          </a:solidFill>
                          <a:latin typeface="Times New Roman" panose="02020603050405020304" pitchFamily="18" charset="0"/>
                        </a:defRPr>
                      </a:lvl2pPr>
                      <a:lvl3pPr marL="1143000" indent="-228600" algn="l" eaLnBrk="0" hangingPunct="0">
                        <a:spcBef>
                          <a:spcPct val="20000"/>
                        </a:spcBef>
                        <a:buClr>
                          <a:schemeClr val="accent1"/>
                        </a:buClr>
                        <a:defRPr kumimoji="1" sz="2000">
                          <a:solidFill>
                            <a:schemeClr val="tx1"/>
                          </a:solidFill>
                          <a:latin typeface="Times New Roman" panose="02020603050405020304" pitchFamily="18" charset="0"/>
                        </a:defRPr>
                      </a:lvl3pPr>
                      <a:lvl4pPr marL="1600200" indent="-228600" algn="l" eaLnBrk="0" hangingPunct="0">
                        <a:spcBef>
                          <a:spcPct val="20000"/>
                        </a:spcBef>
                        <a:buClr>
                          <a:schemeClr val="accent1"/>
                        </a:buClr>
                        <a:defRPr kumimoji="1">
                          <a:solidFill>
                            <a:schemeClr val="tx1"/>
                          </a:solidFill>
                          <a:latin typeface="Times New Roman" panose="02020603050405020304" pitchFamily="18" charset="0"/>
                        </a:defRPr>
                      </a:lvl4pPr>
                      <a:lvl5pPr marL="2057400" indent="-228600" algn="l" eaLnBrk="0" hangingPunct="0">
                        <a:spcBef>
                          <a:spcPct val="20000"/>
                        </a:spcBef>
                        <a:buClr>
                          <a:schemeClr val="accent1"/>
                        </a:buClr>
                        <a:defRPr kumimoji="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9p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sl-SI" altLang="sl-SI" sz="2000" b="0" i="0" u="none" strike="noStrike" cap="none" normalizeH="0" baseline="0" dirty="0">
                          <a:ln>
                            <a:noFill/>
                          </a:ln>
                          <a:solidFill>
                            <a:srgbClr val="17375E"/>
                          </a:solidFill>
                          <a:effectLst/>
                          <a:latin typeface="Calibri" panose="020F0502020204030204" pitchFamily="34" charset="0"/>
                          <a:cs typeface="Calibri" panose="020F0502020204030204" pitchFamily="34" charset="0"/>
                        </a:rPr>
                        <a:t>Redni</a:t>
                      </a:r>
                    </a:p>
                  </a:txBody>
                  <a:tcPr marL="33810" marR="3381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accent1"/>
                        </a:buClr>
                        <a:buSzPct val="90000"/>
                        <a:buFont typeface="Monotype Sorts"/>
                        <a:defRPr kumimoji="1" sz="2800">
                          <a:solidFill>
                            <a:schemeClr val="tx1"/>
                          </a:solidFill>
                          <a:latin typeface="Times New Roman" panose="02020603050405020304" pitchFamily="18" charset="0"/>
                        </a:defRPr>
                      </a:lvl1pPr>
                      <a:lvl2pPr marL="742950" indent="-285750" algn="l" eaLnBrk="0" hangingPunct="0">
                        <a:spcBef>
                          <a:spcPct val="20000"/>
                        </a:spcBef>
                        <a:buClr>
                          <a:schemeClr val="accent1"/>
                        </a:buClr>
                        <a:defRPr kumimoji="1" sz="2400">
                          <a:solidFill>
                            <a:schemeClr val="tx1"/>
                          </a:solidFill>
                          <a:latin typeface="Times New Roman" panose="02020603050405020304" pitchFamily="18" charset="0"/>
                        </a:defRPr>
                      </a:lvl2pPr>
                      <a:lvl3pPr marL="1143000" indent="-228600" algn="l" eaLnBrk="0" hangingPunct="0">
                        <a:spcBef>
                          <a:spcPct val="20000"/>
                        </a:spcBef>
                        <a:buClr>
                          <a:schemeClr val="accent1"/>
                        </a:buClr>
                        <a:defRPr kumimoji="1" sz="2000">
                          <a:solidFill>
                            <a:schemeClr val="tx1"/>
                          </a:solidFill>
                          <a:latin typeface="Times New Roman" panose="02020603050405020304" pitchFamily="18" charset="0"/>
                        </a:defRPr>
                      </a:lvl3pPr>
                      <a:lvl4pPr marL="1600200" indent="-228600" algn="l" eaLnBrk="0" hangingPunct="0">
                        <a:spcBef>
                          <a:spcPct val="20000"/>
                        </a:spcBef>
                        <a:buClr>
                          <a:schemeClr val="accent1"/>
                        </a:buClr>
                        <a:defRPr kumimoji="1">
                          <a:solidFill>
                            <a:schemeClr val="tx1"/>
                          </a:solidFill>
                          <a:latin typeface="Times New Roman" panose="02020603050405020304" pitchFamily="18" charset="0"/>
                        </a:defRPr>
                      </a:lvl4pPr>
                      <a:lvl5pPr marL="2057400" indent="-228600" algn="l" eaLnBrk="0" hangingPunct="0">
                        <a:spcBef>
                          <a:spcPct val="20000"/>
                        </a:spcBef>
                        <a:buClr>
                          <a:schemeClr val="accent1"/>
                        </a:buClr>
                        <a:defRPr kumimoji="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9p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sl-SI" altLang="sl-SI" sz="2000" b="0" i="0" u="none" strike="noStrike" cap="none" normalizeH="0" baseline="0">
                          <a:ln>
                            <a:noFill/>
                          </a:ln>
                          <a:solidFill>
                            <a:srgbClr val="17375E"/>
                          </a:solidFill>
                          <a:effectLst/>
                          <a:latin typeface="Calibri" panose="020F0502020204030204" pitchFamily="34" charset="0"/>
                          <a:cs typeface="Calibri" panose="020F0502020204030204" pitchFamily="34" charset="0"/>
                        </a:rPr>
                        <a:t>Izredni</a:t>
                      </a:r>
                    </a:p>
                  </a:txBody>
                  <a:tcPr marL="33810" marR="3381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942968056"/>
                  </a:ext>
                </a:extLst>
              </a:tr>
              <a:tr h="595043">
                <a:tc>
                  <a:txBody>
                    <a:bodyPr/>
                    <a:lstStyle>
                      <a:lvl1pPr algn="l" eaLnBrk="0" hangingPunct="0">
                        <a:spcBef>
                          <a:spcPct val="20000"/>
                        </a:spcBef>
                        <a:buClr>
                          <a:schemeClr val="accent1"/>
                        </a:buClr>
                        <a:buSzPct val="90000"/>
                        <a:buFont typeface="Monotype Sorts"/>
                        <a:defRPr kumimoji="1" sz="2800">
                          <a:solidFill>
                            <a:schemeClr val="tx1"/>
                          </a:solidFill>
                          <a:latin typeface="Times New Roman" panose="02020603050405020304" pitchFamily="18" charset="0"/>
                        </a:defRPr>
                      </a:lvl1pPr>
                      <a:lvl2pPr marL="742950" indent="-285750" algn="l" eaLnBrk="0" hangingPunct="0">
                        <a:spcBef>
                          <a:spcPct val="20000"/>
                        </a:spcBef>
                        <a:buClr>
                          <a:schemeClr val="accent1"/>
                        </a:buClr>
                        <a:defRPr kumimoji="1" sz="2400">
                          <a:solidFill>
                            <a:schemeClr val="tx1"/>
                          </a:solidFill>
                          <a:latin typeface="Times New Roman" panose="02020603050405020304" pitchFamily="18" charset="0"/>
                        </a:defRPr>
                      </a:lvl2pPr>
                      <a:lvl3pPr marL="1143000" indent="-228600" algn="l" eaLnBrk="0" hangingPunct="0">
                        <a:spcBef>
                          <a:spcPct val="20000"/>
                        </a:spcBef>
                        <a:buClr>
                          <a:schemeClr val="accent1"/>
                        </a:buClr>
                        <a:defRPr kumimoji="1" sz="2000">
                          <a:solidFill>
                            <a:schemeClr val="tx1"/>
                          </a:solidFill>
                          <a:latin typeface="Times New Roman" panose="02020603050405020304" pitchFamily="18" charset="0"/>
                        </a:defRPr>
                      </a:lvl3pPr>
                      <a:lvl4pPr marL="1600200" indent="-228600" algn="l" eaLnBrk="0" hangingPunct="0">
                        <a:spcBef>
                          <a:spcPct val="20000"/>
                        </a:spcBef>
                        <a:buClr>
                          <a:schemeClr val="accent1"/>
                        </a:buClr>
                        <a:defRPr kumimoji="1">
                          <a:solidFill>
                            <a:schemeClr val="tx1"/>
                          </a:solidFill>
                          <a:latin typeface="Times New Roman" panose="02020603050405020304" pitchFamily="18" charset="0"/>
                        </a:defRPr>
                      </a:lvl4pPr>
                      <a:lvl5pPr marL="2057400" indent="-228600" algn="l" eaLnBrk="0" hangingPunct="0">
                        <a:spcBef>
                          <a:spcPct val="20000"/>
                        </a:spcBef>
                        <a:buClr>
                          <a:schemeClr val="accent1"/>
                        </a:buClr>
                        <a:defRPr kumimoji="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9p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sl-SI" altLang="sl-SI" sz="2000" b="1" i="0" u="none" strike="noStrike" cap="none" normalizeH="0" baseline="0" dirty="0">
                          <a:ln>
                            <a:noFill/>
                          </a:ln>
                          <a:solidFill>
                            <a:srgbClr val="17375E"/>
                          </a:solidFill>
                          <a:effectLst/>
                          <a:latin typeface="Calibri" panose="020F0502020204030204" pitchFamily="34" charset="0"/>
                          <a:cs typeface="Calibri" panose="020F0502020204030204" pitchFamily="34" charset="0"/>
                          <a:hlinkClick r:id="rId3"/>
                        </a:rPr>
                        <a:t>Digitalne umetnosti in prakse VS*</a:t>
                      </a:r>
                      <a:endParaRPr kumimoji="0" lang="sl-SI" altLang="sl-SI" sz="2000" b="1" i="0" u="none" strike="noStrike" cap="none" normalizeH="0" baseline="0" dirty="0">
                        <a:ln>
                          <a:noFill/>
                        </a:ln>
                        <a:solidFill>
                          <a:srgbClr val="17375E"/>
                        </a:solidFill>
                        <a:effectLst/>
                        <a:latin typeface="Calibri" panose="020F0502020204030204" pitchFamily="34" charset="0"/>
                        <a:cs typeface="Calibri" panose="020F0502020204030204" pitchFamily="34" charset="0"/>
                      </a:endParaRPr>
                    </a:p>
                  </a:txBody>
                  <a:tcPr marL="33810" marR="3381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accent1"/>
                        </a:buClr>
                        <a:buSzPct val="90000"/>
                        <a:buFont typeface="Monotype Sorts"/>
                        <a:defRPr kumimoji="1" sz="2800">
                          <a:solidFill>
                            <a:schemeClr val="tx1"/>
                          </a:solidFill>
                          <a:latin typeface="Times New Roman" panose="02020603050405020304" pitchFamily="18" charset="0"/>
                        </a:defRPr>
                      </a:lvl1pPr>
                      <a:lvl2pPr marL="742950" indent="-285750" algn="l" eaLnBrk="0" hangingPunct="0">
                        <a:spcBef>
                          <a:spcPct val="20000"/>
                        </a:spcBef>
                        <a:buClr>
                          <a:schemeClr val="accent1"/>
                        </a:buClr>
                        <a:defRPr kumimoji="1" sz="2400">
                          <a:solidFill>
                            <a:schemeClr val="tx1"/>
                          </a:solidFill>
                          <a:latin typeface="Times New Roman" panose="02020603050405020304" pitchFamily="18" charset="0"/>
                        </a:defRPr>
                      </a:lvl2pPr>
                      <a:lvl3pPr marL="1143000" indent="-228600" algn="l" eaLnBrk="0" hangingPunct="0">
                        <a:spcBef>
                          <a:spcPct val="20000"/>
                        </a:spcBef>
                        <a:buClr>
                          <a:schemeClr val="accent1"/>
                        </a:buClr>
                        <a:defRPr kumimoji="1" sz="2000">
                          <a:solidFill>
                            <a:schemeClr val="tx1"/>
                          </a:solidFill>
                          <a:latin typeface="Times New Roman" panose="02020603050405020304" pitchFamily="18" charset="0"/>
                        </a:defRPr>
                      </a:lvl3pPr>
                      <a:lvl4pPr marL="1600200" indent="-228600" algn="l" eaLnBrk="0" hangingPunct="0">
                        <a:spcBef>
                          <a:spcPct val="20000"/>
                        </a:spcBef>
                        <a:buClr>
                          <a:schemeClr val="accent1"/>
                        </a:buClr>
                        <a:defRPr kumimoji="1">
                          <a:solidFill>
                            <a:schemeClr val="tx1"/>
                          </a:solidFill>
                          <a:latin typeface="Times New Roman" panose="02020603050405020304" pitchFamily="18" charset="0"/>
                        </a:defRPr>
                      </a:lvl4pPr>
                      <a:lvl5pPr marL="2057400" indent="-228600" algn="l" eaLnBrk="0" hangingPunct="0">
                        <a:spcBef>
                          <a:spcPct val="20000"/>
                        </a:spcBef>
                        <a:buClr>
                          <a:schemeClr val="accent1"/>
                        </a:buClr>
                        <a:defRPr kumimoji="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9p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sl-SI" altLang="sl-SI" sz="2000" b="1" i="0" u="none" strike="noStrike" cap="none" normalizeH="0" baseline="0" dirty="0">
                          <a:ln>
                            <a:noFill/>
                          </a:ln>
                          <a:solidFill>
                            <a:srgbClr val="17375E"/>
                          </a:solidFill>
                          <a:effectLst/>
                          <a:latin typeface="Calibri" panose="020F0502020204030204" pitchFamily="34" charset="0"/>
                          <a:cs typeface="Calibri" panose="020F0502020204030204" pitchFamily="34" charset="0"/>
                        </a:rPr>
                        <a:t>15</a:t>
                      </a:r>
                    </a:p>
                  </a:txBody>
                  <a:tcPr marL="33810" marR="3381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accent1"/>
                        </a:buClr>
                        <a:buSzPct val="90000"/>
                        <a:buFont typeface="Monotype Sorts"/>
                        <a:defRPr kumimoji="1" sz="2800">
                          <a:solidFill>
                            <a:schemeClr val="tx1"/>
                          </a:solidFill>
                          <a:latin typeface="Times New Roman" panose="02020603050405020304" pitchFamily="18" charset="0"/>
                        </a:defRPr>
                      </a:lvl1pPr>
                      <a:lvl2pPr marL="742950" indent="-285750" algn="l" eaLnBrk="0" hangingPunct="0">
                        <a:spcBef>
                          <a:spcPct val="20000"/>
                        </a:spcBef>
                        <a:buClr>
                          <a:schemeClr val="accent1"/>
                        </a:buClr>
                        <a:defRPr kumimoji="1" sz="2400">
                          <a:solidFill>
                            <a:schemeClr val="tx1"/>
                          </a:solidFill>
                          <a:latin typeface="Times New Roman" panose="02020603050405020304" pitchFamily="18" charset="0"/>
                        </a:defRPr>
                      </a:lvl2pPr>
                      <a:lvl3pPr marL="1143000" indent="-228600" algn="l" eaLnBrk="0" hangingPunct="0">
                        <a:spcBef>
                          <a:spcPct val="20000"/>
                        </a:spcBef>
                        <a:buClr>
                          <a:schemeClr val="accent1"/>
                        </a:buClr>
                        <a:defRPr kumimoji="1" sz="2000">
                          <a:solidFill>
                            <a:schemeClr val="tx1"/>
                          </a:solidFill>
                          <a:latin typeface="Times New Roman" panose="02020603050405020304" pitchFamily="18" charset="0"/>
                        </a:defRPr>
                      </a:lvl3pPr>
                      <a:lvl4pPr marL="1600200" indent="-228600" algn="l" eaLnBrk="0" hangingPunct="0">
                        <a:spcBef>
                          <a:spcPct val="20000"/>
                        </a:spcBef>
                        <a:buClr>
                          <a:schemeClr val="accent1"/>
                        </a:buClr>
                        <a:defRPr kumimoji="1">
                          <a:solidFill>
                            <a:schemeClr val="tx1"/>
                          </a:solidFill>
                          <a:latin typeface="Times New Roman" panose="02020603050405020304" pitchFamily="18" charset="0"/>
                        </a:defRPr>
                      </a:lvl4pPr>
                      <a:lvl5pPr marL="2057400" indent="-228600" algn="l" eaLnBrk="0" hangingPunct="0">
                        <a:spcBef>
                          <a:spcPct val="20000"/>
                        </a:spcBef>
                        <a:buClr>
                          <a:schemeClr val="accent1"/>
                        </a:buClr>
                        <a:defRPr kumimoji="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9p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sl-SI" altLang="sl-SI" sz="20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0</a:t>
                      </a:r>
                    </a:p>
                  </a:txBody>
                  <a:tcPr marL="33810" marR="3381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27487619"/>
                  </a:ext>
                </a:extLst>
              </a:tr>
              <a:tr h="595043">
                <a:tc>
                  <a:txBody>
                    <a:bodyPr/>
                    <a:lstStyle>
                      <a:lvl1pPr algn="l" eaLnBrk="0" hangingPunct="0">
                        <a:spcBef>
                          <a:spcPct val="20000"/>
                        </a:spcBef>
                        <a:buClr>
                          <a:schemeClr val="accent1"/>
                        </a:buClr>
                        <a:buSzPct val="90000"/>
                        <a:buFont typeface="Monotype Sorts"/>
                        <a:defRPr kumimoji="1" sz="2800">
                          <a:solidFill>
                            <a:schemeClr val="tx1"/>
                          </a:solidFill>
                          <a:latin typeface="Times New Roman" panose="02020603050405020304" pitchFamily="18" charset="0"/>
                        </a:defRPr>
                      </a:lvl1pPr>
                      <a:lvl2pPr marL="742950" indent="-285750" algn="l" eaLnBrk="0" hangingPunct="0">
                        <a:spcBef>
                          <a:spcPct val="20000"/>
                        </a:spcBef>
                        <a:buClr>
                          <a:schemeClr val="accent1"/>
                        </a:buClr>
                        <a:defRPr kumimoji="1" sz="2400">
                          <a:solidFill>
                            <a:schemeClr val="tx1"/>
                          </a:solidFill>
                          <a:latin typeface="Times New Roman" panose="02020603050405020304" pitchFamily="18" charset="0"/>
                        </a:defRPr>
                      </a:lvl2pPr>
                      <a:lvl3pPr marL="1143000" indent="-228600" algn="l" eaLnBrk="0" hangingPunct="0">
                        <a:spcBef>
                          <a:spcPct val="20000"/>
                        </a:spcBef>
                        <a:buClr>
                          <a:schemeClr val="accent1"/>
                        </a:buClr>
                        <a:defRPr kumimoji="1" sz="2000">
                          <a:solidFill>
                            <a:schemeClr val="tx1"/>
                          </a:solidFill>
                          <a:latin typeface="Times New Roman" panose="02020603050405020304" pitchFamily="18" charset="0"/>
                        </a:defRPr>
                      </a:lvl3pPr>
                      <a:lvl4pPr marL="1600200" indent="-228600" algn="l" eaLnBrk="0" hangingPunct="0">
                        <a:spcBef>
                          <a:spcPct val="20000"/>
                        </a:spcBef>
                        <a:buClr>
                          <a:schemeClr val="accent1"/>
                        </a:buClr>
                        <a:defRPr kumimoji="1">
                          <a:solidFill>
                            <a:schemeClr val="tx1"/>
                          </a:solidFill>
                          <a:latin typeface="Times New Roman" panose="02020603050405020304" pitchFamily="18" charset="0"/>
                        </a:defRPr>
                      </a:lvl4pPr>
                      <a:lvl5pPr marL="2057400" indent="-228600" algn="l" eaLnBrk="0" hangingPunct="0">
                        <a:spcBef>
                          <a:spcPct val="20000"/>
                        </a:spcBef>
                        <a:buClr>
                          <a:schemeClr val="accent1"/>
                        </a:buClr>
                        <a:defRPr kumimoji="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9p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sl-SI" altLang="sl-SI" sz="2000" b="1" i="0" u="none" strike="noStrike" cap="none" normalizeH="0" baseline="0" dirty="0">
                          <a:ln>
                            <a:noFill/>
                          </a:ln>
                          <a:solidFill>
                            <a:srgbClr val="17375E"/>
                          </a:solidFill>
                          <a:effectLst/>
                          <a:latin typeface="Calibri" panose="020F0502020204030204" pitchFamily="34" charset="0"/>
                          <a:cs typeface="Calibri" panose="020F0502020204030204" pitchFamily="34" charset="0"/>
                          <a:hlinkClick r:id="rId4"/>
                        </a:rPr>
                        <a:t>Medijske umetnosti in prakse, magistrski program</a:t>
                      </a:r>
                      <a:endParaRPr kumimoji="0" lang="sl-SI" altLang="sl-SI" sz="2000" b="1" i="0" u="none" strike="noStrike" cap="none" normalizeH="0" baseline="0" dirty="0">
                        <a:ln>
                          <a:noFill/>
                        </a:ln>
                        <a:solidFill>
                          <a:srgbClr val="17375E"/>
                        </a:solidFill>
                        <a:effectLst/>
                        <a:latin typeface="Calibri" panose="020F0502020204030204" pitchFamily="34" charset="0"/>
                        <a:cs typeface="Calibri" panose="020F0502020204030204" pitchFamily="34" charset="0"/>
                      </a:endParaRPr>
                    </a:p>
                  </a:txBody>
                  <a:tcPr marL="33810" marR="3381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accent1"/>
                        </a:buClr>
                        <a:buSzPct val="90000"/>
                        <a:buFont typeface="Monotype Sorts"/>
                        <a:defRPr kumimoji="1" sz="2800">
                          <a:solidFill>
                            <a:schemeClr val="tx1"/>
                          </a:solidFill>
                          <a:latin typeface="Times New Roman" panose="02020603050405020304" pitchFamily="18" charset="0"/>
                        </a:defRPr>
                      </a:lvl1pPr>
                      <a:lvl2pPr marL="742950" indent="-285750" algn="l" eaLnBrk="0" hangingPunct="0">
                        <a:spcBef>
                          <a:spcPct val="20000"/>
                        </a:spcBef>
                        <a:buClr>
                          <a:schemeClr val="accent1"/>
                        </a:buClr>
                        <a:defRPr kumimoji="1" sz="2400">
                          <a:solidFill>
                            <a:schemeClr val="tx1"/>
                          </a:solidFill>
                          <a:latin typeface="Times New Roman" panose="02020603050405020304" pitchFamily="18" charset="0"/>
                        </a:defRPr>
                      </a:lvl2pPr>
                      <a:lvl3pPr marL="1143000" indent="-228600" algn="l" eaLnBrk="0" hangingPunct="0">
                        <a:spcBef>
                          <a:spcPct val="20000"/>
                        </a:spcBef>
                        <a:buClr>
                          <a:schemeClr val="accent1"/>
                        </a:buClr>
                        <a:defRPr kumimoji="1" sz="2000">
                          <a:solidFill>
                            <a:schemeClr val="tx1"/>
                          </a:solidFill>
                          <a:latin typeface="Times New Roman" panose="02020603050405020304" pitchFamily="18" charset="0"/>
                        </a:defRPr>
                      </a:lvl3pPr>
                      <a:lvl4pPr marL="1600200" indent="-228600" algn="l" eaLnBrk="0" hangingPunct="0">
                        <a:spcBef>
                          <a:spcPct val="20000"/>
                        </a:spcBef>
                        <a:buClr>
                          <a:schemeClr val="accent1"/>
                        </a:buClr>
                        <a:defRPr kumimoji="1">
                          <a:solidFill>
                            <a:schemeClr val="tx1"/>
                          </a:solidFill>
                          <a:latin typeface="Times New Roman" panose="02020603050405020304" pitchFamily="18" charset="0"/>
                        </a:defRPr>
                      </a:lvl4pPr>
                      <a:lvl5pPr marL="2057400" indent="-228600" algn="l" eaLnBrk="0" hangingPunct="0">
                        <a:spcBef>
                          <a:spcPct val="20000"/>
                        </a:spcBef>
                        <a:buClr>
                          <a:schemeClr val="accent1"/>
                        </a:buClr>
                        <a:defRPr kumimoji="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9p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sl-SI" altLang="sl-SI" sz="2000" b="1" i="0" u="none" strike="noStrike" cap="none" normalizeH="0" baseline="0" dirty="0">
                          <a:ln>
                            <a:noFill/>
                          </a:ln>
                          <a:solidFill>
                            <a:srgbClr val="17375E"/>
                          </a:solidFill>
                          <a:effectLst/>
                          <a:latin typeface="Calibri" panose="020F0502020204030204" pitchFamily="34" charset="0"/>
                          <a:cs typeface="Calibri" panose="020F0502020204030204" pitchFamily="34" charset="0"/>
                        </a:rPr>
                        <a:t>10</a:t>
                      </a:r>
                    </a:p>
                  </a:txBody>
                  <a:tcPr marL="33810" marR="3381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accent1"/>
                        </a:buClr>
                        <a:buSzPct val="90000"/>
                        <a:buFont typeface="Monotype Sorts"/>
                        <a:defRPr kumimoji="1" sz="2800">
                          <a:solidFill>
                            <a:schemeClr val="tx1"/>
                          </a:solidFill>
                          <a:latin typeface="Times New Roman" panose="02020603050405020304" pitchFamily="18" charset="0"/>
                        </a:defRPr>
                      </a:lvl1pPr>
                      <a:lvl2pPr marL="742950" indent="-285750" algn="l" eaLnBrk="0" hangingPunct="0">
                        <a:spcBef>
                          <a:spcPct val="20000"/>
                        </a:spcBef>
                        <a:buClr>
                          <a:schemeClr val="accent1"/>
                        </a:buClr>
                        <a:defRPr kumimoji="1" sz="2400">
                          <a:solidFill>
                            <a:schemeClr val="tx1"/>
                          </a:solidFill>
                          <a:latin typeface="Times New Roman" panose="02020603050405020304" pitchFamily="18" charset="0"/>
                        </a:defRPr>
                      </a:lvl2pPr>
                      <a:lvl3pPr marL="1143000" indent="-228600" algn="l" eaLnBrk="0" hangingPunct="0">
                        <a:spcBef>
                          <a:spcPct val="20000"/>
                        </a:spcBef>
                        <a:buClr>
                          <a:schemeClr val="accent1"/>
                        </a:buClr>
                        <a:defRPr kumimoji="1" sz="2000">
                          <a:solidFill>
                            <a:schemeClr val="tx1"/>
                          </a:solidFill>
                          <a:latin typeface="Times New Roman" panose="02020603050405020304" pitchFamily="18" charset="0"/>
                        </a:defRPr>
                      </a:lvl3pPr>
                      <a:lvl4pPr marL="1600200" indent="-228600" algn="l" eaLnBrk="0" hangingPunct="0">
                        <a:spcBef>
                          <a:spcPct val="20000"/>
                        </a:spcBef>
                        <a:buClr>
                          <a:schemeClr val="accent1"/>
                        </a:buClr>
                        <a:defRPr kumimoji="1">
                          <a:solidFill>
                            <a:schemeClr val="tx1"/>
                          </a:solidFill>
                          <a:latin typeface="Times New Roman" panose="02020603050405020304" pitchFamily="18" charset="0"/>
                        </a:defRPr>
                      </a:lvl4pPr>
                      <a:lvl5pPr marL="2057400" indent="-228600" algn="l" eaLnBrk="0" hangingPunct="0">
                        <a:spcBef>
                          <a:spcPct val="20000"/>
                        </a:spcBef>
                        <a:buClr>
                          <a:schemeClr val="accent1"/>
                        </a:buClr>
                        <a:defRPr kumimoji="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defRPr kumimoji="1">
                          <a:solidFill>
                            <a:schemeClr val="tx1"/>
                          </a:solidFill>
                          <a:latin typeface="Times New Roman" panose="02020603050405020304" pitchFamily="18" charset="0"/>
                        </a:defRPr>
                      </a:lvl9p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sl-SI" altLang="sl-SI" sz="20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0</a:t>
                      </a:r>
                    </a:p>
                  </a:txBody>
                  <a:tcPr marL="33810" marR="3381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46485828"/>
                  </a:ext>
                </a:extLst>
              </a:tr>
            </a:tbl>
          </a:graphicData>
        </a:graphic>
      </p:graphicFrame>
      <p:graphicFrame>
        <p:nvGraphicFramePr>
          <p:cNvPr id="4" name="Table 3"/>
          <p:cNvGraphicFramePr>
            <a:graphicFrameLocks noGrp="1"/>
          </p:cNvGraphicFramePr>
          <p:nvPr/>
        </p:nvGraphicFramePr>
        <p:xfrm>
          <a:off x="2208623" y="4244224"/>
          <a:ext cx="6935375" cy="556260"/>
        </p:xfrm>
        <a:graphic>
          <a:graphicData uri="http://schemas.openxmlformats.org/drawingml/2006/table">
            <a:tbl>
              <a:tblPr/>
              <a:tblGrid>
                <a:gridCol w="1960280">
                  <a:extLst>
                    <a:ext uri="{9D8B030D-6E8A-4147-A177-3AD203B41FA5}">
                      <a16:colId xmlns:a16="http://schemas.microsoft.com/office/drawing/2014/main" val="1691879643"/>
                    </a:ext>
                  </a:extLst>
                </a:gridCol>
                <a:gridCol w="4975095">
                  <a:extLst>
                    <a:ext uri="{9D8B030D-6E8A-4147-A177-3AD203B41FA5}">
                      <a16:colId xmlns:a16="http://schemas.microsoft.com/office/drawing/2014/main" val="2484416137"/>
                    </a:ext>
                  </a:extLst>
                </a:gridCol>
              </a:tblGrid>
              <a:tr h="388620">
                <a:tc>
                  <a:txBody>
                    <a:bodyPr/>
                    <a:lstStyle/>
                    <a:p>
                      <a:r>
                        <a:rPr lang="sl-SI" sz="1600" dirty="0">
                          <a:solidFill>
                            <a:srgbClr val="17375E"/>
                          </a:solidFill>
                          <a:latin typeface="Calibri" panose="020F0502020204030204" pitchFamily="34" charset="0"/>
                          <a:cs typeface="Calibri" panose="020F0502020204030204" pitchFamily="34" charset="0"/>
                        </a:rPr>
                        <a:t>*Strokovni naslov:</a:t>
                      </a:r>
                    </a:p>
                  </a:txBody>
                  <a:tcPr marL="68580" marR="68580" marT="34290" marB="34290" anchor="ctr">
                    <a:lnL>
                      <a:noFill/>
                    </a:lnL>
                    <a:lnR>
                      <a:noFill/>
                    </a:lnR>
                    <a:lnT>
                      <a:noFill/>
                    </a:lnT>
                    <a:lnB>
                      <a:noFill/>
                    </a:lnB>
                  </a:tcPr>
                </a:tc>
                <a:tc>
                  <a:txBody>
                    <a:bodyPr/>
                    <a:lstStyle/>
                    <a:p>
                      <a:r>
                        <a:rPr lang="de-DE" sz="1600" dirty="0">
                          <a:solidFill>
                            <a:srgbClr val="17375E"/>
                          </a:solidFill>
                          <a:latin typeface="Calibri" panose="020F0502020204030204" pitchFamily="34" charset="0"/>
                          <a:cs typeface="Calibri" panose="020F0502020204030204" pitchFamily="34" charset="0"/>
                        </a:rPr>
                        <a:t>diplomant digitalnih umetnosti in praks (VS)</a:t>
                      </a:r>
                      <a:endParaRPr lang="sl-SI" sz="1600" dirty="0">
                        <a:solidFill>
                          <a:srgbClr val="17375E"/>
                        </a:solidFill>
                        <a:latin typeface="Calibri" panose="020F0502020204030204" pitchFamily="34" charset="0"/>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1600" dirty="0">
                          <a:solidFill>
                            <a:srgbClr val="17375E"/>
                          </a:solidFill>
                          <a:latin typeface="Calibri" panose="020F0502020204030204" pitchFamily="34" charset="0"/>
                          <a:cs typeface="Calibri" panose="020F0502020204030204" pitchFamily="34" charset="0"/>
                        </a:rPr>
                        <a:t>diplomantka</a:t>
                      </a:r>
                      <a:r>
                        <a:rPr lang="sl-SI" sz="1600" baseline="0" dirty="0">
                          <a:solidFill>
                            <a:srgbClr val="17375E"/>
                          </a:solidFill>
                          <a:latin typeface="Calibri" panose="020F0502020204030204" pitchFamily="34" charset="0"/>
                          <a:cs typeface="Calibri" panose="020F0502020204030204" pitchFamily="34" charset="0"/>
                        </a:rPr>
                        <a:t> </a:t>
                      </a:r>
                      <a:r>
                        <a:rPr lang="de-DE" sz="1600" dirty="0">
                          <a:solidFill>
                            <a:srgbClr val="17375E"/>
                          </a:solidFill>
                          <a:latin typeface="Calibri" panose="020F0502020204030204" pitchFamily="34" charset="0"/>
                          <a:cs typeface="Calibri" panose="020F0502020204030204" pitchFamily="34" charset="0"/>
                        </a:rPr>
                        <a:t>digitalnih umetnosti in praks (VS)</a:t>
                      </a:r>
                      <a:endParaRPr lang="sl-SI" sz="1600" dirty="0">
                        <a:solidFill>
                          <a:srgbClr val="17375E"/>
                        </a:solidFill>
                        <a:latin typeface="Calibri" panose="020F0502020204030204" pitchFamily="34" charset="0"/>
                        <a:cs typeface="Calibri" panose="020F0502020204030204" pitchFamily="34" charset="0"/>
                      </a:endParaRPr>
                    </a:p>
                  </a:txBody>
                  <a:tcPr marL="68580" marR="68580" marT="34290" marB="34290" anchor="ctr">
                    <a:lnL>
                      <a:noFill/>
                    </a:lnL>
                    <a:lnR>
                      <a:noFill/>
                    </a:lnR>
                    <a:lnT>
                      <a:noFill/>
                    </a:lnT>
                    <a:lnB>
                      <a:noFill/>
                    </a:lnB>
                  </a:tcPr>
                </a:tc>
                <a:extLst>
                  <a:ext uri="{0D108BD9-81ED-4DB2-BD59-A6C34878D82A}">
                    <a16:rowId xmlns:a16="http://schemas.microsoft.com/office/drawing/2014/main" val="3924367470"/>
                  </a:ext>
                </a:extLst>
              </a:tr>
            </a:tbl>
          </a:graphicData>
        </a:graphic>
      </p:graphicFrame>
      <p:sp>
        <p:nvSpPr>
          <p:cNvPr id="6" name="Naslov 2"/>
          <p:cNvSpPr>
            <a:spLocks noGrp="1"/>
          </p:cNvSpPr>
          <p:nvPr>
            <p:ph type="title" idx="4294967295"/>
          </p:nvPr>
        </p:nvSpPr>
        <p:spPr>
          <a:xfrm>
            <a:off x="1679170" y="0"/>
            <a:ext cx="7464829" cy="600059"/>
          </a:xfrm>
          <a:solidFill>
            <a:srgbClr val="17375E"/>
          </a:solidFill>
        </p:spPr>
        <p:txBody>
          <a:bodyPr/>
          <a:lstStyle/>
          <a:p>
            <a:pPr>
              <a:defRPr/>
            </a:pPr>
            <a:r>
              <a:rPr lang="sl-SI" altLang="sl-SI" sz="4000" b="1" dirty="0">
                <a:solidFill>
                  <a:schemeClr val="bg1"/>
                </a:solidFill>
                <a:latin typeface="Calibri" panose="020F0502020204030204" pitchFamily="34" charset="0"/>
                <a:cs typeface="Calibri" panose="020F0502020204030204" pitchFamily="34" charset="0"/>
              </a:rPr>
              <a:t>Akademija umetnosti</a:t>
            </a:r>
            <a:endParaRPr lang="sl-SI" altLang="sl-SI" sz="40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15415074"/>
      </p:ext>
    </p:extLst>
  </p:cSld>
  <p:clrMapOvr>
    <a:masterClrMapping/>
  </p:clrMapOvr>
  <p:transition>
    <p:cut/>
  </p:transition>
</p:sld>
</file>

<file path=ppt/slides/slide1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507" name="Ograda vsebine 2"/>
          <p:cNvSpPr>
            <a:spLocks noGrp="1"/>
          </p:cNvSpPr>
          <p:nvPr>
            <p:ph idx="1"/>
          </p:nvPr>
        </p:nvSpPr>
        <p:spPr>
          <a:xfrm>
            <a:off x="2003020" y="847898"/>
            <a:ext cx="6817129" cy="4351302"/>
          </a:xfrm>
        </p:spPr>
        <p:txBody>
          <a:bodyPr>
            <a:normAutofit fontScale="92500" lnSpcReduction="10000"/>
          </a:bodyPr>
          <a:lstStyle/>
          <a:p>
            <a:pPr>
              <a:buClr>
                <a:srgbClr val="17375E"/>
              </a:buClr>
              <a:buFont typeface="Wingdings" panose="05000000000000000000" pitchFamily="2" charset="2"/>
              <a:buChar char="Ø"/>
            </a:pPr>
            <a:r>
              <a:rPr lang="sl-SI" altLang="sl-SI" sz="1700" dirty="0">
                <a:solidFill>
                  <a:srgbClr val="17375E"/>
                </a:solidFill>
                <a:latin typeface="Calibri" panose="020F0502020204030204" pitchFamily="34" charset="0"/>
                <a:cs typeface="Calibri" panose="020F0502020204030204" pitchFamily="34" charset="0"/>
              </a:rPr>
              <a:t>v 2023/2024 sprememba pogojev za vpis na vseh UN programih za kandidate s poklicno maturo, v 2024/2025 se pogoji ne spreminjajo</a:t>
            </a:r>
          </a:p>
          <a:p>
            <a:pPr>
              <a:buClr>
                <a:srgbClr val="17375E"/>
              </a:buClr>
              <a:buFont typeface="Wingdings" panose="05000000000000000000" pitchFamily="2" charset="2"/>
              <a:buChar char="Ø"/>
            </a:pPr>
            <a:r>
              <a:rPr lang="sl-SI" altLang="sl-SI" sz="1700" dirty="0">
                <a:solidFill>
                  <a:srgbClr val="17375E"/>
                </a:solidFill>
                <a:latin typeface="Calibri" panose="020F0502020204030204" pitchFamily="34" charset="0"/>
                <a:cs typeface="Calibri" panose="020F0502020204030204" pitchFamily="34" charset="0"/>
              </a:rPr>
              <a:t>uspešnost na </a:t>
            </a:r>
            <a:r>
              <a:rPr lang="sl-SI" altLang="sl-SI" sz="1700" dirty="0">
                <a:solidFill>
                  <a:srgbClr val="17375E"/>
                </a:solidFill>
                <a:latin typeface="Calibri" panose="020F0502020204030204" pitchFamily="34" charset="0"/>
                <a:cs typeface="Calibri" panose="020F0502020204030204" pitchFamily="34" charset="0"/>
                <a:hlinkClick r:id="rId3"/>
              </a:rPr>
              <a:t>evropskih in mednarodnih ocenjevalnih lestvicah</a:t>
            </a:r>
            <a:endParaRPr lang="sl-SI" altLang="sl-SI" sz="1700" dirty="0">
              <a:solidFill>
                <a:srgbClr val="17375E"/>
              </a:solidFill>
              <a:latin typeface="Calibri" panose="020F0502020204030204" pitchFamily="34" charset="0"/>
              <a:cs typeface="Calibri" panose="020F0502020204030204" pitchFamily="34" charset="0"/>
            </a:endParaRPr>
          </a:p>
          <a:p>
            <a:pPr>
              <a:buClr>
                <a:srgbClr val="17375E"/>
              </a:buClr>
              <a:buFont typeface="Wingdings" panose="05000000000000000000" pitchFamily="2" charset="2"/>
              <a:buChar char="Ø"/>
            </a:pPr>
            <a:r>
              <a:rPr lang="sl-SI" altLang="sl-SI" sz="1700" dirty="0">
                <a:solidFill>
                  <a:srgbClr val="17375E"/>
                </a:solidFill>
                <a:latin typeface="Calibri" panose="020F0502020204030204" pitchFamily="34" charset="0"/>
                <a:cs typeface="Calibri" panose="020F0502020204030204" pitchFamily="34" charset="0"/>
              </a:rPr>
              <a:t>nezaposlenih samo 3,3 % diplomantov UNG  </a:t>
            </a:r>
            <a:r>
              <a:rPr lang="sl-SI" altLang="sl-SI" sz="1700" dirty="0">
                <a:solidFill>
                  <a:srgbClr val="17375E"/>
                </a:solidFill>
                <a:latin typeface="Calibri" panose="020F0502020204030204" pitchFamily="34" charset="0"/>
                <a:cs typeface="Calibri" panose="020F0502020204030204" pitchFamily="34" charset="0"/>
                <a:hlinkClick r:id="rId4"/>
              </a:rPr>
              <a:t>v 1 letu po diplomi</a:t>
            </a:r>
            <a:endParaRPr lang="sl-SI" altLang="sl-SI" sz="1700" dirty="0">
              <a:solidFill>
                <a:srgbClr val="17375E"/>
              </a:solidFill>
              <a:latin typeface="Calibri" panose="020F0502020204030204" pitchFamily="34" charset="0"/>
              <a:cs typeface="Calibri" panose="020F0502020204030204" pitchFamily="34" charset="0"/>
            </a:endParaRPr>
          </a:p>
          <a:p>
            <a:pPr>
              <a:buClr>
                <a:srgbClr val="17375E"/>
              </a:buClr>
              <a:buFont typeface="Wingdings" panose="05000000000000000000" pitchFamily="2" charset="2"/>
              <a:buChar char="Ø"/>
            </a:pPr>
            <a:r>
              <a:rPr lang="sl-SI" altLang="sl-SI" sz="1700" dirty="0">
                <a:solidFill>
                  <a:srgbClr val="17375E"/>
                </a:solidFill>
                <a:latin typeface="Calibri" panose="020F0502020204030204" pitchFamily="34" charset="0"/>
                <a:cs typeface="Calibri" panose="020F0502020204030204" pitchFamily="34" charset="0"/>
              </a:rPr>
              <a:t>številne </a:t>
            </a:r>
            <a:r>
              <a:rPr lang="sl-SI" altLang="sl-SI" sz="1700" dirty="0">
                <a:solidFill>
                  <a:srgbClr val="17375E"/>
                </a:solidFill>
                <a:latin typeface="Calibri" panose="020F0502020204030204" pitchFamily="34" charset="0"/>
                <a:cs typeface="Calibri" panose="020F0502020204030204" pitchFamily="34" charset="0"/>
                <a:hlinkClick r:id="rId5"/>
              </a:rPr>
              <a:t>mednarodne izmenjave</a:t>
            </a:r>
            <a:endParaRPr lang="sl-SI" altLang="sl-SI" sz="1700" dirty="0">
              <a:solidFill>
                <a:srgbClr val="17375E"/>
              </a:solidFill>
              <a:latin typeface="Calibri" panose="020F0502020204030204" pitchFamily="34" charset="0"/>
              <a:cs typeface="Calibri" panose="020F0502020204030204" pitchFamily="34" charset="0"/>
            </a:endParaRPr>
          </a:p>
          <a:p>
            <a:pPr>
              <a:buClr>
                <a:srgbClr val="17375E"/>
              </a:buClr>
              <a:buFont typeface="Wingdings" panose="05000000000000000000" pitchFamily="2" charset="2"/>
              <a:buChar char="Ø"/>
            </a:pPr>
            <a:r>
              <a:rPr lang="sl-SI" altLang="sl-SI" sz="1700" dirty="0">
                <a:solidFill>
                  <a:srgbClr val="17375E"/>
                </a:solidFill>
                <a:latin typeface="Calibri" panose="020F0502020204030204" pitchFamily="34" charset="0"/>
                <a:cs typeface="Calibri" panose="020F0502020204030204" pitchFamily="34" charset="0"/>
              </a:rPr>
              <a:t>namestitev v dijaških domovih s subvencijo v Novi Gorici in v Vipavi</a:t>
            </a:r>
          </a:p>
          <a:p>
            <a:pPr>
              <a:buClr>
                <a:srgbClr val="17375E"/>
              </a:buClr>
              <a:buFont typeface="Wingdings" panose="05000000000000000000" pitchFamily="2" charset="2"/>
              <a:buChar char="Ø"/>
            </a:pPr>
            <a:r>
              <a:rPr lang="sl-SI" altLang="sl-SI" sz="1700" dirty="0">
                <a:solidFill>
                  <a:srgbClr val="17375E"/>
                </a:solidFill>
                <a:latin typeface="Calibri" panose="020F0502020204030204" pitchFamily="34" charset="0"/>
                <a:cs typeface="Calibri" panose="020F0502020204030204" pitchFamily="34" charset="0"/>
              </a:rPr>
              <a:t>pogoji za vpis na: </a:t>
            </a:r>
            <a:r>
              <a:rPr lang="sl-SI" altLang="sl-SI" sz="1700" dirty="0">
                <a:solidFill>
                  <a:srgbClr val="17375E"/>
                </a:solidFill>
                <a:latin typeface="Calibri" panose="020F0502020204030204" pitchFamily="34" charset="0"/>
                <a:cs typeface="Calibri" panose="020F0502020204030204" pitchFamily="34" charset="0"/>
                <a:hlinkClick r:id="rId6"/>
              </a:rPr>
              <a:t>https://www.ung.si/sl/vpisi/vpis-i-stopnja/</a:t>
            </a:r>
            <a:endParaRPr lang="sl-SI" altLang="sl-SI" sz="1700" dirty="0">
              <a:solidFill>
                <a:srgbClr val="17375E"/>
              </a:solidFill>
              <a:latin typeface="Calibri" panose="020F0502020204030204" pitchFamily="34" charset="0"/>
              <a:cs typeface="Calibri" panose="020F0502020204030204" pitchFamily="34" charset="0"/>
            </a:endParaRPr>
          </a:p>
          <a:p>
            <a:pPr>
              <a:buClr>
                <a:srgbClr val="17375E"/>
              </a:buClr>
              <a:buFont typeface="Wingdings" panose="05000000000000000000" pitchFamily="2" charset="2"/>
              <a:buChar char="Ø"/>
            </a:pPr>
            <a:r>
              <a:rPr lang="sl-SI" altLang="sl-SI" sz="1700" dirty="0">
                <a:solidFill>
                  <a:srgbClr val="17375E"/>
                </a:solidFill>
                <a:latin typeface="Calibri" panose="020F0502020204030204" pitchFamily="34" charset="0"/>
                <a:cs typeface="Calibri" panose="020F0502020204030204" pitchFamily="34" charset="0"/>
              </a:rPr>
              <a:t>za sodelovanje z OŠ in SŠ: projektno delo, delavnice, praksa,...,</a:t>
            </a:r>
          </a:p>
          <a:p>
            <a:pPr marL="25400" indent="0">
              <a:buClr>
                <a:srgbClr val="17375E"/>
              </a:buClr>
              <a:buNone/>
            </a:pPr>
            <a:r>
              <a:rPr lang="sl-SI" altLang="sl-SI" sz="1700" dirty="0">
                <a:solidFill>
                  <a:srgbClr val="17375E"/>
                </a:solidFill>
                <a:latin typeface="Calibri" panose="020F0502020204030204" pitchFamily="34" charset="0"/>
                <a:cs typeface="Calibri" panose="020F0502020204030204" pitchFamily="34" charset="0"/>
              </a:rPr>
              <a:t>          kontaktirajte karierni.center@ung.si</a:t>
            </a:r>
          </a:p>
          <a:p>
            <a:pPr marL="25400" indent="0">
              <a:buClr>
                <a:srgbClr val="17375E"/>
              </a:buClr>
              <a:buNone/>
            </a:pPr>
            <a:endParaRPr lang="sl-SI" altLang="sl-SI" sz="1700" dirty="0">
              <a:solidFill>
                <a:srgbClr val="17375E"/>
              </a:solidFill>
              <a:latin typeface="Calibri" panose="020F0502020204030204" pitchFamily="34" charset="0"/>
              <a:cs typeface="Calibri" panose="020F0502020204030204" pitchFamily="34" charset="0"/>
            </a:endParaRPr>
          </a:p>
          <a:p>
            <a:pPr marL="0" indent="0" algn="ctr">
              <a:buClr>
                <a:srgbClr val="17375E"/>
              </a:buClr>
              <a:buNone/>
            </a:pPr>
            <a:r>
              <a:rPr lang="sl-SI" altLang="sl-SI" sz="1700" b="1" dirty="0">
                <a:solidFill>
                  <a:srgbClr val="17375E"/>
                </a:solidFill>
                <a:latin typeface="Calibri" panose="020F0502020204030204" pitchFamily="34" charset="0"/>
                <a:cs typeface="Calibri" panose="020F0502020204030204" pitchFamily="34" charset="0"/>
              </a:rPr>
              <a:t>Informacije: </a:t>
            </a:r>
          </a:p>
          <a:p>
            <a:pPr indent="-457200" algn="ctr">
              <a:buClr>
                <a:srgbClr val="17375E"/>
              </a:buClr>
              <a:buFont typeface="Wingdings" panose="05000000000000000000" pitchFamily="2" charset="2"/>
              <a:buChar char="Ø"/>
            </a:pPr>
            <a:r>
              <a:rPr lang="sl-SI" altLang="sl-SI" sz="1700" dirty="0">
                <a:solidFill>
                  <a:srgbClr val="17375E"/>
                </a:solidFill>
                <a:latin typeface="Calibri" panose="020F0502020204030204" pitchFamily="34" charset="0"/>
                <a:cs typeface="Calibri" panose="020F0502020204030204" pitchFamily="34" charset="0"/>
                <a:hlinkClick r:id="rId7"/>
              </a:rPr>
              <a:t>http://www.ung.si/sl/</a:t>
            </a:r>
            <a:endParaRPr lang="sl-SI" altLang="sl-SI" sz="1700" dirty="0">
              <a:solidFill>
                <a:srgbClr val="17375E"/>
              </a:solidFill>
              <a:latin typeface="Calibri" panose="020F0502020204030204" pitchFamily="34" charset="0"/>
              <a:cs typeface="Calibri" panose="020F0502020204030204" pitchFamily="34" charset="0"/>
            </a:endParaRPr>
          </a:p>
          <a:p>
            <a:pPr indent="-457200" algn="ctr">
              <a:buClr>
                <a:srgbClr val="17375E"/>
              </a:buClr>
              <a:buFont typeface="Wingdings" panose="05000000000000000000" pitchFamily="2" charset="2"/>
              <a:buChar char="Ø"/>
            </a:pPr>
            <a:r>
              <a:rPr lang="sl-SI" altLang="sl-SI" sz="1700" dirty="0">
                <a:solidFill>
                  <a:srgbClr val="17375E"/>
                </a:solidFill>
                <a:latin typeface="Calibri" panose="020F0502020204030204" pitchFamily="34" charset="0"/>
                <a:cs typeface="Calibri" panose="020F0502020204030204" pitchFamily="34" charset="0"/>
                <a:hlinkClick r:id="rId8"/>
              </a:rPr>
              <a:t>studentska.pisarna@ung.si</a:t>
            </a:r>
            <a:endParaRPr lang="sl-SI" altLang="sl-SI" sz="1700" dirty="0">
              <a:solidFill>
                <a:srgbClr val="17375E"/>
              </a:solidFill>
              <a:latin typeface="Calibri" panose="020F0502020204030204" pitchFamily="34" charset="0"/>
              <a:cs typeface="Calibri" panose="020F0502020204030204" pitchFamily="34" charset="0"/>
            </a:endParaRPr>
          </a:p>
          <a:p>
            <a:pPr indent="-457200" algn="ctr">
              <a:buClr>
                <a:srgbClr val="17375E"/>
              </a:buClr>
              <a:buFont typeface="Wingdings" panose="05000000000000000000" pitchFamily="2" charset="2"/>
              <a:buChar char="Ø"/>
            </a:pPr>
            <a:r>
              <a:rPr lang="sl-SI" altLang="sl-SI" sz="1700" dirty="0">
                <a:solidFill>
                  <a:srgbClr val="17375E"/>
                </a:solidFill>
                <a:latin typeface="Calibri" panose="020F0502020204030204" pitchFamily="34" charset="0"/>
                <a:cs typeface="Calibri" panose="020F0502020204030204" pitchFamily="34" charset="0"/>
              </a:rPr>
              <a:t>05/3315 234 ali 05/9099 717</a:t>
            </a:r>
          </a:p>
          <a:p>
            <a:pPr>
              <a:buClr>
                <a:srgbClr val="0000FF"/>
              </a:buClr>
              <a:buFont typeface="Wingdings" panose="05000000000000000000" pitchFamily="2" charset="2"/>
              <a:buChar char="§"/>
            </a:pPr>
            <a:endParaRPr lang="sl-SI" altLang="sl-SI" sz="1800" dirty="0"/>
          </a:p>
          <a:p>
            <a:pPr>
              <a:buClr>
                <a:srgbClr val="0000FF"/>
              </a:buClr>
              <a:buFont typeface="Wingdings" panose="05000000000000000000" pitchFamily="2" charset="2"/>
              <a:buChar char="§"/>
            </a:pPr>
            <a:endParaRPr lang="sl-SI" altLang="sl-SI" sz="1800" dirty="0"/>
          </a:p>
          <a:p>
            <a:endParaRPr lang="sl-SI" altLang="sl-SI" sz="1200" dirty="0"/>
          </a:p>
        </p:txBody>
      </p:sp>
      <p:sp>
        <p:nvSpPr>
          <p:cNvPr id="4" name="Naslov 2"/>
          <p:cNvSpPr txBox="1">
            <a:spLocks/>
          </p:cNvSpPr>
          <p:nvPr/>
        </p:nvSpPr>
        <p:spPr>
          <a:xfrm>
            <a:off x="1679171" y="0"/>
            <a:ext cx="7464829" cy="847898"/>
          </a:xfrm>
          <a:prstGeom prst="rect">
            <a:avLst/>
          </a:prstGeom>
          <a:solidFill>
            <a:srgbClr val="17375E"/>
          </a:solidFill>
          <a:ln>
            <a:noFill/>
          </a:ln>
        </p:spPr>
        <p:txBody>
          <a:bodyPr spcFirstLastPara="1" wrap="square" lIns="91425" tIns="91425" rIns="91425" bIns="91425" anchor="ctr"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Garamond"/>
                <a:ea typeface="Garamond"/>
                <a:cs typeface="Garamond"/>
                <a:sym typeface="Garamond"/>
              </a:defRPr>
            </a:lvl1pPr>
            <a:lvl2pPr marL="0" marR="0" lvl="1" indent="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Garamond"/>
                <a:ea typeface="Garamond"/>
                <a:cs typeface="Garamond"/>
                <a:sym typeface="Garamond"/>
              </a:defRPr>
            </a:lvl2pPr>
            <a:lvl3pPr marL="0" marR="0" lvl="2" indent="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Garamond"/>
                <a:ea typeface="Garamond"/>
                <a:cs typeface="Garamond"/>
                <a:sym typeface="Garamond"/>
              </a:defRPr>
            </a:lvl3pPr>
            <a:lvl4pPr marL="0" marR="0" lvl="3" indent="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Garamond"/>
                <a:ea typeface="Garamond"/>
                <a:cs typeface="Garamond"/>
                <a:sym typeface="Garamond"/>
              </a:defRPr>
            </a:lvl4pPr>
            <a:lvl5pPr marL="0" marR="0" lvl="4" indent="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Garamond"/>
                <a:ea typeface="Garamond"/>
                <a:cs typeface="Garamond"/>
                <a:sym typeface="Garamond"/>
              </a:defRPr>
            </a:lvl5pPr>
            <a:lvl6pPr marL="457200" marR="0" lvl="5" indent="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Garamond"/>
                <a:ea typeface="Garamond"/>
                <a:cs typeface="Garamond"/>
                <a:sym typeface="Garamond"/>
              </a:defRPr>
            </a:lvl6pPr>
            <a:lvl7pPr marL="914400" marR="0" lvl="6" indent="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Garamond"/>
                <a:ea typeface="Garamond"/>
                <a:cs typeface="Garamond"/>
                <a:sym typeface="Garamond"/>
              </a:defRPr>
            </a:lvl7pPr>
            <a:lvl8pPr marL="1371600" marR="0" lvl="7" indent="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Garamond"/>
                <a:ea typeface="Garamond"/>
                <a:cs typeface="Garamond"/>
                <a:sym typeface="Garamond"/>
              </a:defRPr>
            </a:lvl8pPr>
            <a:lvl9pPr marL="1828800" marR="0" lvl="8" indent="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Garamond"/>
                <a:ea typeface="Garamond"/>
                <a:cs typeface="Garamond"/>
                <a:sym typeface="Garamond"/>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sl-SI" altLang="sl-SI" sz="4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Garamond"/>
              </a:rPr>
              <a:t>Zanimivosti/obvestila</a:t>
            </a:r>
            <a:endParaRPr kumimoji="0" lang="sl-SI" altLang="sl-SI" sz="40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Garamond"/>
            </a:endParaRPr>
          </a:p>
        </p:txBody>
      </p:sp>
    </p:spTree>
    <p:extLst>
      <p:ext uri="{BB962C8B-B14F-4D97-AF65-F5344CB8AC3E}">
        <p14:creationId xmlns:p14="http://schemas.microsoft.com/office/powerpoint/2010/main" val="172571265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530" name="Text Placeholder 2"/>
          <p:cNvSpPr>
            <a:spLocks noGrp="1"/>
          </p:cNvSpPr>
          <p:nvPr>
            <p:ph type="body" idx="1"/>
          </p:nvPr>
        </p:nvSpPr>
        <p:spPr>
          <a:xfrm>
            <a:off x="1679172" y="488149"/>
            <a:ext cx="7464829" cy="3125585"/>
          </a:xfrm>
          <a:solidFill>
            <a:srgbClr val="17375E"/>
          </a:solidFill>
        </p:spPr>
        <p:txBody>
          <a:bodyPr anchor="ctr"/>
          <a:lstStyle/>
          <a:p>
            <a:pPr algn="ctr"/>
            <a:r>
              <a:rPr lang="sl-SI" altLang="sl-SI" sz="3600" b="1" dirty="0">
                <a:solidFill>
                  <a:schemeClr val="bg1"/>
                </a:solidFill>
                <a:latin typeface="Calibri" panose="020F0502020204030204" pitchFamily="34" charset="0"/>
                <a:cs typeface="Calibri" panose="020F0502020204030204" pitchFamily="34" charset="0"/>
              </a:rPr>
              <a:t>INFORMATIVNI DAN</a:t>
            </a:r>
          </a:p>
          <a:p>
            <a:pPr algn="ctr"/>
            <a:r>
              <a:rPr lang="sl-SI" altLang="sl-SI" sz="3200" b="1" dirty="0">
                <a:solidFill>
                  <a:schemeClr val="bg1"/>
                </a:solidFill>
                <a:latin typeface="Calibri" panose="020F0502020204030204" pitchFamily="34" charset="0"/>
                <a:cs typeface="Calibri" panose="020F0502020204030204" pitchFamily="34" charset="0"/>
              </a:rPr>
              <a:t>16. in 17. 2. 2024</a:t>
            </a:r>
          </a:p>
          <a:p>
            <a:pPr algn="ctr"/>
            <a:r>
              <a:rPr lang="sl-SI" altLang="sl-SI" sz="3200" b="1" dirty="0">
                <a:solidFill>
                  <a:schemeClr val="bg1"/>
                </a:solidFill>
                <a:latin typeface="Calibri" panose="020F0502020204030204" pitchFamily="34" charset="0"/>
                <a:cs typeface="Calibri" panose="020F0502020204030204" pitchFamily="34" charset="0"/>
              </a:rPr>
              <a:t>(v živo in nekateri programi tudi on-line)</a:t>
            </a:r>
          </a:p>
        </p:txBody>
      </p:sp>
      <p:sp>
        <p:nvSpPr>
          <p:cNvPr id="22531"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90000"/>
              <a:buFont typeface="Monotype Sorts"/>
              <a:buChar char="4"/>
              <a:defRPr kumimoji="1" sz="2400">
                <a:solidFill>
                  <a:schemeClr val="tx1"/>
                </a:solidFill>
                <a:latin typeface="Times New Roman" panose="02020603050405020304" pitchFamily="18" charset="0"/>
              </a:defRPr>
            </a:lvl1pPr>
            <a:lvl2pPr marL="557213" indent="-214313">
              <a:spcBef>
                <a:spcPct val="20000"/>
              </a:spcBef>
              <a:buClr>
                <a:schemeClr val="accent1"/>
              </a:buClr>
              <a:buChar char="–"/>
              <a:defRPr kumimoji="1" sz="2100">
                <a:solidFill>
                  <a:schemeClr val="tx1"/>
                </a:solidFill>
                <a:latin typeface="Times New Roman" panose="02020603050405020304" pitchFamily="18" charset="0"/>
              </a:defRPr>
            </a:lvl2pPr>
            <a:lvl3pPr marL="857250" indent="-171450">
              <a:spcBef>
                <a:spcPct val="20000"/>
              </a:spcBef>
              <a:buClr>
                <a:schemeClr val="accent1"/>
              </a:buClr>
              <a:buChar char="•"/>
              <a:defRPr kumimoji="1" sz="1800">
                <a:solidFill>
                  <a:schemeClr val="tx1"/>
                </a:solidFill>
                <a:latin typeface="Times New Roman" panose="02020603050405020304" pitchFamily="18" charset="0"/>
              </a:defRPr>
            </a:lvl3pPr>
            <a:lvl4pPr marL="1200150" indent="-171450">
              <a:spcBef>
                <a:spcPct val="20000"/>
              </a:spcBef>
              <a:buClr>
                <a:schemeClr val="accent1"/>
              </a:buClr>
              <a:buChar char="–"/>
              <a:defRPr kumimoji="1" sz="1500">
                <a:solidFill>
                  <a:schemeClr val="tx1"/>
                </a:solidFill>
                <a:latin typeface="Times New Roman" panose="02020603050405020304" pitchFamily="18" charset="0"/>
              </a:defRPr>
            </a:lvl4pPr>
            <a:lvl5pPr marL="1543050" indent="-171450">
              <a:spcBef>
                <a:spcPct val="20000"/>
              </a:spcBef>
              <a:buClr>
                <a:schemeClr val="accent1"/>
              </a:buClr>
              <a:buChar char="»"/>
              <a:defRPr kumimoji="1" sz="1500">
                <a:solidFill>
                  <a:schemeClr val="tx1"/>
                </a:solidFill>
                <a:latin typeface="Times New Roman" panose="02020603050405020304" pitchFamily="18" charset="0"/>
              </a:defRPr>
            </a:lvl5pPr>
            <a:lvl6pPr marL="1885950" indent="-171450" eaLnBrk="0" fontAlgn="base" hangingPunct="0">
              <a:spcBef>
                <a:spcPct val="20000"/>
              </a:spcBef>
              <a:spcAft>
                <a:spcPct val="0"/>
              </a:spcAft>
              <a:buClr>
                <a:schemeClr val="accent1"/>
              </a:buClr>
              <a:buChar char="»"/>
              <a:defRPr kumimoji="1" sz="1500">
                <a:solidFill>
                  <a:schemeClr val="tx1"/>
                </a:solidFill>
                <a:latin typeface="Times New Roman" panose="02020603050405020304" pitchFamily="18" charset="0"/>
              </a:defRPr>
            </a:lvl6pPr>
            <a:lvl7pPr marL="2228850" indent="-171450" eaLnBrk="0" fontAlgn="base" hangingPunct="0">
              <a:spcBef>
                <a:spcPct val="20000"/>
              </a:spcBef>
              <a:spcAft>
                <a:spcPct val="0"/>
              </a:spcAft>
              <a:buClr>
                <a:schemeClr val="accent1"/>
              </a:buClr>
              <a:buChar char="»"/>
              <a:defRPr kumimoji="1" sz="1500">
                <a:solidFill>
                  <a:schemeClr val="tx1"/>
                </a:solidFill>
                <a:latin typeface="Times New Roman" panose="02020603050405020304" pitchFamily="18" charset="0"/>
              </a:defRPr>
            </a:lvl7pPr>
            <a:lvl8pPr marL="2571750" indent="-171450" eaLnBrk="0" fontAlgn="base" hangingPunct="0">
              <a:spcBef>
                <a:spcPct val="20000"/>
              </a:spcBef>
              <a:spcAft>
                <a:spcPct val="0"/>
              </a:spcAft>
              <a:buClr>
                <a:schemeClr val="accent1"/>
              </a:buClr>
              <a:buChar char="»"/>
              <a:defRPr kumimoji="1" sz="1500">
                <a:solidFill>
                  <a:schemeClr val="tx1"/>
                </a:solidFill>
                <a:latin typeface="Times New Roman" panose="02020603050405020304" pitchFamily="18" charset="0"/>
              </a:defRPr>
            </a:lvl8pPr>
            <a:lvl9pPr marL="2914650" indent="-171450" eaLnBrk="0" fontAlgn="base" hangingPunct="0">
              <a:spcBef>
                <a:spcPct val="20000"/>
              </a:spcBef>
              <a:spcAft>
                <a:spcPct val="0"/>
              </a:spcAft>
              <a:buClr>
                <a:schemeClr val="accent1"/>
              </a:buClr>
              <a:buChar char="»"/>
              <a:defRPr kumimoji="1" sz="15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fld id="{8A4FA238-57A4-4F3C-9240-07533707B4D5}" type="datetime1">
              <a:rPr kumimoji="0" lang="sl-SI" altLang="sl-SI" sz="1050" b="0" i="0" u="none" strike="noStrike" kern="0" cap="none" spc="0" normalizeH="0" baseline="0" noProof="0">
                <a:ln>
                  <a:noFill/>
                </a:ln>
                <a:solidFill>
                  <a:srgbClr val="FFFFFF"/>
                </a:solidFill>
                <a:effectLst/>
                <a:uLnTx/>
                <a:uFillTx/>
                <a:latin typeface="Times New Roman" panose="02020603050405020304" pitchFamily="18" charset="0"/>
                <a:sym typeface="Garamond"/>
              </a:rPr>
              <a:pPr marL="0" marR="0" lvl="0" indent="0" algn="l" defTabSz="914400" rtl="0" eaLnBrk="1" fontAlgn="auto" latinLnBrk="0" hangingPunct="1">
                <a:lnSpc>
                  <a:spcPct val="100000"/>
                </a:lnSpc>
                <a:spcBef>
                  <a:spcPct val="50000"/>
                </a:spcBef>
                <a:spcAft>
                  <a:spcPts val="0"/>
                </a:spcAft>
                <a:buClrTx/>
                <a:buSzTx/>
                <a:buFontTx/>
                <a:buNone/>
                <a:tabLst/>
                <a:defRPr/>
              </a:pPr>
              <a:t>6. 02. 2024</a:t>
            </a:fld>
            <a:endParaRPr kumimoji="0" lang="en-US" altLang="sl-SI" sz="1050" b="0" i="0" u="none" strike="noStrike" kern="0" cap="none" spc="0" normalizeH="0" baseline="0" noProof="0">
              <a:ln>
                <a:noFill/>
              </a:ln>
              <a:solidFill>
                <a:srgbClr val="FFFFFF"/>
              </a:solidFill>
              <a:effectLst/>
              <a:uLnTx/>
              <a:uFillTx/>
              <a:latin typeface="Times New Roman" panose="02020603050405020304" pitchFamily="18" charset="0"/>
              <a:sym typeface="Garamond"/>
            </a:endParaRPr>
          </a:p>
        </p:txBody>
      </p:sp>
      <p:sp>
        <p:nvSpPr>
          <p:cNvPr id="22532" name="Footer Placeholder 4"/>
          <p:cNvSpPr>
            <a:spLocks noGrp="1"/>
          </p:cNvSpPr>
          <p:nvPr>
            <p:ph type="ftr" sz="quarter" idx="11"/>
          </p:nvPr>
        </p:nvSpPr>
        <p:spPr>
          <a:xfrm>
            <a:off x="1679172" y="3613734"/>
            <a:ext cx="7464828" cy="5925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90000"/>
              <a:buFont typeface="Monotype Sorts"/>
              <a:buChar char="4"/>
              <a:defRPr kumimoji="1" sz="2400">
                <a:solidFill>
                  <a:schemeClr val="tx1"/>
                </a:solidFill>
                <a:latin typeface="Times New Roman" panose="02020603050405020304" pitchFamily="18" charset="0"/>
              </a:defRPr>
            </a:lvl1pPr>
            <a:lvl2pPr marL="557213" indent="-214313">
              <a:spcBef>
                <a:spcPct val="20000"/>
              </a:spcBef>
              <a:buClr>
                <a:schemeClr val="accent1"/>
              </a:buClr>
              <a:buChar char="–"/>
              <a:defRPr kumimoji="1" sz="2100">
                <a:solidFill>
                  <a:schemeClr val="tx1"/>
                </a:solidFill>
                <a:latin typeface="Times New Roman" panose="02020603050405020304" pitchFamily="18" charset="0"/>
              </a:defRPr>
            </a:lvl2pPr>
            <a:lvl3pPr marL="857250" indent="-171450">
              <a:spcBef>
                <a:spcPct val="20000"/>
              </a:spcBef>
              <a:buClr>
                <a:schemeClr val="accent1"/>
              </a:buClr>
              <a:buChar char="•"/>
              <a:defRPr kumimoji="1" sz="1800">
                <a:solidFill>
                  <a:schemeClr val="tx1"/>
                </a:solidFill>
                <a:latin typeface="Times New Roman" panose="02020603050405020304" pitchFamily="18" charset="0"/>
              </a:defRPr>
            </a:lvl3pPr>
            <a:lvl4pPr marL="1200150" indent="-171450">
              <a:spcBef>
                <a:spcPct val="20000"/>
              </a:spcBef>
              <a:buClr>
                <a:schemeClr val="accent1"/>
              </a:buClr>
              <a:buChar char="–"/>
              <a:defRPr kumimoji="1" sz="1500">
                <a:solidFill>
                  <a:schemeClr val="tx1"/>
                </a:solidFill>
                <a:latin typeface="Times New Roman" panose="02020603050405020304" pitchFamily="18" charset="0"/>
              </a:defRPr>
            </a:lvl4pPr>
            <a:lvl5pPr marL="1543050" indent="-171450">
              <a:spcBef>
                <a:spcPct val="20000"/>
              </a:spcBef>
              <a:buClr>
                <a:schemeClr val="accent1"/>
              </a:buClr>
              <a:buChar char="»"/>
              <a:defRPr kumimoji="1" sz="1500">
                <a:solidFill>
                  <a:schemeClr val="tx1"/>
                </a:solidFill>
                <a:latin typeface="Times New Roman" panose="02020603050405020304" pitchFamily="18" charset="0"/>
              </a:defRPr>
            </a:lvl5pPr>
            <a:lvl6pPr marL="1885950" indent="-171450" eaLnBrk="0" fontAlgn="base" hangingPunct="0">
              <a:spcBef>
                <a:spcPct val="20000"/>
              </a:spcBef>
              <a:spcAft>
                <a:spcPct val="0"/>
              </a:spcAft>
              <a:buClr>
                <a:schemeClr val="accent1"/>
              </a:buClr>
              <a:buChar char="»"/>
              <a:defRPr kumimoji="1" sz="1500">
                <a:solidFill>
                  <a:schemeClr val="tx1"/>
                </a:solidFill>
                <a:latin typeface="Times New Roman" panose="02020603050405020304" pitchFamily="18" charset="0"/>
              </a:defRPr>
            </a:lvl6pPr>
            <a:lvl7pPr marL="2228850" indent="-171450" eaLnBrk="0" fontAlgn="base" hangingPunct="0">
              <a:spcBef>
                <a:spcPct val="20000"/>
              </a:spcBef>
              <a:spcAft>
                <a:spcPct val="0"/>
              </a:spcAft>
              <a:buClr>
                <a:schemeClr val="accent1"/>
              </a:buClr>
              <a:buChar char="»"/>
              <a:defRPr kumimoji="1" sz="1500">
                <a:solidFill>
                  <a:schemeClr val="tx1"/>
                </a:solidFill>
                <a:latin typeface="Times New Roman" panose="02020603050405020304" pitchFamily="18" charset="0"/>
              </a:defRPr>
            </a:lvl7pPr>
            <a:lvl8pPr marL="2571750" indent="-171450" eaLnBrk="0" fontAlgn="base" hangingPunct="0">
              <a:spcBef>
                <a:spcPct val="20000"/>
              </a:spcBef>
              <a:spcAft>
                <a:spcPct val="0"/>
              </a:spcAft>
              <a:buClr>
                <a:schemeClr val="accent1"/>
              </a:buClr>
              <a:buChar char="»"/>
              <a:defRPr kumimoji="1" sz="1500">
                <a:solidFill>
                  <a:schemeClr val="tx1"/>
                </a:solidFill>
                <a:latin typeface="Times New Roman" panose="02020603050405020304" pitchFamily="18" charset="0"/>
              </a:defRPr>
            </a:lvl8pPr>
            <a:lvl9pPr marL="2914650" indent="-171450" eaLnBrk="0" fontAlgn="base" hangingPunct="0">
              <a:spcBef>
                <a:spcPct val="20000"/>
              </a:spcBef>
              <a:spcAft>
                <a:spcPct val="0"/>
              </a:spcAft>
              <a:buClr>
                <a:schemeClr val="accent1"/>
              </a:buClr>
              <a:buChar char="»"/>
              <a:defRPr kumimoji="1" sz="15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sl-SI" sz="2400" b="0" i="0" u="none" strike="noStrike" kern="0" cap="none" spc="0" normalizeH="0" baseline="0" noProof="0" dirty="0">
                <a:ln>
                  <a:noFill/>
                </a:ln>
                <a:solidFill>
                  <a:srgbClr val="17375E"/>
                </a:solidFill>
                <a:effectLst/>
                <a:uLnTx/>
                <a:uFillTx/>
                <a:latin typeface="Calibri" panose="020F0502020204030204" pitchFamily="34" charset="0"/>
                <a:cs typeface="Calibri" panose="020F0502020204030204" pitchFamily="34" charset="0"/>
                <a:sym typeface="Garamond"/>
                <a:hlinkClick r:id="rId3"/>
              </a:rPr>
              <a:t>https://www.ung.si/sl/studij/informativni-dnevi/</a:t>
            </a:r>
            <a:r>
              <a:rPr kumimoji="0" lang="sl-SI" altLang="sl-SI" sz="2400" b="0" i="0" u="none" strike="noStrike" kern="0" cap="none" spc="0" normalizeH="0" baseline="0" noProof="0" dirty="0">
                <a:ln>
                  <a:noFill/>
                </a:ln>
                <a:solidFill>
                  <a:srgbClr val="17375E"/>
                </a:solidFill>
                <a:effectLst/>
                <a:uLnTx/>
                <a:uFillTx/>
                <a:latin typeface="Calibri" panose="020F0502020204030204" pitchFamily="34" charset="0"/>
                <a:cs typeface="Calibri" panose="020F0502020204030204" pitchFamily="34" charset="0"/>
                <a:sym typeface="Garamond"/>
              </a:rPr>
              <a:t> </a:t>
            </a:r>
            <a:endParaRPr kumimoji="0" lang="en-US" altLang="sl-SI" sz="2400" b="0" i="0" u="none" strike="noStrike" kern="0" cap="none" spc="0" normalizeH="0" baseline="0" noProof="0" dirty="0">
              <a:ln>
                <a:noFill/>
              </a:ln>
              <a:solidFill>
                <a:srgbClr val="17375E"/>
              </a:solidFill>
              <a:effectLst/>
              <a:uLnTx/>
              <a:uFillTx/>
              <a:latin typeface="Calibri" panose="020F0502020204030204" pitchFamily="34" charset="0"/>
              <a:cs typeface="Calibri" panose="020F0502020204030204" pitchFamily="34" charset="0"/>
              <a:sym typeface="Garamond"/>
            </a:endParaRPr>
          </a:p>
        </p:txBody>
      </p:sp>
    </p:spTree>
    <p:extLst>
      <p:ext uri="{BB962C8B-B14F-4D97-AF65-F5344CB8AC3E}">
        <p14:creationId xmlns:p14="http://schemas.microsoft.com/office/powerpoint/2010/main" val="238342108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BF536B7B-415D-4F25-AF8E-42819A7BAF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8615" y="80702"/>
            <a:ext cx="1038582" cy="812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2">
            <a:extLst>
              <a:ext uri="{FF2B5EF4-FFF2-40B4-BE49-F238E27FC236}">
                <a16:creationId xmlns:a16="http://schemas.microsoft.com/office/drawing/2014/main" id="{95197351-F9DC-4C01-9CEA-86C94BD97136}"/>
              </a:ext>
            </a:extLst>
          </p:cNvPr>
          <p:cNvSpPr txBox="1">
            <a:spLocks noChangeArrowheads="1"/>
          </p:cNvSpPr>
          <p:nvPr/>
        </p:nvSpPr>
        <p:spPr>
          <a:xfrm>
            <a:off x="1235468" y="1099891"/>
            <a:ext cx="6655920" cy="579416"/>
          </a:xfrm>
          <a:prstGeom prst="rect">
            <a:avLst/>
          </a:prstGeom>
        </p:spPr>
        <p:txBody>
          <a:bodyPr vert="horz" lIns="68580" tIns="34290" rIns="68580" bIns="3429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342900">
              <a:buClrTx/>
            </a:pPr>
            <a:r>
              <a:rPr lang="sl-SI" sz="3000" b="1" dirty="0">
                <a:solidFill>
                  <a:srgbClr val="0070C0"/>
                </a:solidFill>
                <a:latin typeface="Arial" panose="020B0604020202020204" pitchFamily="34" charset="0"/>
                <a:cs typeface="Arial" panose="020B0604020202020204" pitchFamily="34" charset="0"/>
              </a:rPr>
              <a:t>VIŠJEŠOLSKI STROKOVNI ŠTUDIJ</a:t>
            </a:r>
            <a:endParaRPr lang="en-US" sz="3000" b="1" dirty="0">
              <a:solidFill>
                <a:srgbClr val="0070C0"/>
              </a:solidFill>
              <a:latin typeface="Arial" panose="020B0604020202020204" pitchFamily="34" charset="0"/>
              <a:cs typeface="Arial" panose="020B0604020202020204" pitchFamily="34" charset="0"/>
            </a:endParaRPr>
          </a:p>
        </p:txBody>
      </p:sp>
      <p:pic>
        <p:nvPicPr>
          <p:cNvPr id="20" name="Slika 19">
            <a:extLst>
              <a:ext uri="{FF2B5EF4-FFF2-40B4-BE49-F238E27FC236}">
                <a16:creationId xmlns:a16="http://schemas.microsoft.com/office/drawing/2014/main" id="{3081C471-EB0E-4B22-891A-7AE868EF4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6073" y="2365696"/>
            <a:ext cx="4166707" cy="2777804"/>
          </a:xfrm>
          <a:prstGeom prst="rect">
            <a:avLst/>
          </a:prstGeom>
        </p:spPr>
      </p:pic>
      <p:pic>
        <p:nvPicPr>
          <p:cNvPr id="18" name="Slika 17">
            <a:extLst>
              <a:ext uri="{FF2B5EF4-FFF2-40B4-BE49-F238E27FC236}">
                <a16:creationId xmlns:a16="http://schemas.microsoft.com/office/drawing/2014/main" id="{DD772E92-A011-4C21-B4DB-530E42058C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854" y="2018944"/>
            <a:ext cx="4686834" cy="3124556"/>
          </a:xfrm>
          <a:prstGeom prst="rect">
            <a:avLst/>
          </a:prstGeom>
        </p:spPr>
      </p:pic>
      <p:sp>
        <p:nvSpPr>
          <p:cNvPr id="21" name="Pravokotnik 20">
            <a:extLst>
              <a:ext uri="{FF2B5EF4-FFF2-40B4-BE49-F238E27FC236}">
                <a16:creationId xmlns:a16="http://schemas.microsoft.com/office/drawing/2014/main" id="{B8CDFA01-C11C-4B23-8759-1CBADDB6BD12}"/>
              </a:ext>
            </a:extLst>
          </p:cNvPr>
          <p:cNvSpPr/>
          <p:nvPr/>
        </p:nvSpPr>
        <p:spPr>
          <a:xfrm>
            <a:off x="9109711" y="0"/>
            <a:ext cx="34289" cy="514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sl-SI" sz="1350" kern="1200">
              <a:solidFill>
                <a:prstClr val="white"/>
              </a:solidFill>
              <a:latin typeface="Calibri" panose="020F0502020204030204"/>
            </a:endParaRPr>
          </a:p>
        </p:txBody>
      </p:sp>
      <p:sp>
        <p:nvSpPr>
          <p:cNvPr id="23" name="Pravokotnik 22">
            <a:extLst>
              <a:ext uri="{FF2B5EF4-FFF2-40B4-BE49-F238E27FC236}">
                <a16:creationId xmlns:a16="http://schemas.microsoft.com/office/drawing/2014/main" id="{BB1D60AD-97E6-452C-800A-D6DF00D44E1A}"/>
              </a:ext>
            </a:extLst>
          </p:cNvPr>
          <p:cNvSpPr/>
          <p:nvPr/>
        </p:nvSpPr>
        <p:spPr>
          <a:xfrm>
            <a:off x="1" y="0"/>
            <a:ext cx="34289" cy="514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sl-SI" sz="1350" kern="1200">
              <a:solidFill>
                <a:prstClr val="white"/>
              </a:solidFill>
              <a:latin typeface="Calibri" panose="020F0502020204030204"/>
            </a:endParaRPr>
          </a:p>
        </p:txBody>
      </p:sp>
      <p:sp>
        <p:nvSpPr>
          <p:cNvPr id="24" name="Pravokotnik 23">
            <a:extLst>
              <a:ext uri="{FF2B5EF4-FFF2-40B4-BE49-F238E27FC236}">
                <a16:creationId xmlns:a16="http://schemas.microsoft.com/office/drawing/2014/main" id="{7FC5C212-688D-4756-9334-DC98974D8A91}"/>
              </a:ext>
            </a:extLst>
          </p:cNvPr>
          <p:cNvSpPr/>
          <p:nvPr/>
        </p:nvSpPr>
        <p:spPr>
          <a:xfrm rot="5400000">
            <a:off x="4541360" y="-4541360"/>
            <a:ext cx="44136" cy="91268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sl-SI" sz="1350" kern="1200">
              <a:solidFill>
                <a:prstClr val="white"/>
              </a:solidFill>
              <a:latin typeface="Calibri" panose="020F0502020204030204"/>
            </a:endParaRPr>
          </a:p>
        </p:txBody>
      </p:sp>
      <p:sp>
        <p:nvSpPr>
          <p:cNvPr id="25" name="Pravokotnik 24">
            <a:extLst>
              <a:ext uri="{FF2B5EF4-FFF2-40B4-BE49-F238E27FC236}">
                <a16:creationId xmlns:a16="http://schemas.microsoft.com/office/drawing/2014/main" id="{39EA1A1D-B543-4E67-98D8-FCA9DDDD4F38}"/>
              </a:ext>
            </a:extLst>
          </p:cNvPr>
          <p:cNvSpPr/>
          <p:nvPr/>
        </p:nvSpPr>
        <p:spPr>
          <a:xfrm rot="5400000">
            <a:off x="4549932" y="569129"/>
            <a:ext cx="44136" cy="91268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sl-SI" sz="1350" kern="1200">
              <a:solidFill>
                <a:prstClr val="white"/>
              </a:solidFill>
              <a:latin typeface="Calibri" panose="020F0502020204030204"/>
            </a:endParaRPr>
          </a:p>
        </p:txBody>
      </p:sp>
      <p:sp>
        <p:nvSpPr>
          <p:cNvPr id="26" name="Pravokotnik 25">
            <a:extLst>
              <a:ext uri="{FF2B5EF4-FFF2-40B4-BE49-F238E27FC236}">
                <a16:creationId xmlns:a16="http://schemas.microsoft.com/office/drawing/2014/main" id="{0479EE73-4383-4159-B0E8-6623F847C7E3}"/>
              </a:ext>
            </a:extLst>
          </p:cNvPr>
          <p:cNvSpPr/>
          <p:nvPr/>
        </p:nvSpPr>
        <p:spPr>
          <a:xfrm>
            <a:off x="2116263" y="1664680"/>
            <a:ext cx="5556517" cy="300082"/>
          </a:xfrm>
          <a:prstGeom prst="rect">
            <a:avLst/>
          </a:prstGeom>
        </p:spPr>
        <p:txBody>
          <a:bodyPr wrap="square">
            <a:spAutoFit/>
          </a:bodyPr>
          <a:lstStyle/>
          <a:p>
            <a:pPr defTabSz="685800">
              <a:buClrTx/>
            </a:pPr>
            <a:r>
              <a:rPr lang="sl-SI" sz="1350" kern="1200" dirty="0">
                <a:latin typeface="Calibri" panose="020F0502020204030204" pitchFamily="34" charset="0"/>
                <a:ea typeface="Times New Roman" panose="02020603050405020304" pitchFamily="18" charset="0"/>
                <a:cs typeface="Times New Roman" panose="02020603050405020304" pitchFamily="18" charset="0"/>
              </a:rPr>
              <a:t>Predstavitev prijavno-izbirnega postopka v študijskem letu 2024/2025</a:t>
            </a:r>
            <a:endParaRPr lang="sl-SI" sz="135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7403295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A41247E-8214-4F0F-8C2C-69303945EACA}"/>
              </a:ext>
            </a:extLst>
          </p:cNvPr>
          <p:cNvSpPr>
            <a:spLocks noGrp="1"/>
          </p:cNvSpPr>
          <p:nvPr>
            <p:ph type="title"/>
          </p:nvPr>
        </p:nvSpPr>
        <p:spPr/>
        <p:txBody>
          <a:bodyPr/>
          <a:lstStyle/>
          <a:p>
            <a:pPr algn="ctr"/>
            <a:r>
              <a:rPr lang="sl-SI" dirty="0">
                <a:solidFill>
                  <a:srgbClr val="C00000"/>
                </a:solidFill>
              </a:rPr>
              <a:t>Prijava – spletni portal </a:t>
            </a:r>
            <a:r>
              <a:rPr lang="sl-SI" dirty="0" err="1">
                <a:solidFill>
                  <a:srgbClr val="C00000"/>
                </a:solidFill>
              </a:rPr>
              <a:t>eVŠ</a:t>
            </a:r>
            <a:endParaRPr lang="sl-SI" dirty="0">
              <a:solidFill>
                <a:srgbClr val="C00000"/>
              </a:solidFill>
            </a:endParaRPr>
          </a:p>
        </p:txBody>
      </p:sp>
      <p:sp>
        <p:nvSpPr>
          <p:cNvPr id="3" name="Označba mesta številke diapozitiva 2">
            <a:extLst>
              <a:ext uri="{FF2B5EF4-FFF2-40B4-BE49-F238E27FC236}">
                <a16:creationId xmlns:a16="http://schemas.microsoft.com/office/drawing/2014/main" id="{EBB84AB6-26D7-4DF9-95CE-C1891FD6C1E1}"/>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smtClean="0">
                <a:ln>
                  <a:noFill/>
                </a:ln>
                <a:solidFill>
                  <a:srgbClr val="323232"/>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US" sz="1400" b="0" i="0" u="none" strike="noStrike" kern="0" cap="none" spc="0" normalizeH="0" baseline="0" noProof="0" dirty="0">
              <a:ln>
                <a:noFill/>
              </a:ln>
              <a:solidFill>
                <a:srgbClr val="323232"/>
              </a:solidFill>
              <a:effectLst/>
              <a:uLnTx/>
              <a:uFillTx/>
              <a:latin typeface="Arial"/>
              <a:cs typeface="Arial"/>
              <a:sym typeface="Arial"/>
            </a:endParaRPr>
          </a:p>
        </p:txBody>
      </p:sp>
      <p:sp>
        <p:nvSpPr>
          <p:cNvPr id="4" name="Označba mesta vsebine 3">
            <a:extLst>
              <a:ext uri="{FF2B5EF4-FFF2-40B4-BE49-F238E27FC236}">
                <a16:creationId xmlns:a16="http://schemas.microsoft.com/office/drawing/2014/main" id="{0547E498-2BEC-4076-83F2-7351403324E8}"/>
              </a:ext>
            </a:extLst>
          </p:cNvPr>
          <p:cNvSpPr>
            <a:spLocks noGrp="1"/>
          </p:cNvSpPr>
          <p:nvPr>
            <p:ph sz="quarter" idx="13"/>
          </p:nvPr>
        </p:nvSpPr>
        <p:spPr/>
        <p:txBody>
          <a:bodyPr/>
          <a:lstStyle/>
          <a:p>
            <a:pPr algn="ctr"/>
            <a:r>
              <a:rPr lang="sl-SI" sz="1600" dirty="0">
                <a:latin typeface="+mj-lt"/>
                <a:hlinkClick r:id="rId2"/>
              </a:rPr>
              <a:t>https://portal.evs.gov.si/prijava/</a:t>
            </a:r>
            <a:r>
              <a:rPr lang="sl-SI" sz="1600" dirty="0">
                <a:latin typeface="+mj-lt"/>
              </a:rPr>
              <a:t> </a:t>
            </a:r>
          </a:p>
          <a:p>
            <a:pPr algn="ctr"/>
            <a:r>
              <a:rPr lang="sl-SI" sz="1600" dirty="0">
                <a:latin typeface="+mj-lt"/>
              </a:rPr>
              <a:t>ali </a:t>
            </a:r>
          </a:p>
          <a:p>
            <a:pPr algn="ctr"/>
            <a:r>
              <a:rPr lang="sl-SI" sz="1600" dirty="0">
                <a:latin typeface="+mj-lt"/>
                <a:hlinkClick r:id="rId3"/>
              </a:rPr>
              <a:t>https://portal.evs.gov.si/prijava/?lang=en</a:t>
            </a:r>
            <a:endParaRPr lang="sl-SI" sz="1600" dirty="0">
              <a:latin typeface="+mj-lt"/>
            </a:endParaRPr>
          </a:p>
          <a:p>
            <a:endParaRPr lang="sl-SI" dirty="0"/>
          </a:p>
        </p:txBody>
      </p:sp>
      <p:pic>
        <p:nvPicPr>
          <p:cNvPr id="5" name="Slika 4">
            <a:extLst>
              <a:ext uri="{FF2B5EF4-FFF2-40B4-BE49-F238E27FC236}">
                <a16:creationId xmlns:a16="http://schemas.microsoft.com/office/drawing/2014/main" id="{BDCA60AB-ADEC-482C-A477-C3FC099358BB}"/>
              </a:ext>
            </a:extLst>
          </p:cNvPr>
          <p:cNvPicPr>
            <a:picLocks noChangeAspect="1"/>
          </p:cNvPicPr>
          <p:nvPr/>
        </p:nvPicPr>
        <p:blipFill>
          <a:blip r:embed="rId4"/>
          <a:stretch>
            <a:fillRect/>
          </a:stretch>
        </p:blipFill>
        <p:spPr>
          <a:xfrm>
            <a:off x="525643" y="3044774"/>
            <a:ext cx="8070575" cy="1527364"/>
          </a:xfrm>
          <a:prstGeom prst="rect">
            <a:avLst/>
          </a:prstGeom>
        </p:spPr>
      </p:pic>
    </p:spTree>
    <p:extLst>
      <p:ext uri="{BB962C8B-B14F-4D97-AF65-F5344CB8AC3E}">
        <p14:creationId xmlns:p14="http://schemas.microsoft.com/office/powerpoint/2010/main" val="3597013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lika 8">
            <a:extLst>
              <a:ext uri="{FF2B5EF4-FFF2-40B4-BE49-F238E27FC236}">
                <a16:creationId xmlns:a16="http://schemas.microsoft.com/office/drawing/2014/main" id="{9E99C561-9DD0-464A-937D-70A5989103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04338" y="1594948"/>
            <a:ext cx="2298749" cy="1600901"/>
          </a:xfrm>
          <a:prstGeom prst="rect">
            <a:avLst/>
          </a:prstGeom>
        </p:spPr>
      </p:pic>
      <p:sp>
        <p:nvSpPr>
          <p:cNvPr id="7" name="Rectangle 2">
            <a:extLst>
              <a:ext uri="{FF2B5EF4-FFF2-40B4-BE49-F238E27FC236}">
                <a16:creationId xmlns:a16="http://schemas.microsoft.com/office/drawing/2014/main" id="{77AE8541-2E48-4F05-9AC3-D89A5468F88D}"/>
              </a:ext>
            </a:extLst>
          </p:cNvPr>
          <p:cNvSpPr txBox="1">
            <a:spLocks noChangeArrowheads="1"/>
          </p:cNvSpPr>
          <p:nvPr/>
        </p:nvSpPr>
        <p:spPr>
          <a:xfrm>
            <a:off x="1801352" y="723658"/>
            <a:ext cx="5829300" cy="418184"/>
          </a:xfrm>
          <a:prstGeom prst="rect">
            <a:avLst/>
          </a:prstGeom>
        </p:spPr>
        <p:txBody>
          <a:bodyPr vert="horz" lIns="68580" tIns="34290" rIns="68580" bIns="3429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342900">
              <a:buClrTx/>
            </a:pPr>
            <a:r>
              <a:rPr lang="sl-SI" sz="2100" b="1" dirty="0">
                <a:solidFill>
                  <a:srgbClr val="0070C0"/>
                </a:solidFill>
                <a:latin typeface="Arial" panose="020B0604020202020204" pitchFamily="34" charset="0"/>
                <a:cs typeface="Arial" panose="020B0604020202020204" pitchFamily="34" charset="0"/>
              </a:rPr>
              <a:t>VIŠJEŠOLSKI STROKOVNI ŠTUDIJ</a:t>
            </a:r>
            <a:endParaRPr lang="en-US" sz="2100" b="1" dirty="0">
              <a:solidFill>
                <a:srgbClr val="0070C0"/>
              </a:solidFill>
              <a:latin typeface="Arial" panose="020B0604020202020204" pitchFamily="34" charset="0"/>
              <a:cs typeface="Arial" panose="020B0604020202020204" pitchFamily="34" charset="0"/>
            </a:endParaRPr>
          </a:p>
        </p:txBody>
      </p:sp>
      <p:sp>
        <p:nvSpPr>
          <p:cNvPr id="17" name="Pravokotnik 16">
            <a:extLst>
              <a:ext uri="{FF2B5EF4-FFF2-40B4-BE49-F238E27FC236}">
                <a16:creationId xmlns:a16="http://schemas.microsoft.com/office/drawing/2014/main" id="{4171ABAF-FDA6-4629-9EDC-1DEC778B15CB}"/>
              </a:ext>
            </a:extLst>
          </p:cNvPr>
          <p:cNvSpPr/>
          <p:nvPr/>
        </p:nvSpPr>
        <p:spPr>
          <a:xfrm>
            <a:off x="200301" y="1507224"/>
            <a:ext cx="5920286" cy="1084912"/>
          </a:xfrm>
          <a:prstGeom prst="rect">
            <a:avLst/>
          </a:prstGeom>
          <a:noFill/>
        </p:spPr>
        <p:txBody>
          <a:bodyPr wrap="square" lIns="68580" tIns="34290" rIns="68580" bIns="34290">
            <a:spAutoFit/>
          </a:bodyPr>
          <a:lstStyle/>
          <a:p>
            <a:pPr defTabSz="685800">
              <a:buClrTx/>
            </a:pPr>
            <a:r>
              <a:rPr lang="sl-SI" sz="2100" kern="1200" dirty="0">
                <a:ln w="12700">
                  <a:solidFill>
                    <a:srgbClr val="A5A5A5">
                      <a:lumMod val="50000"/>
                    </a:srgbClr>
                  </a:solidFill>
                  <a:prstDash val="solid"/>
                </a:ln>
                <a:solidFill>
                  <a:srgbClr val="5B9BD5"/>
                </a:solidFill>
                <a:effectLst>
                  <a:innerShdw blurRad="177800">
                    <a:srgbClr val="A5A5A5">
                      <a:lumMod val="50000"/>
                    </a:srgbClr>
                  </a:innerShdw>
                </a:effectLst>
                <a:latin typeface="Calibri" panose="020F0502020204030204"/>
                <a:ea typeface="+mn-ea"/>
                <a:cs typeface="+mn-cs"/>
              </a:rPr>
              <a:t>34 ŠTUDIJSKIH PROGRAMOV </a:t>
            </a:r>
            <a:r>
              <a:rPr lang="sl-SI" sz="2100" kern="1200">
                <a:ln w="12700">
                  <a:solidFill>
                    <a:srgbClr val="A5A5A5">
                      <a:lumMod val="50000"/>
                    </a:srgbClr>
                  </a:solidFill>
                  <a:prstDash val="solid"/>
                </a:ln>
                <a:solidFill>
                  <a:srgbClr val="5B9BD5"/>
                </a:solidFill>
                <a:effectLst>
                  <a:innerShdw blurRad="177800">
                    <a:srgbClr val="A5A5A5">
                      <a:lumMod val="50000"/>
                    </a:srgbClr>
                  </a:innerShdw>
                </a:effectLst>
                <a:latin typeface="Calibri" panose="020F0502020204030204"/>
                <a:ea typeface="+mn-ea"/>
                <a:cs typeface="+mn-cs"/>
              </a:rPr>
              <a:t>(2024/2025):</a:t>
            </a:r>
            <a:endParaRPr lang="sl-SI" sz="2100" kern="1200" dirty="0">
              <a:ln w="12700">
                <a:solidFill>
                  <a:srgbClr val="A5A5A5">
                    <a:lumMod val="50000"/>
                  </a:srgbClr>
                </a:solidFill>
                <a:prstDash val="solid"/>
              </a:ln>
              <a:solidFill>
                <a:srgbClr val="5B9BD5"/>
              </a:solidFill>
              <a:effectLst>
                <a:innerShdw blurRad="177800">
                  <a:srgbClr val="A5A5A5">
                    <a:lumMod val="50000"/>
                  </a:srgbClr>
                </a:innerShdw>
              </a:effectLst>
              <a:latin typeface="Calibri" panose="020F0502020204030204"/>
              <a:ea typeface="+mn-ea"/>
              <a:cs typeface="+mn-cs"/>
            </a:endParaRPr>
          </a:p>
          <a:p>
            <a:pPr marL="342900" indent="-342900" defTabSz="685800">
              <a:buClrTx/>
              <a:buFont typeface="Arial" panose="020B0604020202020204" pitchFamily="34" charset="0"/>
              <a:buChar char="•"/>
            </a:pPr>
            <a:r>
              <a:rPr lang="sl-SI" sz="1500" kern="1200" dirty="0">
                <a:solidFill>
                  <a:prstClr val="black"/>
                </a:solidFill>
                <a:latin typeface="Arial" panose="020B0604020202020204" pitchFamily="34" charset="0"/>
                <a:ea typeface="+mn-ea"/>
                <a:cs typeface="Arial" panose="020B0604020202020204" pitchFamily="34" charset="0"/>
              </a:rPr>
              <a:t>pretežno tehnika in storitvena dejavnost,</a:t>
            </a:r>
          </a:p>
          <a:p>
            <a:pPr marL="342900" indent="-342900" defTabSz="685800">
              <a:buClrTx/>
              <a:buFont typeface="Arial" panose="020B0604020202020204" pitchFamily="34" charset="0"/>
              <a:buChar char="•"/>
            </a:pPr>
            <a:r>
              <a:rPr lang="sl-SI" sz="1500" kern="1200" dirty="0">
                <a:solidFill>
                  <a:prstClr val="black"/>
                </a:solidFill>
                <a:latin typeface="Arial" panose="020B0604020202020204" pitchFamily="34" charset="0"/>
                <a:ea typeface="+mn-ea"/>
                <a:cs typeface="Arial" panose="020B0604020202020204" pitchFamily="34" charset="0"/>
              </a:rPr>
              <a:t>6 raven izobrazbe – kratki cikel,</a:t>
            </a:r>
          </a:p>
          <a:p>
            <a:pPr marL="342900" indent="-342900" defTabSz="685800">
              <a:buClrTx/>
              <a:buFont typeface="Arial" panose="020B0604020202020204" pitchFamily="34" charset="0"/>
              <a:buChar char="•"/>
            </a:pPr>
            <a:r>
              <a:rPr lang="sl-SI" sz="1500" kern="1200" dirty="0">
                <a:solidFill>
                  <a:prstClr val="black"/>
                </a:solidFill>
                <a:latin typeface="Arial" panose="020B0604020202020204" pitchFamily="34" charset="0"/>
                <a:ea typeface="+mn-ea"/>
                <a:cs typeface="Arial" panose="020B0604020202020204" pitchFamily="34" charset="0"/>
              </a:rPr>
              <a:t>študijski programi nudijo veliko izbirnih predmetov in modulov.</a:t>
            </a:r>
          </a:p>
        </p:txBody>
      </p:sp>
      <p:sp>
        <p:nvSpPr>
          <p:cNvPr id="23" name="Pravokotnik 22">
            <a:extLst>
              <a:ext uri="{FF2B5EF4-FFF2-40B4-BE49-F238E27FC236}">
                <a16:creationId xmlns:a16="http://schemas.microsoft.com/office/drawing/2014/main" id="{87AC9B2E-86A5-4DF1-9EF2-C11FDA76011F}"/>
              </a:ext>
            </a:extLst>
          </p:cNvPr>
          <p:cNvSpPr/>
          <p:nvPr/>
        </p:nvSpPr>
        <p:spPr>
          <a:xfrm>
            <a:off x="209436" y="2875123"/>
            <a:ext cx="6339672" cy="1084912"/>
          </a:xfrm>
          <a:prstGeom prst="rect">
            <a:avLst/>
          </a:prstGeom>
          <a:noFill/>
        </p:spPr>
        <p:txBody>
          <a:bodyPr wrap="square" lIns="68580" tIns="34290" rIns="68580" bIns="34290">
            <a:spAutoFit/>
          </a:bodyPr>
          <a:lstStyle/>
          <a:p>
            <a:pPr defTabSz="685800">
              <a:buClrTx/>
            </a:pPr>
            <a:r>
              <a:rPr lang="sl-SI" sz="2100" kern="1200" dirty="0">
                <a:ln w="12700">
                  <a:solidFill>
                    <a:srgbClr val="A5A5A5">
                      <a:lumMod val="50000"/>
                    </a:srgbClr>
                  </a:solidFill>
                  <a:prstDash val="solid"/>
                </a:ln>
                <a:solidFill>
                  <a:srgbClr val="5B9BD5"/>
                </a:solidFill>
                <a:effectLst>
                  <a:innerShdw blurRad="177800">
                    <a:srgbClr val="A5A5A5">
                      <a:lumMod val="50000"/>
                    </a:srgbClr>
                  </a:innerShdw>
                </a:effectLst>
                <a:latin typeface="Calibri" panose="020F0502020204030204"/>
                <a:ea typeface="+mn-ea"/>
                <a:cs typeface="+mn-cs"/>
              </a:rPr>
              <a:t>PRAKTIČNO USMERJEN ŠTUDIJ:</a:t>
            </a:r>
          </a:p>
          <a:p>
            <a:pPr marL="257175" indent="-257175" defTabSz="685800">
              <a:buClrTx/>
              <a:buFont typeface="Arial" panose="020B0604020202020204" pitchFamily="34" charset="0"/>
              <a:buChar char="•"/>
            </a:pPr>
            <a:r>
              <a:rPr lang="pl-PL" sz="1500" kern="1200" dirty="0">
                <a:solidFill>
                  <a:prstClr val="black"/>
                </a:solidFill>
                <a:latin typeface="Arial" panose="020B0604020202020204" pitchFamily="34" charset="0"/>
                <a:ea typeface="+mn-ea"/>
                <a:cs typeface="Arial" panose="020B0604020202020204" pitchFamily="34" charset="0"/>
              </a:rPr>
              <a:t>40 % študija = 800 ur praktičnega izobraževanja v podjetju,</a:t>
            </a:r>
            <a:endParaRPr lang="sl-SI" sz="1500" kern="1200" dirty="0">
              <a:solidFill>
                <a:prstClr val="black"/>
              </a:solidFill>
              <a:latin typeface="Arial" panose="020B0604020202020204" pitchFamily="34" charset="0"/>
              <a:ea typeface="+mn-ea"/>
              <a:cs typeface="Arial" panose="020B0604020202020204" pitchFamily="34" charset="0"/>
            </a:endParaRPr>
          </a:p>
          <a:p>
            <a:pPr marL="257175" indent="-257175" defTabSz="685800">
              <a:buClrTx/>
              <a:buFont typeface="Arial" panose="020B0604020202020204" pitchFamily="34" charset="0"/>
              <a:buChar char="•"/>
            </a:pPr>
            <a:r>
              <a:rPr lang="sl-SI" sz="1500" kern="1200" dirty="0">
                <a:solidFill>
                  <a:prstClr val="black"/>
                </a:solidFill>
                <a:latin typeface="Arial" panose="020B0604020202020204" pitchFamily="34" charset="0"/>
                <a:ea typeface="+mn-ea"/>
                <a:cs typeface="Arial" panose="020B0604020202020204" pitchFamily="34" charset="0"/>
              </a:rPr>
              <a:t>praktično izobraževanje = stik z delodajalci, zaposlitev,</a:t>
            </a:r>
          </a:p>
          <a:p>
            <a:pPr marL="257175" indent="-257175" defTabSz="685800">
              <a:buClrTx/>
              <a:buFont typeface="Arial" panose="020B0604020202020204" pitchFamily="34" charset="0"/>
              <a:buChar char="•"/>
            </a:pPr>
            <a:r>
              <a:rPr lang="sl-SI" sz="1500" kern="1200" dirty="0">
                <a:solidFill>
                  <a:prstClr val="black"/>
                </a:solidFill>
                <a:latin typeface="Arial" panose="020B0604020202020204" pitchFamily="34" charset="0"/>
                <a:ea typeface="+mn-ea"/>
                <a:cs typeface="Arial" panose="020B0604020202020204" pitchFamily="34" charset="0"/>
              </a:rPr>
              <a:t>teoretično in praktično znanje za reševanje konkretnih nalog</a:t>
            </a:r>
            <a:r>
              <a:rPr lang="sl-SI" sz="1500" b="1" kern="1200" dirty="0">
                <a:solidFill>
                  <a:prstClr val="black"/>
                </a:solidFill>
                <a:latin typeface="Arial" panose="020B0604020202020204" pitchFamily="34" charset="0"/>
                <a:ea typeface="+mn-ea"/>
                <a:cs typeface="Arial" panose="020B0604020202020204" pitchFamily="34" charset="0"/>
              </a:rPr>
              <a:t>. </a:t>
            </a:r>
          </a:p>
        </p:txBody>
      </p:sp>
      <p:sp>
        <p:nvSpPr>
          <p:cNvPr id="22" name="Pravokotnik 21">
            <a:extLst>
              <a:ext uri="{FF2B5EF4-FFF2-40B4-BE49-F238E27FC236}">
                <a16:creationId xmlns:a16="http://schemas.microsoft.com/office/drawing/2014/main" id="{9E3824CF-0B2E-4736-8230-C6B12D6D6FBE}"/>
              </a:ext>
            </a:extLst>
          </p:cNvPr>
          <p:cNvSpPr/>
          <p:nvPr/>
        </p:nvSpPr>
        <p:spPr>
          <a:xfrm>
            <a:off x="6479536" y="2082678"/>
            <a:ext cx="1609736" cy="323165"/>
          </a:xfrm>
          <a:prstGeom prst="rect">
            <a:avLst/>
          </a:prstGeom>
        </p:spPr>
        <p:txBody>
          <a:bodyPr wrap="none">
            <a:spAutoFit/>
          </a:bodyPr>
          <a:lstStyle/>
          <a:p>
            <a:pPr defTabSz="685800">
              <a:buClrTx/>
            </a:pPr>
            <a:r>
              <a:rPr lang="sl-SI" sz="1500" b="1" kern="1200" dirty="0">
                <a:solidFill>
                  <a:srgbClr val="FF0000"/>
                </a:solidFill>
                <a:latin typeface="Arial" panose="020B0604020202020204" pitchFamily="34" charset="0"/>
                <a:ea typeface="+mn-ea"/>
                <a:cs typeface="Arial" panose="020B0604020202020204" pitchFamily="34" charset="0"/>
              </a:rPr>
              <a:t>2 LETI = 120 KT</a:t>
            </a:r>
          </a:p>
        </p:txBody>
      </p:sp>
      <p:pic>
        <p:nvPicPr>
          <p:cNvPr id="13" name="Picture 2">
            <a:extLst>
              <a:ext uri="{FF2B5EF4-FFF2-40B4-BE49-F238E27FC236}">
                <a16:creationId xmlns:a16="http://schemas.microsoft.com/office/drawing/2014/main" id="{A666BF52-BE17-47C1-9546-E06D2F0641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0044" y="49967"/>
            <a:ext cx="1038582" cy="812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Slika 27">
            <a:extLst>
              <a:ext uri="{FF2B5EF4-FFF2-40B4-BE49-F238E27FC236}">
                <a16:creationId xmlns:a16="http://schemas.microsoft.com/office/drawing/2014/main" id="{A00EFE00-551D-4EF4-A44A-5B8B142013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6436" y="1774770"/>
            <a:ext cx="4978145" cy="3318764"/>
          </a:xfrm>
          <a:prstGeom prst="rect">
            <a:avLst/>
          </a:prstGeom>
        </p:spPr>
      </p:pic>
    </p:spTree>
    <p:extLst>
      <p:ext uri="{BB962C8B-B14F-4D97-AF65-F5344CB8AC3E}">
        <p14:creationId xmlns:p14="http://schemas.microsoft.com/office/powerpoint/2010/main" val="420216140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avokotnik 2">
            <a:extLst>
              <a:ext uri="{FF2B5EF4-FFF2-40B4-BE49-F238E27FC236}">
                <a16:creationId xmlns:a16="http://schemas.microsoft.com/office/drawing/2014/main" id="{A7E3FCDA-E30C-47A5-82E3-C08AE35B6474}"/>
              </a:ext>
            </a:extLst>
          </p:cNvPr>
          <p:cNvSpPr/>
          <p:nvPr/>
        </p:nvSpPr>
        <p:spPr>
          <a:xfrm>
            <a:off x="3722614" y="3364113"/>
            <a:ext cx="5243120" cy="784830"/>
          </a:xfrm>
          <a:prstGeom prst="rect">
            <a:avLst/>
          </a:prstGeom>
        </p:spPr>
        <p:txBody>
          <a:bodyPr wrap="square">
            <a:spAutoFit/>
          </a:bodyPr>
          <a:lstStyle/>
          <a:p>
            <a:pPr marL="214313" indent="-214313" defTabSz="685800">
              <a:buClrTx/>
              <a:buFont typeface="Arial" panose="020B0604020202020204" pitchFamily="34" charset="0"/>
              <a:buChar char="•"/>
            </a:pPr>
            <a:r>
              <a:rPr lang="sl-SI" sz="1500" u="sng" kern="1200" dirty="0">
                <a:solidFill>
                  <a:prstClr val="black"/>
                </a:solidFill>
                <a:latin typeface="Arial" panose="020B0604020202020204" pitchFamily="34" charset="0"/>
                <a:ea typeface="Calibri" panose="020F0502020204030204" pitchFamily="34" charset="0"/>
                <a:cs typeface="+mn-cs"/>
                <a:hlinkClick r:id="rId2">
                  <a:extLst>
                    <a:ext uri="{A12FA001-AC4F-418D-AE19-62706E023703}">
                      <ahyp:hlinkClr xmlns:ahyp="http://schemas.microsoft.com/office/drawing/2018/hyperlinkcolor" val="tx"/>
                    </a:ext>
                  </a:extLst>
                </a:hlinkClick>
              </a:rPr>
              <a:t>MVI - </a:t>
            </a:r>
            <a:r>
              <a:rPr lang="sl-SI" sz="1500" u="sng" kern="1200" dirty="0">
                <a:solidFill>
                  <a:prstClr val="black"/>
                </a:solidFill>
                <a:latin typeface="Calibri" panose="020F0502020204030204"/>
                <a:ea typeface="+mn-ea"/>
                <a:cs typeface="+mn-cs"/>
                <a:hlinkClick r:id="rId2">
                  <a:extLst>
                    <a:ext uri="{A12FA001-AC4F-418D-AE19-62706E023703}">
                      <ahyp:hlinkClr xmlns:ahyp="http://schemas.microsoft.com/office/drawing/2018/hyperlinkcolor" val="tx"/>
                    </a:ext>
                  </a:extLst>
                </a:hlinkClick>
              </a:rPr>
              <a:t>https://www.gov.si/teme/vpis-v-visje-strokovne-sole/</a:t>
            </a:r>
            <a:endParaRPr lang="sl-SI" sz="1500" u="sng" kern="1200" dirty="0">
              <a:solidFill>
                <a:prstClr val="black"/>
              </a:solidFill>
              <a:latin typeface="Calibri" panose="020F0502020204030204"/>
              <a:ea typeface="+mn-ea"/>
              <a:cs typeface="+mn-cs"/>
            </a:endParaRPr>
          </a:p>
          <a:p>
            <a:pPr defTabSz="685800">
              <a:buClrTx/>
            </a:pPr>
            <a:endParaRPr lang="sl-SI" sz="1500" u="sng" kern="1200" dirty="0">
              <a:solidFill>
                <a:prstClr val="black"/>
              </a:solidFill>
              <a:latin typeface="Arial" panose="020B0604020202020204" pitchFamily="34" charset="0"/>
              <a:ea typeface="Calibri" panose="020F0502020204030204" pitchFamily="34" charset="0"/>
              <a:cs typeface="+mn-cs"/>
            </a:endParaRPr>
          </a:p>
          <a:p>
            <a:pPr marL="214313" indent="-214313" defTabSz="685800">
              <a:buClrTx/>
              <a:buFont typeface="Arial" panose="020B0604020202020204" pitchFamily="34" charset="0"/>
              <a:buChar char="•"/>
            </a:pPr>
            <a:r>
              <a:rPr lang="sl-SI" sz="1500" u="sng" kern="1200" dirty="0">
                <a:solidFill>
                  <a:prstClr val="black"/>
                </a:solidFill>
                <a:latin typeface="Arial" panose="020B0604020202020204" pitchFamily="34" charset="0"/>
                <a:ea typeface="Calibri" panose="020F0502020204030204" pitchFamily="34" charset="0"/>
                <a:cs typeface="+mn-cs"/>
              </a:rPr>
              <a:t>VPS -  </a:t>
            </a:r>
            <a:r>
              <a:rPr lang="sl-SI" sz="1500" u="sng" kern="1200" dirty="0">
                <a:solidFill>
                  <a:prstClr val="black"/>
                </a:solidFill>
                <a:latin typeface="Arial" panose="020B0604020202020204" pitchFamily="34" charset="0"/>
                <a:ea typeface="Calibri" panose="020F0502020204030204" pitchFamily="34" charset="0"/>
                <a:cs typeface="+mn-cs"/>
                <a:hlinkClick r:id="rId3">
                  <a:extLst>
                    <a:ext uri="{A12FA001-AC4F-418D-AE19-62706E023703}">
                      <ahyp:hlinkClr xmlns:ahyp="http://schemas.microsoft.com/office/drawing/2018/hyperlinkcolor" val="tx"/>
                    </a:ext>
                  </a:extLst>
                </a:hlinkClick>
              </a:rPr>
              <a:t>https</a:t>
            </a:r>
            <a:r>
              <a:rPr lang="sl-SI" sz="1500" u="sng" kern="1200" dirty="0">
                <a:solidFill>
                  <a:prstClr val="black"/>
                </a:solidFill>
                <a:latin typeface="Calibri" panose="020F0502020204030204"/>
                <a:ea typeface="+mn-ea"/>
                <a:cs typeface="+mn-cs"/>
                <a:hlinkClick r:id="rId3">
                  <a:extLst>
                    <a:ext uri="{A12FA001-AC4F-418D-AE19-62706E023703}">
                      <ahyp:hlinkClr xmlns:ahyp="http://schemas.microsoft.com/office/drawing/2018/hyperlinkcolor" val="tx"/>
                    </a:ext>
                  </a:extLst>
                </a:hlinkClick>
              </a:rPr>
              <a:t>://vss-ce.com/vps</a:t>
            </a:r>
            <a:endParaRPr lang="sl-SI" sz="1500" kern="1200" dirty="0">
              <a:solidFill>
                <a:prstClr val="black"/>
              </a:solidFill>
              <a:latin typeface="Calibri" panose="020F0502020204030204"/>
              <a:ea typeface="+mn-ea"/>
              <a:cs typeface="+mn-cs"/>
            </a:endParaRPr>
          </a:p>
        </p:txBody>
      </p:sp>
      <p:sp>
        <p:nvSpPr>
          <p:cNvPr id="6" name="Rectangle 2">
            <a:extLst>
              <a:ext uri="{FF2B5EF4-FFF2-40B4-BE49-F238E27FC236}">
                <a16:creationId xmlns:a16="http://schemas.microsoft.com/office/drawing/2014/main" id="{A78039F0-79DC-421E-9861-453F18E5AF39}"/>
              </a:ext>
            </a:extLst>
          </p:cNvPr>
          <p:cNvSpPr txBox="1">
            <a:spLocks noChangeArrowheads="1"/>
          </p:cNvSpPr>
          <p:nvPr/>
        </p:nvSpPr>
        <p:spPr>
          <a:xfrm>
            <a:off x="1657350" y="564345"/>
            <a:ext cx="5829300" cy="418184"/>
          </a:xfrm>
          <a:prstGeom prst="rect">
            <a:avLst/>
          </a:prstGeom>
        </p:spPr>
        <p:txBody>
          <a:bodyPr vert="horz" lIns="68580" tIns="34290" rIns="68580" bIns="3429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342900">
              <a:buClrTx/>
            </a:pPr>
            <a:r>
              <a:rPr lang="sl-SI" sz="2100" b="1" dirty="0">
                <a:solidFill>
                  <a:srgbClr val="0070C0"/>
                </a:solidFill>
                <a:latin typeface="Arial" panose="020B0604020202020204" pitchFamily="34" charset="0"/>
                <a:cs typeface="Arial" panose="020B0604020202020204" pitchFamily="34" charset="0"/>
              </a:rPr>
              <a:t>VIŠJEŠOLSKI STROKOVNI ŠTUDIJ</a:t>
            </a:r>
            <a:endParaRPr lang="en-US" sz="2100" b="1" dirty="0">
              <a:solidFill>
                <a:srgbClr val="0070C0"/>
              </a:solidFill>
              <a:latin typeface="Arial" panose="020B0604020202020204" pitchFamily="34" charset="0"/>
              <a:cs typeface="Arial" panose="020B0604020202020204" pitchFamily="34" charset="0"/>
            </a:endParaRPr>
          </a:p>
        </p:txBody>
      </p:sp>
      <p:sp>
        <p:nvSpPr>
          <p:cNvPr id="7" name="Rectangle 2"/>
          <p:cNvSpPr>
            <a:spLocks noChangeArrowheads="1"/>
          </p:cNvSpPr>
          <p:nvPr/>
        </p:nvSpPr>
        <p:spPr bwMode="auto">
          <a:xfrm>
            <a:off x="3722615" y="1663972"/>
            <a:ext cx="5161327"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buClrTx/>
            </a:pPr>
            <a:r>
              <a:rPr lang="sl-SI" altLang="sl-SI" sz="1800" b="1" kern="1200" dirty="0">
                <a:latin typeface="Calibri" panose="020F0502020204030204" pitchFamily="34" charset="0"/>
                <a:ea typeface="Republika"/>
                <a:cs typeface="Republika"/>
              </a:rPr>
              <a:t>ŠTUDIJSKO LETO 2024/2025</a:t>
            </a:r>
          </a:p>
          <a:p>
            <a:pPr defTabSz="685800" eaLnBrk="0" fontAlgn="base" hangingPunct="0">
              <a:spcBef>
                <a:spcPct val="0"/>
              </a:spcBef>
              <a:spcAft>
                <a:spcPct val="0"/>
              </a:spcAft>
              <a:buClrTx/>
            </a:pPr>
            <a:r>
              <a:rPr lang="sl-SI" altLang="sl-SI" sz="1800" b="1" kern="1200" dirty="0">
                <a:latin typeface="Calibri" panose="020F0502020204030204" pitchFamily="34" charset="0"/>
                <a:ea typeface="Republika"/>
                <a:cs typeface="Republika"/>
              </a:rPr>
              <a:t>RAZPIS ZA VPIS V VIŠJE STROKOVNO IZOBRAŽEVANJE</a:t>
            </a:r>
            <a:endParaRPr lang="sl-SI" altLang="sl-SI" sz="1800" kern="1200" dirty="0">
              <a:solidFill>
                <a:prstClr val="black"/>
              </a:solidFill>
              <a:latin typeface="Calibri" panose="020F0502020204030204"/>
              <a:ea typeface="+mn-ea"/>
              <a:cs typeface="+mn-cs"/>
            </a:endParaRPr>
          </a:p>
          <a:p>
            <a:pPr defTabSz="685800" eaLnBrk="0" fontAlgn="base" hangingPunct="0">
              <a:spcBef>
                <a:spcPct val="0"/>
              </a:spcBef>
              <a:spcAft>
                <a:spcPct val="0"/>
              </a:spcAft>
              <a:buClrTx/>
            </a:pPr>
            <a:r>
              <a:rPr lang="sl-SI" altLang="sl-SI" sz="1500" kern="1200" dirty="0">
                <a:latin typeface="Calibri" panose="020F0502020204030204" pitchFamily="34" charset="0"/>
                <a:ea typeface="Republika"/>
                <a:cs typeface="Republika"/>
              </a:rPr>
              <a:t>Ljubljana, 1. februar 2024</a:t>
            </a:r>
            <a:endParaRPr lang="sl-SI" altLang="sl-SI" sz="1500" kern="1200" dirty="0">
              <a:solidFill>
                <a:prstClr val="black"/>
              </a:solidFill>
              <a:latin typeface="Calibri" panose="020F0502020204030204"/>
              <a:ea typeface="+mn-ea"/>
              <a:cs typeface="+mn-cs"/>
            </a:endParaRPr>
          </a:p>
          <a:p>
            <a:pPr defTabSz="685800" eaLnBrk="0" fontAlgn="base" hangingPunct="0">
              <a:spcBef>
                <a:spcPct val="0"/>
              </a:spcBef>
              <a:spcAft>
                <a:spcPct val="0"/>
              </a:spcAft>
              <a:buClrTx/>
            </a:pPr>
            <a:endParaRPr lang="sl-SI" altLang="sl-SI" sz="1350" kern="1200" dirty="0">
              <a:solidFill>
                <a:prstClr val="black"/>
              </a:solidFill>
              <a:latin typeface="Arial" panose="020B0604020202020204" pitchFamily="34" charset="0"/>
              <a:ea typeface="+mn-ea"/>
              <a:cs typeface="+mn-cs"/>
            </a:endParaRPr>
          </a:p>
        </p:txBody>
      </p:sp>
      <p:sp>
        <p:nvSpPr>
          <p:cNvPr id="8" name="Rectangle 3"/>
          <p:cNvSpPr>
            <a:spLocks noChangeArrowheads="1"/>
          </p:cNvSpPr>
          <p:nvPr/>
        </p:nvSpPr>
        <p:spPr bwMode="auto">
          <a:xfrm>
            <a:off x="260055" y="5745697"/>
            <a:ext cx="4835440" cy="392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tabLst>
                <a:tab pos="660400" algn="l"/>
              </a:tabLst>
              <a:defRPr>
                <a:solidFill>
                  <a:schemeClr val="tx1"/>
                </a:solidFill>
                <a:latin typeface="Arial" panose="020B0604020202020204" pitchFamily="34" charset="0"/>
              </a:defRPr>
            </a:lvl1pPr>
            <a:lvl2pPr eaLnBrk="0" fontAlgn="base" hangingPunct="0">
              <a:spcBef>
                <a:spcPct val="0"/>
              </a:spcBef>
              <a:spcAft>
                <a:spcPct val="0"/>
              </a:spcAft>
              <a:tabLst>
                <a:tab pos="660400" algn="l"/>
              </a:tabLst>
              <a:defRPr>
                <a:solidFill>
                  <a:schemeClr val="tx1"/>
                </a:solidFill>
                <a:latin typeface="Arial" panose="020B0604020202020204" pitchFamily="34" charset="0"/>
              </a:defRPr>
            </a:lvl2pPr>
            <a:lvl3pPr eaLnBrk="0" fontAlgn="base" hangingPunct="0">
              <a:spcBef>
                <a:spcPct val="0"/>
              </a:spcBef>
              <a:spcAft>
                <a:spcPct val="0"/>
              </a:spcAft>
              <a:tabLst>
                <a:tab pos="660400" algn="l"/>
              </a:tabLst>
              <a:defRPr>
                <a:solidFill>
                  <a:schemeClr val="tx1"/>
                </a:solidFill>
                <a:latin typeface="Arial" panose="020B0604020202020204" pitchFamily="34" charset="0"/>
              </a:defRPr>
            </a:lvl3pPr>
            <a:lvl4pPr eaLnBrk="0" fontAlgn="base" hangingPunct="0">
              <a:spcBef>
                <a:spcPct val="0"/>
              </a:spcBef>
              <a:spcAft>
                <a:spcPct val="0"/>
              </a:spcAft>
              <a:tabLst>
                <a:tab pos="660400" algn="l"/>
              </a:tabLst>
              <a:defRPr>
                <a:solidFill>
                  <a:schemeClr val="tx1"/>
                </a:solidFill>
                <a:latin typeface="Arial" panose="020B0604020202020204" pitchFamily="34" charset="0"/>
              </a:defRPr>
            </a:lvl4pPr>
            <a:lvl5pPr eaLnBrk="0" fontAlgn="base" hangingPunct="0">
              <a:spcBef>
                <a:spcPct val="0"/>
              </a:spcBef>
              <a:spcAft>
                <a:spcPct val="0"/>
              </a:spcAft>
              <a:tabLst>
                <a:tab pos="660400" algn="l"/>
              </a:tabLst>
              <a:defRPr>
                <a:solidFill>
                  <a:schemeClr val="tx1"/>
                </a:solidFill>
                <a:latin typeface="Arial" panose="020B0604020202020204" pitchFamily="34" charset="0"/>
              </a:defRPr>
            </a:lvl5pPr>
            <a:lvl6pPr eaLnBrk="0" fontAlgn="base" hangingPunct="0">
              <a:spcBef>
                <a:spcPct val="0"/>
              </a:spcBef>
              <a:spcAft>
                <a:spcPct val="0"/>
              </a:spcAft>
              <a:tabLst>
                <a:tab pos="660400" algn="l"/>
              </a:tabLst>
              <a:defRPr>
                <a:solidFill>
                  <a:schemeClr val="tx1"/>
                </a:solidFill>
                <a:latin typeface="Arial" panose="020B0604020202020204" pitchFamily="34" charset="0"/>
              </a:defRPr>
            </a:lvl6pPr>
            <a:lvl7pPr eaLnBrk="0" fontAlgn="base" hangingPunct="0">
              <a:spcBef>
                <a:spcPct val="0"/>
              </a:spcBef>
              <a:spcAft>
                <a:spcPct val="0"/>
              </a:spcAft>
              <a:tabLst>
                <a:tab pos="660400" algn="l"/>
              </a:tabLst>
              <a:defRPr>
                <a:solidFill>
                  <a:schemeClr val="tx1"/>
                </a:solidFill>
                <a:latin typeface="Arial" panose="020B0604020202020204" pitchFamily="34" charset="0"/>
              </a:defRPr>
            </a:lvl7pPr>
            <a:lvl8pPr eaLnBrk="0" fontAlgn="base" hangingPunct="0">
              <a:spcBef>
                <a:spcPct val="0"/>
              </a:spcBef>
              <a:spcAft>
                <a:spcPct val="0"/>
              </a:spcAft>
              <a:tabLst>
                <a:tab pos="660400" algn="l"/>
              </a:tabLst>
              <a:defRPr>
                <a:solidFill>
                  <a:schemeClr val="tx1"/>
                </a:solidFill>
                <a:latin typeface="Arial" panose="020B0604020202020204" pitchFamily="34" charset="0"/>
              </a:defRPr>
            </a:lvl8pPr>
            <a:lvl9pPr eaLnBrk="0" fontAlgn="base" hangingPunct="0">
              <a:spcBef>
                <a:spcPct val="0"/>
              </a:spcBef>
              <a:spcAft>
                <a:spcPct val="0"/>
              </a:spcAft>
              <a:tabLst>
                <a:tab pos="660400" algn="l"/>
              </a:tabLst>
              <a:defRPr>
                <a:solidFill>
                  <a:schemeClr val="tx1"/>
                </a:solidFill>
                <a:latin typeface="Arial" panose="020B0604020202020204" pitchFamily="34" charset="0"/>
              </a:defRPr>
            </a:lvl9pPr>
          </a:lstStyle>
          <a:p>
            <a:pPr defTabSz="685800">
              <a:buClrTx/>
              <a:tabLst>
                <a:tab pos="495300" algn="l"/>
              </a:tabLst>
            </a:pPr>
            <a:r>
              <a:rPr lang="sl-SI" altLang="sl-SI" sz="750" kern="1200">
                <a:solidFill>
                  <a:srgbClr val="000000"/>
                </a:solidFill>
                <a:ea typeface="Republika"/>
                <a:cs typeface="Republika"/>
              </a:rPr>
              <a:t>	</a:t>
            </a:r>
            <a:endParaRPr lang="sl-SI" altLang="sl-SI" sz="675" kern="1200">
              <a:solidFill>
                <a:prstClr val="black"/>
              </a:solidFill>
              <a:ea typeface="+mn-ea"/>
              <a:cs typeface="+mn-cs"/>
            </a:endParaRPr>
          </a:p>
          <a:p>
            <a:pPr defTabSz="685800">
              <a:buClrTx/>
              <a:tabLst>
                <a:tab pos="495300" algn="l"/>
              </a:tabLst>
            </a:pPr>
            <a:endParaRPr lang="sl-SI" altLang="sl-SI" sz="1350" kern="1200">
              <a:solidFill>
                <a:prstClr val="black"/>
              </a:solidFill>
              <a:ea typeface="+mn-ea"/>
              <a:cs typeface="+mn-cs"/>
            </a:endParaRPr>
          </a:p>
        </p:txBody>
      </p:sp>
      <p:sp>
        <p:nvSpPr>
          <p:cNvPr id="4" name="PoljeZBesedilom 3">
            <a:extLst>
              <a:ext uri="{FF2B5EF4-FFF2-40B4-BE49-F238E27FC236}">
                <a16:creationId xmlns:a16="http://schemas.microsoft.com/office/drawing/2014/main" id="{B1011CCE-D9F1-4EF7-9C49-3CCBF7AEBA80}"/>
              </a:ext>
            </a:extLst>
          </p:cNvPr>
          <p:cNvSpPr txBox="1"/>
          <p:nvPr/>
        </p:nvSpPr>
        <p:spPr>
          <a:xfrm>
            <a:off x="3722615" y="2948614"/>
            <a:ext cx="1533881" cy="369332"/>
          </a:xfrm>
          <a:prstGeom prst="rect">
            <a:avLst/>
          </a:prstGeom>
          <a:noFill/>
        </p:spPr>
        <p:txBody>
          <a:bodyPr wrap="none" rtlCol="0">
            <a:spAutoFit/>
          </a:bodyPr>
          <a:lstStyle/>
          <a:p>
            <a:pPr defTabSz="685800">
              <a:buClrTx/>
            </a:pPr>
            <a:r>
              <a:rPr lang="sl-SI" sz="1800" kern="1200" dirty="0">
                <a:solidFill>
                  <a:prstClr val="black"/>
                </a:solidFill>
                <a:latin typeface="Calibri" panose="020F0502020204030204"/>
                <a:ea typeface="+mn-ea"/>
                <a:cs typeface="+mn-cs"/>
              </a:rPr>
              <a:t>Spletne strani:</a:t>
            </a:r>
          </a:p>
        </p:txBody>
      </p:sp>
      <p:sp>
        <p:nvSpPr>
          <p:cNvPr id="5" name="Pravokotnik 4">
            <a:extLst>
              <a:ext uri="{FF2B5EF4-FFF2-40B4-BE49-F238E27FC236}">
                <a16:creationId xmlns:a16="http://schemas.microsoft.com/office/drawing/2014/main" id="{6461C041-87AB-45D1-898E-939498D8CB49}"/>
              </a:ext>
            </a:extLst>
          </p:cNvPr>
          <p:cNvSpPr/>
          <p:nvPr/>
        </p:nvSpPr>
        <p:spPr>
          <a:xfrm>
            <a:off x="9109711" y="0"/>
            <a:ext cx="34289" cy="514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sl-SI" sz="1350" kern="1200">
              <a:solidFill>
                <a:prstClr val="white"/>
              </a:solidFill>
              <a:latin typeface="Calibri" panose="020F0502020204030204"/>
            </a:endParaRPr>
          </a:p>
        </p:txBody>
      </p:sp>
      <p:sp>
        <p:nvSpPr>
          <p:cNvPr id="12" name="Pravokotnik 11">
            <a:extLst>
              <a:ext uri="{FF2B5EF4-FFF2-40B4-BE49-F238E27FC236}">
                <a16:creationId xmlns:a16="http://schemas.microsoft.com/office/drawing/2014/main" id="{3746D6AC-F254-4678-8EE3-E4E887CA231D}"/>
              </a:ext>
            </a:extLst>
          </p:cNvPr>
          <p:cNvSpPr/>
          <p:nvPr/>
        </p:nvSpPr>
        <p:spPr>
          <a:xfrm>
            <a:off x="1" y="0"/>
            <a:ext cx="34289" cy="514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sl-SI" sz="1350" kern="1200">
              <a:solidFill>
                <a:prstClr val="white"/>
              </a:solidFill>
              <a:latin typeface="Calibri" panose="020F0502020204030204"/>
            </a:endParaRPr>
          </a:p>
        </p:txBody>
      </p:sp>
      <p:sp>
        <p:nvSpPr>
          <p:cNvPr id="13" name="Pravokotnik 12">
            <a:extLst>
              <a:ext uri="{FF2B5EF4-FFF2-40B4-BE49-F238E27FC236}">
                <a16:creationId xmlns:a16="http://schemas.microsoft.com/office/drawing/2014/main" id="{AB3DD5D8-669F-449B-B220-389811B9C7DF}"/>
              </a:ext>
            </a:extLst>
          </p:cNvPr>
          <p:cNvSpPr/>
          <p:nvPr/>
        </p:nvSpPr>
        <p:spPr>
          <a:xfrm rot="5400000">
            <a:off x="4541360" y="-4541360"/>
            <a:ext cx="44136" cy="91268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sl-SI" sz="1350" kern="1200">
              <a:solidFill>
                <a:prstClr val="white"/>
              </a:solidFill>
              <a:latin typeface="Calibri" panose="020F0502020204030204"/>
            </a:endParaRPr>
          </a:p>
        </p:txBody>
      </p:sp>
      <p:sp>
        <p:nvSpPr>
          <p:cNvPr id="14" name="Pravokotnik 13">
            <a:extLst>
              <a:ext uri="{FF2B5EF4-FFF2-40B4-BE49-F238E27FC236}">
                <a16:creationId xmlns:a16="http://schemas.microsoft.com/office/drawing/2014/main" id="{7DFAB81B-3FEB-4EDD-9B85-FC681AEB4F9C}"/>
              </a:ext>
            </a:extLst>
          </p:cNvPr>
          <p:cNvSpPr/>
          <p:nvPr/>
        </p:nvSpPr>
        <p:spPr>
          <a:xfrm rot="5400000">
            <a:off x="4549932" y="569129"/>
            <a:ext cx="44136" cy="91268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sl-SI" sz="1350" kern="1200">
              <a:solidFill>
                <a:prstClr val="white"/>
              </a:solidFill>
              <a:latin typeface="Calibri" panose="020F0502020204030204"/>
            </a:endParaRPr>
          </a:p>
        </p:txBody>
      </p:sp>
      <p:pic>
        <p:nvPicPr>
          <p:cNvPr id="10" name="Slika 9">
            <a:extLst>
              <a:ext uri="{FF2B5EF4-FFF2-40B4-BE49-F238E27FC236}">
                <a16:creationId xmlns:a16="http://schemas.microsoft.com/office/drawing/2014/main" id="{D7603476-90C4-C583-9EC3-88E6995309AC}"/>
              </a:ext>
            </a:extLst>
          </p:cNvPr>
          <p:cNvPicPr>
            <a:picLocks noChangeAspect="1"/>
          </p:cNvPicPr>
          <p:nvPr/>
        </p:nvPicPr>
        <p:blipFill>
          <a:blip r:embed="rId4"/>
          <a:stretch>
            <a:fillRect/>
          </a:stretch>
        </p:blipFill>
        <p:spPr>
          <a:xfrm>
            <a:off x="358497" y="1322102"/>
            <a:ext cx="3138349" cy="3197316"/>
          </a:xfrm>
          <a:prstGeom prst="rect">
            <a:avLst/>
          </a:prstGeom>
        </p:spPr>
      </p:pic>
    </p:spTree>
    <p:extLst>
      <p:ext uri="{BB962C8B-B14F-4D97-AF65-F5344CB8AC3E}">
        <p14:creationId xmlns:p14="http://schemas.microsoft.com/office/powerpoint/2010/main" val="5736711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9129565C-FE74-419A-A1B1-C3A39D712E6D}"/>
              </a:ext>
            </a:extLst>
          </p:cNvPr>
          <p:cNvSpPr txBox="1">
            <a:spLocks noChangeArrowheads="1"/>
          </p:cNvSpPr>
          <p:nvPr/>
        </p:nvSpPr>
        <p:spPr>
          <a:xfrm>
            <a:off x="1468706" y="260132"/>
            <a:ext cx="5829300" cy="418184"/>
          </a:xfrm>
          <a:prstGeom prst="rect">
            <a:avLst/>
          </a:prstGeom>
        </p:spPr>
        <p:txBody>
          <a:bodyPr vert="horz" lIns="68580" tIns="34290" rIns="68580" bIns="3429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342900">
              <a:buClrTx/>
            </a:pPr>
            <a:r>
              <a:rPr lang="sl-SI" sz="2100" b="1" dirty="0">
                <a:solidFill>
                  <a:srgbClr val="5B9BD5">
                    <a:lumMod val="50000"/>
                  </a:srgbClr>
                </a:solidFill>
                <a:latin typeface="Arial" panose="020B0604020202020204" pitchFamily="34" charset="0"/>
                <a:cs typeface="Arial" panose="020B0604020202020204" pitchFamily="34" charset="0"/>
              </a:rPr>
              <a:t>VIŠJEŠOLSKI ŠTUDIJSKI PROGRAMI</a:t>
            </a:r>
            <a:endParaRPr lang="en-US" sz="2100" b="1" dirty="0">
              <a:solidFill>
                <a:srgbClr val="5B9BD5">
                  <a:lumMod val="50000"/>
                </a:srgbClr>
              </a:solidFill>
              <a:latin typeface="Arial" panose="020B0604020202020204" pitchFamily="34" charset="0"/>
              <a:cs typeface="Arial" panose="020B0604020202020204" pitchFamily="34" charset="0"/>
            </a:endParaRPr>
          </a:p>
        </p:txBody>
      </p:sp>
      <p:sp>
        <p:nvSpPr>
          <p:cNvPr id="3" name="Pravokotnik 2"/>
          <p:cNvSpPr/>
          <p:nvPr/>
        </p:nvSpPr>
        <p:spPr>
          <a:xfrm>
            <a:off x="532563" y="857884"/>
            <a:ext cx="5556517" cy="300082"/>
          </a:xfrm>
          <a:prstGeom prst="rect">
            <a:avLst/>
          </a:prstGeom>
        </p:spPr>
        <p:txBody>
          <a:bodyPr wrap="square">
            <a:spAutoFit/>
          </a:bodyPr>
          <a:lstStyle/>
          <a:p>
            <a:pPr defTabSz="685800">
              <a:buClrTx/>
            </a:pPr>
            <a:r>
              <a:rPr lang="sl-SI" sz="1350" kern="1200" dirty="0">
                <a:latin typeface="Calibri" panose="020F0502020204030204" pitchFamily="34" charset="0"/>
                <a:ea typeface="Times New Roman" panose="02020603050405020304" pitchFamily="18" charset="0"/>
                <a:cs typeface="Times New Roman" panose="02020603050405020304" pitchFamily="18" charset="0"/>
              </a:rPr>
              <a:t>Za izobraževanje je razpisanih 34 različnih študijskih  programov:</a:t>
            </a:r>
            <a:endParaRPr lang="sl-SI" sz="1350" kern="1200" dirty="0">
              <a:solidFill>
                <a:prstClr val="black"/>
              </a:solidFill>
              <a:latin typeface="Calibri" panose="020F0502020204030204"/>
              <a:ea typeface="+mn-ea"/>
              <a:cs typeface="+mn-cs"/>
            </a:endParaRPr>
          </a:p>
        </p:txBody>
      </p:sp>
      <p:graphicFrame>
        <p:nvGraphicFramePr>
          <p:cNvPr id="2" name="Tabela 1"/>
          <p:cNvGraphicFramePr>
            <a:graphicFrameLocks noGrp="1"/>
          </p:cNvGraphicFramePr>
          <p:nvPr/>
        </p:nvGraphicFramePr>
        <p:xfrm>
          <a:off x="1814472" y="1269721"/>
          <a:ext cx="2705276" cy="4965700"/>
        </p:xfrm>
        <a:graphic>
          <a:graphicData uri="http://schemas.openxmlformats.org/drawingml/2006/table">
            <a:tbl>
              <a:tblPr firstRow="1" firstCol="1" lastRow="1" lastCol="1" bandRow="1" bandCol="1">
                <a:tableStyleId>{5C22544A-7EE6-4342-B048-85BDC9FD1C3A}</a:tableStyleId>
              </a:tblPr>
              <a:tblGrid>
                <a:gridCol w="2705276">
                  <a:extLst>
                    <a:ext uri="{9D8B030D-6E8A-4147-A177-3AD203B41FA5}">
                      <a16:colId xmlns:a16="http://schemas.microsoft.com/office/drawing/2014/main" val="20000"/>
                    </a:ext>
                  </a:extLst>
                </a:gridCol>
              </a:tblGrid>
              <a:tr h="394335">
                <a:tc>
                  <a:txBody>
                    <a:bodyPr/>
                    <a:lstStyle/>
                    <a:p>
                      <a:pPr marL="330200" indent="-285750" algn="l">
                        <a:spcBef>
                          <a:spcPts val="250"/>
                        </a:spcBef>
                        <a:spcAft>
                          <a:spcPts val="0"/>
                        </a:spcAft>
                        <a:buFont typeface="Arial" panose="020B0604020202020204" pitchFamily="34" charset="0"/>
                        <a:buChar char="•"/>
                      </a:pPr>
                      <a:r>
                        <a:rPr lang="sl-SI" sz="1200" dirty="0">
                          <a:solidFill>
                            <a:schemeClr val="tx1"/>
                          </a:solidFill>
                          <a:effectLst/>
                        </a:rPr>
                        <a:t>Avtoservisni menedžment</a:t>
                      </a:r>
                    </a:p>
                    <a:p>
                      <a:pPr marL="330200" indent="-285750" algn="l">
                        <a:spcBef>
                          <a:spcPts val="250"/>
                        </a:spcBef>
                        <a:spcAft>
                          <a:spcPts val="0"/>
                        </a:spcAft>
                        <a:buFont typeface="Arial" panose="020B0604020202020204" pitchFamily="34" charset="0"/>
                        <a:buChar char="•"/>
                      </a:pPr>
                      <a:r>
                        <a:rPr lang="sl-SI" sz="1200" b="1" kern="1200" dirty="0">
                          <a:solidFill>
                            <a:schemeClr val="tx1"/>
                          </a:solidFill>
                          <a:effectLst/>
                          <a:latin typeface="+mn-lt"/>
                          <a:ea typeface="+mn-ea"/>
                          <a:cs typeface="+mn-cs"/>
                        </a:rPr>
                        <a:t>Digitalni marketing (zasebni program)</a:t>
                      </a:r>
                    </a:p>
                  </a:txBody>
                  <a:tcPr marL="0" marR="0" marT="0" marB="0">
                    <a:noFill/>
                  </a:tcPr>
                </a:tc>
                <a:extLst>
                  <a:ext uri="{0D108BD9-81ED-4DB2-BD59-A6C34878D82A}">
                    <a16:rowId xmlns:a16="http://schemas.microsoft.com/office/drawing/2014/main" val="10000"/>
                  </a:ext>
                </a:extLst>
              </a:tr>
              <a:tr h="182880">
                <a:tc>
                  <a:txBody>
                    <a:bodyPr/>
                    <a:lstStyle/>
                    <a:p>
                      <a:pPr marL="330200" indent="-285750" algn="l">
                        <a:spcBef>
                          <a:spcPts val="350"/>
                        </a:spcBef>
                        <a:spcAft>
                          <a:spcPts val="0"/>
                        </a:spcAft>
                        <a:buFont typeface="Arial" panose="020B0604020202020204" pitchFamily="34" charset="0"/>
                        <a:buChar char="•"/>
                      </a:pPr>
                      <a:r>
                        <a:rPr lang="sl-SI" sz="1200" dirty="0">
                          <a:solidFill>
                            <a:schemeClr val="tx1"/>
                          </a:solidFill>
                          <a:effectLst/>
                        </a:rPr>
                        <a:t>Ekonomist</a:t>
                      </a:r>
                      <a:endParaRPr lang="sl-SI" sz="1200" dirty="0">
                        <a:solidFill>
                          <a:schemeClr val="tx1"/>
                        </a:solidFill>
                        <a:effectLst/>
                        <a:latin typeface="Republika"/>
                        <a:ea typeface="Republika"/>
                        <a:cs typeface="Republika"/>
                      </a:endParaRPr>
                    </a:p>
                  </a:txBody>
                  <a:tcPr marL="0" marR="0" marT="0" marB="0">
                    <a:noFill/>
                  </a:tcPr>
                </a:tc>
                <a:extLst>
                  <a:ext uri="{0D108BD9-81ED-4DB2-BD59-A6C34878D82A}">
                    <a16:rowId xmlns:a16="http://schemas.microsoft.com/office/drawing/2014/main" val="10001"/>
                  </a:ext>
                </a:extLst>
              </a:tr>
              <a:tr h="182880">
                <a:tc>
                  <a:txBody>
                    <a:bodyPr/>
                    <a:lstStyle/>
                    <a:p>
                      <a:pPr marL="330200" indent="-285750" algn="l">
                        <a:spcBef>
                          <a:spcPts val="350"/>
                        </a:spcBef>
                        <a:spcAft>
                          <a:spcPts val="0"/>
                        </a:spcAft>
                        <a:buFont typeface="Arial" panose="020B0604020202020204" pitchFamily="34" charset="0"/>
                        <a:buChar char="•"/>
                      </a:pPr>
                      <a:r>
                        <a:rPr lang="sl-SI" sz="1200" dirty="0">
                          <a:solidFill>
                            <a:schemeClr val="tx1"/>
                          </a:solidFill>
                          <a:effectLst/>
                        </a:rPr>
                        <a:t>Elektroenergetika</a:t>
                      </a:r>
                      <a:endParaRPr lang="sl-SI" sz="1200" dirty="0">
                        <a:solidFill>
                          <a:schemeClr val="tx1"/>
                        </a:solidFill>
                        <a:effectLst/>
                        <a:latin typeface="Republika"/>
                        <a:ea typeface="Republika"/>
                        <a:cs typeface="Republika"/>
                      </a:endParaRPr>
                    </a:p>
                  </a:txBody>
                  <a:tcPr marL="0" marR="0" marT="0" marB="0">
                    <a:noFill/>
                  </a:tcPr>
                </a:tc>
                <a:extLst>
                  <a:ext uri="{0D108BD9-81ED-4DB2-BD59-A6C34878D82A}">
                    <a16:rowId xmlns:a16="http://schemas.microsoft.com/office/drawing/2014/main" val="10002"/>
                  </a:ext>
                </a:extLst>
              </a:tr>
              <a:tr h="182880">
                <a:tc>
                  <a:txBody>
                    <a:bodyPr/>
                    <a:lstStyle/>
                    <a:p>
                      <a:pPr marL="330200" indent="-285750" algn="l">
                        <a:spcBef>
                          <a:spcPts val="350"/>
                        </a:spcBef>
                        <a:spcAft>
                          <a:spcPts val="0"/>
                        </a:spcAft>
                        <a:buFont typeface="Arial" panose="020B0604020202020204" pitchFamily="34" charset="0"/>
                        <a:buChar char="•"/>
                      </a:pPr>
                      <a:r>
                        <a:rPr lang="sl-SI" sz="1200" dirty="0">
                          <a:solidFill>
                            <a:schemeClr val="tx1"/>
                          </a:solidFill>
                          <a:effectLst/>
                        </a:rPr>
                        <a:t>Elektrotehnika</a:t>
                      </a:r>
                      <a:endParaRPr lang="sl-SI" sz="1200" dirty="0">
                        <a:solidFill>
                          <a:schemeClr val="tx1"/>
                        </a:solidFill>
                        <a:effectLst/>
                        <a:latin typeface="Republika"/>
                        <a:ea typeface="Republika"/>
                        <a:cs typeface="Republika"/>
                      </a:endParaRPr>
                    </a:p>
                  </a:txBody>
                  <a:tcPr marL="0" marR="0" marT="0" marB="0">
                    <a:noFill/>
                  </a:tcPr>
                </a:tc>
                <a:extLst>
                  <a:ext uri="{0D108BD9-81ED-4DB2-BD59-A6C34878D82A}">
                    <a16:rowId xmlns:a16="http://schemas.microsoft.com/office/drawing/2014/main" val="10003"/>
                  </a:ext>
                </a:extLst>
              </a:tr>
              <a:tr h="182880">
                <a:tc>
                  <a:txBody>
                    <a:bodyPr/>
                    <a:lstStyle/>
                    <a:p>
                      <a:pPr marL="330200" indent="-285750" algn="l">
                        <a:spcBef>
                          <a:spcPts val="350"/>
                        </a:spcBef>
                        <a:spcAft>
                          <a:spcPts val="0"/>
                        </a:spcAft>
                        <a:buFont typeface="Arial" panose="020B0604020202020204" pitchFamily="34" charset="0"/>
                        <a:buChar char="•"/>
                      </a:pPr>
                      <a:r>
                        <a:rPr lang="sl-SI" sz="1200" dirty="0">
                          <a:solidFill>
                            <a:schemeClr val="tx1"/>
                          </a:solidFill>
                          <a:effectLst/>
                        </a:rPr>
                        <a:t>Fotografija</a:t>
                      </a:r>
                      <a:endParaRPr lang="sl-SI" sz="1200" dirty="0">
                        <a:solidFill>
                          <a:schemeClr val="tx1"/>
                        </a:solidFill>
                        <a:effectLst/>
                        <a:latin typeface="Republika"/>
                        <a:ea typeface="Republika"/>
                        <a:cs typeface="Republika"/>
                      </a:endParaRPr>
                    </a:p>
                  </a:txBody>
                  <a:tcPr marL="0" marR="0" marT="0" marB="0">
                    <a:noFill/>
                  </a:tcPr>
                </a:tc>
                <a:extLst>
                  <a:ext uri="{0D108BD9-81ED-4DB2-BD59-A6C34878D82A}">
                    <a16:rowId xmlns:a16="http://schemas.microsoft.com/office/drawing/2014/main" val="10004"/>
                  </a:ext>
                </a:extLst>
              </a:tr>
              <a:tr h="182880">
                <a:tc>
                  <a:txBody>
                    <a:bodyPr/>
                    <a:lstStyle/>
                    <a:p>
                      <a:pPr marL="330200" indent="-285750" algn="l">
                        <a:spcBef>
                          <a:spcPts val="350"/>
                        </a:spcBef>
                        <a:spcAft>
                          <a:spcPts val="0"/>
                        </a:spcAft>
                        <a:buFont typeface="Arial" panose="020B0604020202020204" pitchFamily="34" charset="0"/>
                        <a:buChar char="•"/>
                      </a:pPr>
                      <a:r>
                        <a:rPr lang="sl-SI" sz="1200" dirty="0" err="1">
                          <a:solidFill>
                            <a:schemeClr val="tx1"/>
                          </a:solidFill>
                          <a:effectLst/>
                        </a:rPr>
                        <a:t>Geotehnologija</a:t>
                      </a:r>
                      <a:r>
                        <a:rPr lang="sl-SI" sz="1200" dirty="0">
                          <a:solidFill>
                            <a:schemeClr val="tx1"/>
                          </a:solidFill>
                          <a:effectLst/>
                        </a:rPr>
                        <a:t> in rudarstvo</a:t>
                      </a:r>
                      <a:endParaRPr lang="sl-SI" sz="1200" dirty="0">
                        <a:solidFill>
                          <a:schemeClr val="tx1"/>
                        </a:solidFill>
                        <a:effectLst/>
                        <a:latin typeface="Republika"/>
                        <a:ea typeface="Republika"/>
                        <a:cs typeface="Republika"/>
                      </a:endParaRPr>
                    </a:p>
                  </a:txBody>
                  <a:tcPr marL="0" marR="0" marT="0" marB="0">
                    <a:noFill/>
                  </a:tcPr>
                </a:tc>
                <a:extLst>
                  <a:ext uri="{0D108BD9-81ED-4DB2-BD59-A6C34878D82A}">
                    <a16:rowId xmlns:a16="http://schemas.microsoft.com/office/drawing/2014/main" val="10005"/>
                  </a:ext>
                </a:extLst>
              </a:tr>
              <a:tr h="182880">
                <a:tc>
                  <a:txBody>
                    <a:bodyPr/>
                    <a:lstStyle/>
                    <a:p>
                      <a:pPr marL="330200" indent="-285750" algn="l">
                        <a:spcBef>
                          <a:spcPts val="350"/>
                        </a:spcBef>
                        <a:spcAft>
                          <a:spcPts val="0"/>
                        </a:spcAft>
                        <a:buFont typeface="Arial" panose="020B0604020202020204" pitchFamily="34" charset="0"/>
                        <a:buChar char="•"/>
                      </a:pPr>
                      <a:r>
                        <a:rPr lang="sl-SI" sz="1200" dirty="0">
                          <a:solidFill>
                            <a:schemeClr val="tx1"/>
                          </a:solidFill>
                          <a:effectLst/>
                        </a:rPr>
                        <a:t>Gostinstvo in turizem</a:t>
                      </a:r>
                      <a:endParaRPr lang="sl-SI" sz="1200" dirty="0">
                        <a:solidFill>
                          <a:schemeClr val="tx1"/>
                        </a:solidFill>
                        <a:effectLst/>
                        <a:latin typeface="Republika"/>
                        <a:ea typeface="Republika"/>
                        <a:cs typeface="Republika"/>
                      </a:endParaRPr>
                    </a:p>
                  </a:txBody>
                  <a:tcPr marL="0" marR="0" marT="0" marB="0">
                    <a:noFill/>
                  </a:tcPr>
                </a:tc>
                <a:extLst>
                  <a:ext uri="{0D108BD9-81ED-4DB2-BD59-A6C34878D82A}">
                    <a16:rowId xmlns:a16="http://schemas.microsoft.com/office/drawing/2014/main" val="10006"/>
                  </a:ext>
                </a:extLst>
              </a:tr>
              <a:tr h="182880">
                <a:tc>
                  <a:txBody>
                    <a:bodyPr/>
                    <a:lstStyle/>
                    <a:p>
                      <a:pPr marL="330200" indent="-285750" algn="l">
                        <a:spcBef>
                          <a:spcPts val="350"/>
                        </a:spcBef>
                        <a:spcAft>
                          <a:spcPts val="0"/>
                        </a:spcAft>
                        <a:buFont typeface="Arial" panose="020B0604020202020204" pitchFamily="34" charset="0"/>
                        <a:buChar char="•"/>
                      </a:pPr>
                      <a:r>
                        <a:rPr lang="sl-SI" sz="1200" dirty="0">
                          <a:solidFill>
                            <a:schemeClr val="tx1"/>
                          </a:solidFill>
                          <a:effectLst/>
                        </a:rPr>
                        <a:t>Gozdarstvo in lovstvo</a:t>
                      </a:r>
                      <a:endParaRPr lang="sl-SI" sz="1200" dirty="0">
                        <a:solidFill>
                          <a:schemeClr val="tx1"/>
                        </a:solidFill>
                        <a:effectLst/>
                        <a:latin typeface="Republika"/>
                        <a:ea typeface="Republika"/>
                        <a:cs typeface="Republika"/>
                      </a:endParaRPr>
                    </a:p>
                  </a:txBody>
                  <a:tcPr marL="0" marR="0" marT="0" marB="0">
                    <a:noFill/>
                  </a:tcPr>
                </a:tc>
                <a:extLst>
                  <a:ext uri="{0D108BD9-81ED-4DB2-BD59-A6C34878D82A}">
                    <a16:rowId xmlns:a16="http://schemas.microsoft.com/office/drawing/2014/main" val="10007"/>
                  </a:ext>
                </a:extLst>
              </a:tr>
              <a:tr h="182880">
                <a:tc>
                  <a:txBody>
                    <a:bodyPr/>
                    <a:lstStyle/>
                    <a:p>
                      <a:pPr marL="330200" indent="-285750" algn="l">
                        <a:spcBef>
                          <a:spcPts val="350"/>
                        </a:spcBef>
                        <a:spcAft>
                          <a:spcPts val="0"/>
                        </a:spcAft>
                        <a:buFont typeface="Arial" panose="020B0604020202020204" pitchFamily="34" charset="0"/>
                        <a:buChar char="•"/>
                      </a:pPr>
                      <a:r>
                        <a:rPr lang="sl-SI" sz="1200" dirty="0">
                          <a:solidFill>
                            <a:schemeClr val="tx1"/>
                          </a:solidFill>
                          <a:effectLst/>
                        </a:rPr>
                        <a:t>Gradbeništvo</a:t>
                      </a:r>
                      <a:endParaRPr lang="sl-SI" sz="1200" dirty="0">
                        <a:solidFill>
                          <a:schemeClr val="tx1"/>
                        </a:solidFill>
                        <a:effectLst/>
                        <a:latin typeface="Republika"/>
                        <a:ea typeface="Republika"/>
                        <a:cs typeface="Republika"/>
                      </a:endParaRPr>
                    </a:p>
                  </a:txBody>
                  <a:tcPr marL="0" marR="0" marT="0" marB="0">
                    <a:noFill/>
                  </a:tcPr>
                </a:tc>
                <a:extLst>
                  <a:ext uri="{0D108BD9-81ED-4DB2-BD59-A6C34878D82A}">
                    <a16:rowId xmlns:a16="http://schemas.microsoft.com/office/drawing/2014/main" val="10008"/>
                  </a:ext>
                </a:extLst>
              </a:tr>
              <a:tr h="182880">
                <a:tc>
                  <a:txBody>
                    <a:bodyPr/>
                    <a:lstStyle/>
                    <a:p>
                      <a:pPr marL="330200" indent="-285750" algn="l">
                        <a:spcBef>
                          <a:spcPts val="350"/>
                        </a:spcBef>
                        <a:spcAft>
                          <a:spcPts val="0"/>
                        </a:spcAft>
                        <a:buFont typeface="Arial" panose="020B0604020202020204" pitchFamily="34" charset="0"/>
                        <a:buChar char="•"/>
                      </a:pPr>
                      <a:r>
                        <a:rPr lang="sl-SI" sz="1200" dirty="0">
                          <a:solidFill>
                            <a:schemeClr val="tx1"/>
                          </a:solidFill>
                          <a:effectLst/>
                        </a:rPr>
                        <a:t>Hortikultura</a:t>
                      </a:r>
                      <a:endParaRPr lang="sl-SI" sz="1200" dirty="0">
                        <a:solidFill>
                          <a:schemeClr val="tx1"/>
                        </a:solidFill>
                        <a:effectLst/>
                        <a:latin typeface="Republika"/>
                        <a:ea typeface="Republika"/>
                        <a:cs typeface="Republika"/>
                      </a:endParaRPr>
                    </a:p>
                  </a:txBody>
                  <a:tcPr marL="0" marR="0" marT="0" marB="0">
                    <a:noFill/>
                  </a:tcPr>
                </a:tc>
                <a:extLst>
                  <a:ext uri="{0D108BD9-81ED-4DB2-BD59-A6C34878D82A}">
                    <a16:rowId xmlns:a16="http://schemas.microsoft.com/office/drawing/2014/main" val="10009"/>
                  </a:ext>
                </a:extLst>
              </a:tr>
              <a:tr h="403860">
                <a:tc>
                  <a:txBody>
                    <a:bodyPr/>
                    <a:lstStyle/>
                    <a:p>
                      <a:pPr marL="330200" marR="0" lvl="0" indent="-285750" algn="l" defTabSz="914400" rtl="0" eaLnBrk="1" fontAlgn="auto" latinLnBrk="0" hangingPunct="1">
                        <a:lnSpc>
                          <a:spcPct val="100000"/>
                        </a:lnSpc>
                        <a:spcBef>
                          <a:spcPts val="350"/>
                        </a:spcBef>
                        <a:spcAft>
                          <a:spcPts val="0"/>
                        </a:spcAft>
                        <a:buClrTx/>
                        <a:buSzTx/>
                        <a:buFont typeface="Arial" panose="020B0604020202020204" pitchFamily="34" charset="0"/>
                        <a:buChar char="•"/>
                        <a:tabLst/>
                        <a:defRPr/>
                      </a:pPr>
                      <a:r>
                        <a:rPr lang="sl-SI" sz="1200" dirty="0">
                          <a:solidFill>
                            <a:schemeClr val="tx1"/>
                          </a:solidFill>
                          <a:effectLst/>
                        </a:rPr>
                        <a:t>Komerciala (Doba) - zasebni program</a:t>
                      </a:r>
                      <a:endParaRPr lang="sl-SI" sz="1200" dirty="0">
                        <a:solidFill>
                          <a:schemeClr val="tx1"/>
                        </a:solidFill>
                        <a:effectLst/>
                        <a:latin typeface="Republika"/>
                        <a:ea typeface="Republika"/>
                        <a:cs typeface="Republika"/>
                      </a:endParaRPr>
                    </a:p>
                    <a:p>
                      <a:pPr marL="330200" indent="-285750" algn="l">
                        <a:spcBef>
                          <a:spcPts val="350"/>
                        </a:spcBef>
                        <a:spcAft>
                          <a:spcPts val="0"/>
                        </a:spcAft>
                        <a:buFont typeface="Arial" panose="020B0604020202020204" pitchFamily="34" charset="0"/>
                        <a:buChar char="•"/>
                      </a:pPr>
                      <a:r>
                        <a:rPr lang="sl-SI" sz="1200" dirty="0">
                          <a:solidFill>
                            <a:schemeClr val="tx1"/>
                          </a:solidFill>
                          <a:effectLst/>
                          <a:latin typeface="Republika"/>
                          <a:ea typeface="Republika"/>
                          <a:cs typeface="Republika"/>
                        </a:rPr>
                        <a:t>Kozmetika</a:t>
                      </a:r>
                    </a:p>
                  </a:txBody>
                  <a:tcPr marL="0" marR="0" marT="0" marB="0">
                    <a:noFill/>
                  </a:tcPr>
                </a:tc>
                <a:extLst>
                  <a:ext uri="{0D108BD9-81ED-4DB2-BD59-A6C34878D82A}">
                    <a16:rowId xmlns:a16="http://schemas.microsoft.com/office/drawing/2014/main" val="10010"/>
                  </a:ext>
                </a:extLst>
              </a:tr>
              <a:tr h="1508760">
                <a:tc>
                  <a:txBody>
                    <a:bodyPr/>
                    <a:lstStyle/>
                    <a:p>
                      <a:pPr marL="330200" marR="0" lvl="0" indent="-285750" algn="l" defTabSz="914400" rtl="0" eaLnBrk="1" fontAlgn="auto" latinLnBrk="0" hangingPunct="1">
                        <a:lnSpc>
                          <a:spcPct val="100000"/>
                        </a:lnSpc>
                        <a:spcBef>
                          <a:spcPts val="350"/>
                        </a:spcBef>
                        <a:spcAft>
                          <a:spcPts val="0"/>
                        </a:spcAft>
                        <a:buClrTx/>
                        <a:buSzTx/>
                        <a:buFont typeface="Arial" panose="020B0604020202020204" pitchFamily="34" charset="0"/>
                        <a:buChar char="•"/>
                        <a:tabLst/>
                        <a:defRPr/>
                      </a:pPr>
                      <a:r>
                        <a:rPr lang="sl-SI" sz="1200" dirty="0">
                          <a:solidFill>
                            <a:schemeClr val="tx1"/>
                          </a:solidFill>
                          <a:effectLst/>
                        </a:rPr>
                        <a:t>Lesarstvo</a:t>
                      </a:r>
                      <a:endParaRPr lang="sl-SI" sz="1200" dirty="0">
                        <a:solidFill>
                          <a:schemeClr val="tx1"/>
                        </a:solidFill>
                        <a:effectLst/>
                        <a:latin typeface="Republika"/>
                        <a:ea typeface="Republika"/>
                        <a:cs typeface="Republika"/>
                      </a:endParaRPr>
                    </a:p>
                    <a:p>
                      <a:pPr marL="330200" marR="0" lvl="0" indent="-285750" algn="l" defTabSz="914400" rtl="0" eaLnBrk="1" fontAlgn="auto" latinLnBrk="0" hangingPunct="1">
                        <a:lnSpc>
                          <a:spcPct val="100000"/>
                        </a:lnSpc>
                        <a:spcBef>
                          <a:spcPts val="350"/>
                        </a:spcBef>
                        <a:spcAft>
                          <a:spcPts val="0"/>
                        </a:spcAft>
                        <a:buClrTx/>
                        <a:buSzTx/>
                        <a:buFont typeface="Arial" panose="020B0604020202020204" pitchFamily="34" charset="0"/>
                        <a:buChar char="•"/>
                        <a:tabLst/>
                        <a:defRPr/>
                      </a:pPr>
                      <a:r>
                        <a:rPr lang="sl-SI" sz="1200" dirty="0">
                          <a:solidFill>
                            <a:schemeClr val="tx1"/>
                          </a:solidFill>
                          <a:effectLst/>
                        </a:rPr>
                        <a:t>Logistično inženirstvo</a:t>
                      </a:r>
                    </a:p>
                    <a:p>
                      <a:pPr marL="330200" marR="0" lvl="0" indent="-285750" algn="l" defTabSz="914400" rtl="0" eaLnBrk="1" fontAlgn="auto" latinLnBrk="0" hangingPunct="1">
                        <a:lnSpc>
                          <a:spcPct val="100000"/>
                        </a:lnSpc>
                        <a:spcBef>
                          <a:spcPts val="350"/>
                        </a:spcBef>
                        <a:spcAft>
                          <a:spcPts val="0"/>
                        </a:spcAft>
                        <a:buClrTx/>
                        <a:buSzTx/>
                        <a:buFont typeface="Arial" panose="020B0604020202020204" pitchFamily="34" charset="0"/>
                        <a:buChar char="•"/>
                        <a:tabLst/>
                        <a:defRPr/>
                      </a:pPr>
                      <a:r>
                        <a:rPr lang="sl-SI" sz="1200" dirty="0">
                          <a:solidFill>
                            <a:schemeClr val="tx1"/>
                          </a:solidFill>
                          <a:effectLst/>
                          <a:latin typeface="Republika"/>
                          <a:ea typeface="Republika"/>
                          <a:cs typeface="Republika"/>
                        </a:rPr>
                        <a:t>Medijska produkcija</a:t>
                      </a:r>
                    </a:p>
                    <a:p>
                      <a:pPr marL="330200" marR="0" lvl="0" indent="-285750" algn="l" defTabSz="914400" rtl="0" eaLnBrk="1" fontAlgn="auto" latinLnBrk="0" hangingPunct="1">
                        <a:lnSpc>
                          <a:spcPct val="100000"/>
                        </a:lnSpc>
                        <a:spcBef>
                          <a:spcPts val="350"/>
                        </a:spcBef>
                        <a:spcAft>
                          <a:spcPts val="0"/>
                        </a:spcAft>
                        <a:buClrTx/>
                        <a:buSzTx/>
                        <a:buFont typeface="Arial" panose="020B0604020202020204" pitchFamily="34" charset="0"/>
                        <a:buChar char="•"/>
                        <a:tabLst/>
                        <a:defRPr/>
                      </a:pPr>
                      <a:r>
                        <a:rPr lang="sl-SI" sz="1200" dirty="0" err="1">
                          <a:solidFill>
                            <a:schemeClr val="tx1"/>
                          </a:solidFill>
                          <a:effectLst/>
                        </a:rPr>
                        <a:t>Mehatronika</a:t>
                      </a:r>
                      <a:endParaRPr lang="sl-SI" sz="1200" dirty="0">
                        <a:solidFill>
                          <a:schemeClr val="tx1"/>
                        </a:solidFill>
                        <a:effectLst/>
                        <a:latin typeface="Republika"/>
                        <a:ea typeface="Republika"/>
                        <a:cs typeface="Republika"/>
                      </a:endParaRPr>
                    </a:p>
                    <a:p>
                      <a:pPr marL="330200" marR="0" lvl="0" indent="-285750" algn="l" defTabSz="914400" rtl="0" eaLnBrk="1" fontAlgn="auto" latinLnBrk="0" hangingPunct="1">
                        <a:lnSpc>
                          <a:spcPct val="100000"/>
                        </a:lnSpc>
                        <a:spcBef>
                          <a:spcPts val="350"/>
                        </a:spcBef>
                        <a:spcAft>
                          <a:spcPts val="0"/>
                        </a:spcAft>
                        <a:buClrTx/>
                        <a:buSzTx/>
                        <a:buFont typeface="Arial" panose="020B0604020202020204" pitchFamily="34" charset="0"/>
                        <a:buChar char="•"/>
                        <a:tabLst/>
                        <a:defRPr/>
                      </a:pPr>
                      <a:endParaRPr lang="sl-SI" sz="1200" dirty="0">
                        <a:solidFill>
                          <a:schemeClr val="tx1"/>
                        </a:solidFill>
                        <a:effectLst/>
                        <a:latin typeface="Republika"/>
                        <a:ea typeface="Republika"/>
                        <a:cs typeface="Republika"/>
                      </a:endParaRPr>
                    </a:p>
                    <a:p>
                      <a:pPr marL="330200" marR="0" lvl="0" indent="-285750" algn="l" defTabSz="914400" rtl="0" eaLnBrk="1" fontAlgn="auto" latinLnBrk="0" hangingPunct="1">
                        <a:lnSpc>
                          <a:spcPct val="100000"/>
                        </a:lnSpc>
                        <a:spcBef>
                          <a:spcPts val="350"/>
                        </a:spcBef>
                        <a:spcAft>
                          <a:spcPts val="0"/>
                        </a:spcAft>
                        <a:buClrTx/>
                        <a:buSzTx/>
                        <a:buFont typeface="Arial" panose="020B0604020202020204" pitchFamily="34" charset="0"/>
                        <a:buChar char="•"/>
                        <a:tabLst/>
                        <a:defRPr/>
                      </a:pPr>
                      <a:endParaRPr lang="sl-SI" sz="1200" dirty="0">
                        <a:solidFill>
                          <a:schemeClr val="tx1"/>
                        </a:solidFill>
                        <a:effectLst/>
                        <a:latin typeface="Republika"/>
                        <a:ea typeface="Republika"/>
                        <a:cs typeface="Republika"/>
                      </a:endParaRPr>
                    </a:p>
                    <a:p>
                      <a:pPr marL="330200" indent="-285750" algn="l">
                        <a:spcBef>
                          <a:spcPts val="350"/>
                        </a:spcBef>
                        <a:spcAft>
                          <a:spcPts val="0"/>
                        </a:spcAft>
                        <a:buFont typeface="Arial" panose="020B0604020202020204" pitchFamily="34" charset="0"/>
                        <a:buChar char="•"/>
                      </a:pPr>
                      <a:endParaRPr lang="sl-SI" sz="1200" dirty="0">
                        <a:solidFill>
                          <a:schemeClr val="tx1"/>
                        </a:solidFill>
                        <a:effectLst/>
                        <a:latin typeface="Republika"/>
                        <a:ea typeface="Republika"/>
                        <a:cs typeface="Republika"/>
                      </a:endParaRPr>
                    </a:p>
                  </a:txBody>
                  <a:tcPr marL="0" marR="0" marT="0" marB="0">
                    <a:noFill/>
                  </a:tcPr>
                </a:tc>
                <a:extLst>
                  <a:ext uri="{0D108BD9-81ED-4DB2-BD59-A6C34878D82A}">
                    <a16:rowId xmlns:a16="http://schemas.microsoft.com/office/drawing/2014/main" val="10011"/>
                  </a:ext>
                </a:extLst>
              </a:tr>
              <a:tr h="182880">
                <a:tc>
                  <a:txBody>
                    <a:bodyPr/>
                    <a:lstStyle/>
                    <a:p>
                      <a:pPr marL="330200" indent="-285750" algn="l">
                        <a:spcBef>
                          <a:spcPts val="350"/>
                        </a:spcBef>
                        <a:spcAft>
                          <a:spcPts val="0"/>
                        </a:spcAft>
                        <a:buFont typeface="Arial" panose="020B0604020202020204" pitchFamily="34" charset="0"/>
                        <a:buChar char="•"/>
                      </a:pPr>
                      <a:endParaRPr lang="sl-SI" sz="1200" dirty="0">
                        <a:solidFill>
                          <a:schemeClr val="tx1"/>
                        </a:solidFill>
                        <a:effectLst/>
                        <a:latin typeface="Republika"/>
                        <a:ea typeface="Republika"/>
                        <a:cs typeface="Republika"/>
                      </a:endParaRPr>
                    </a:p>
                  </a:txBody>
                  <a:tcPr marL="0" marR="0" marT="0" marB="0">
                    <a:noFill/>
                  </a:tcPr>
                </a:tc>
                <a:extLst>
                  <a:ext uri="{0D108BD9-81ED-4DB2-BD59-A6C34878D82A}">
                    <a16:rowId xmlns:a16="http://schemas.microsoft.com/office/drawing/2014/main" val="10012"/>
                  </a:ext>
                </a:extLst>
              </a:tr>
              <a:tr h="182880">
                <a:tc>
                  <a:txBody>
                    <a:bodyPr/>
                    <a:lstStyle/>
                    <a:p>
                      <a:pPr marL="330200" indent="-285750" algn="l">
                        <a:spcBef>
                          <a:spcPts val="350"/>
                        </a:spcBef>
                        <a:spcAft>
                          <a:spcPts val="0"/>
                        </a:spcAft>
                        <a:buFont typeface="Arial" panose="020B0604020202020204" pitchFamily="34" charset="0"/>
                        <a:buChar char="•"/>
                      </a:pPr>
                      <a:endParaRPr lang="sl-SI" sz="1200" dirty="0">
                        <a:solidFill>
                          <a:schemeClr val="tx1"/>
                        </a:solidFill>
                        <a:effectLst/>
                        <a:latin typeface="Republika"/>
                        <a:ea typeface="Republika"/>
                        <a:cs typeface="Republika"/>
                      </a:endParaRPr>
                    </a:p>
                  </a:txBody>
                  <a:tcPr marL="0" marR="0" marT="0" marB="0">
                    <a:noFill/>
                  </a:tcPr>
                </a:tc>
                <a:extLst>
                  <a:ext uri="{0D108BD9-81ED-4DB2-BD59-A6C34878D82A}">
                    <a16:rowId xmlns:a16="http://schemas.microsoft.com/office/drawing/2014/main" val="10013"/>
                  </a:ext>
                </a:extLst>
              </a:tr>
              <a:tr h="182880">
                <a:tc>
                  <a:txBody>
                    <a:bodyPr/>
                    <a:lstStyle/>
                    <a:p>
                      <a:pPr marL="330200" indent="-285750" algn="l">
                        <a:spcBef>
                          <a:spcPts val="350"/>
                        </a:spcBef>
                        <a:spcAft>
                          <a:spcPts val="0"/>
                        </a:spcAft>
                        <a:buFont typeface="Arial" panose="020B0604020202020204" pitchFamily="34" charset="0"/>
                        <a:buChar char="•"/>
                      </a:pPr>
                      <a:endParaRPr lang="sl-SI" sz="1200" dirty="0">
                        <a:solidFill>
                          <a:schemeClr val="tx1"/>
                        </a:solidFill>
                        <a:effectLst/>
                        <a:latin typeface="Republika"/>
                        <a:ea typeface="Republika"/>
                        <a:cs typeface="Republika"/>
                      </a:endParaRPr>
                    </a:p>
                  </a:txBody>
                  <a:tcPr marL="0" marR="0" marT="0" marB="0">
                    <a:noFill/>
                  </a:tcPr>
                </a:tc>
                <a:extLst>
                  <a:ext uri="{0D108BD9-81ED-4DB2-BD59-A6C34878D82A}">
                    <a16:rowId xmlns:a16="http://schemas.microsoft.com/office/drawing/2014/main" val="10014"/>
                  </a:ext>
                </a:extLst>
              </a:tr>
              <a:tr h="182880">
                <a:tc>
                  <a:txBody>
                    <a:bodyPr/>
                    <a:lstStyle/>
                    <a:p>
                      <a:pPr marL="330200" indent="-285750" algn="l">
                        <a:spcBef>
                          <a:spcPts val="350"/>
                        </a:spcBef>
                        <a:spcAft>
                          <a:spcPts val="0"/>
                        </a:spcAft>
                        <a:buFont typeface="Arial" panose="020B0604020202020204" pitchFamily="34" charset="0"/>
                        <a:buChar char="•"/>
                      </a:pPr>
                      <a:endParaRPr lang="sl-SI" sz="1200" dirty="0">
                        <a:solidFill>
                          <a:schemeClr val="tx1"/>
                        </a:solidFill>
                        <a:effectLst/>
                        <a:latin typeface="Republika"/>
                        <a:ea typeface="Republika"/>
                        <a:cs typeface="Republika"/>
                      </a:endParaRPr>
                    </a:p>
                  </a:txBody>
                  <a:tcPr marL="0" marR="0" marT="0" marB="0">
                    <a:noFill/>
                  </a:tcPr>
                </a:tc>
                <a:extLst>
                  <a:ext uri="{0D108BD9-81ED-4DB2-BD59-A6C34878D82A}">
                    <a16:rowId xmlns:a16="http://schemas.microsoft.com/office/drawing/2014/main" val="10015"/>
                  </a:ext>
                </a:extLst>
              </a:tr>
            </a:tbl>
          </a:graphicData>
        </a:graphic>
      </p:graphicFrame>
      <p:graphicFrame>
        <p:nvGraphicFramePr>
          <p:cNvPr id="10" name="Tabela 9"/>
          <p:cNvGraphicFramePr>
            <a:graphicFrameLocks noGrp="1"/>
          </p:cNvGraphicFramePr>
          <p:nvPr/>
        </p:nvGraphicFramePr>
        <p:xfrm>
          <a:off x="5504147" y="1099802"/>
          <a:ext cx="3243038" cy="4429760"/>
        </p:xfrm>
        <a:graphic>
          <a:graphicData uri="http://schemas.openxmlformats.org/drawingml/2006/table">
            <a:tbl>
              <a:tblPr firstRow="1" firstCol="1" lastRow="1" lastCol="1" bandRow="1" bandCol="1">
                <a:tableStyleId>{5C22544A-7EE6-4342-B048-85BDC9FD1C3A}</a:tableStyleId>
              </a:tblPr>
              <a:tblGrid>
                <a:gridCol w="3243038">
                  <a:extLst>
                    <a:ext uri="{9D8B030D-6E8A-4147-A177-3AD203B41FA5}">
                      <a16:colId xmlns:a16="http://schemas.microsoft.com/office/drawing/2014/main" val="20000"/>
                    </a:ext>
                  </a:extLst>
                </a:gridCol>
              </a:tblGrid>
              <a:tr h="182880">
                <a:tc>
                  <a:txBody>
                    <a:bodyPr/>
                    <a:lstStyle/>
                    <a:p>
                      <a:pPr marL="44450" indent="0" algn="l">
                        <a:spcBef>
                          <a:spcPts val="350"/>
                        </a:spcBef>
                        <a:spcAft>
                          <a:spcPts val="0"/>
                        </a:spcAft>
                        <a:buFont typeface="Arial" panose="020B0604020202020204" pitchFamily="34" charset="0"/>
                        <a:buNone/>
                      </a:pPr>
                      <a:endParaRPr lang="sl-SI" sz="1200" dirty="0">
                        <a:solidFill>
                          <a:schemeClr val="tx1"/>
                        </a:solidFill>
                        <a:effectLst/>
                        <a:latin typeface="Republika"/>
                        <a:ea typeface="Republika"/>
                        <a:cs typeface="Republika"/>
                      </a:endParaRPr>
                    </a:p>
                  </a:txBody>
                  <a:tcPr marL="0" marR="0" marT="0" marB="0">
                    <a:noFill/>
                  </a:tcPr>
                </a:tc>
                <a:extLst>
                  <a:ext uri="{0D108BD9-81ED-4DB2-BD59-A6C34878D82A}">
                    <a16:rowId xmlns:a16="http://schemas.microsoft.com/office/drawing/2014/main" val="10000"/>
                  </a:ext>
                </a:extLst>
              </a:tr>
              <a:tr h="182880">
                <a:tc>
                  <a:txBody>
                    <a:bodyPr/>
                    <a:lstStyle/>
                    <a:p>
                      <a:pPr marL="330200" indent="-285750" algn="l">
                        <a:spcBef>
                          <a:spcPts val="350"/>
                        </a:spcBef>
                        <a:spcAft>
                          <a:spcPts val="0"/>
                        </a:spcAft>
                        <a:buFont typeface="Arial" panose="020B0604020202020204" pitchFamily="34" charset="0"/>
                        <a:buChar char="•"/>
                      </a:pPr>
                      <a:r>
                        <a:rPr lang="sl-SI" sz="1200" dirty="0" err="1">
                          <a:solidFill>
                            <a:schemeClr val="tx1"/>
                          </a:solidFill>
                          <a:effectLst/>
                        </a:rPr>
                        <a:t>Naravovarstvo</a:t>
                      </a:r>
                      <a:endParaRPr lang="sl-SI" sz="1200" dirty="0">
                        <a:solidFill>
                          <a:schemeClr val="tx1"/>
                        </a:solidFill>
                        <a:effectLst/>
                        <a:latin typeface="Republika"/>
                        <a:ea typeface="Republika"/>
                        <a:cs typeface="Republika"/>
                      </a:endParaRPr>
                    </a:p>
                  </a:txBody>
                  <a:tcPr marL="0" marR="0" marT="0" marB="0">
                    <a:noFill/>
                  </a:tcPr>
                </a:tc>
                <a:extLst>
                  <a:ext uri="{0D108BD9-81ED-4DB2-BD59-A6C34878D82A}">
                    <a16:rowId xmlns:a16="http://schemas.microsoft.com/office/drawing/2014/main" val="10001"/>
                  </a:ext>
                </a:extLst>
              </a:tr>
              <a:tr h="182880">
                <a:tc>
                  <a:txBody>
                    <a:bodyPr/>
                    <a:lstStyle/>
                    <a:p>
                      <a:pPr marL="330200" indent="-285750" algn="l">
                        <a:spcBef>
                          <a:spcPts val="350"/>
                        </a:spcBef>
                        <a:spcAft>
                          <a:spcPts val="0"/>
                        </a:spcAft>
                        <a:buFont typeface="Arial" panose="020B0604020202020204" pitchFamily="34" charset="0"/>
                        <a:buChar char="•"/>
                      </a:pPr>
                      <a:r>
                        <a:rPr lang="sl-SI" sz="1200" dirty="0">
                          <a:solidFill>
                            <a:schemeClr val="tx1"/>
                          </a:solidFill>
                          <a:effectLst/>
                        </a:rPr>
                        <a:t>Oblikovanje materialov</a:t>
                      </a:r>
                      <a:endParaRPr lang="sl-SI" sz="1200" dirty="0">
                        <a:solidFill>
                          <a:schemeClr val="tx1"/>
                        </a:solidFill>
                        <a:effectLst/>
                        <a:latin typeface="Republika"/>
                        <a:ea typeface="Republika"/>
                        <a:cs typeface="Republika"/>
                      </a:endParaRPr>
                    </a:p>
                  </a:txBody>
                  <a:tcPr marL="0" marR="0" marT="0" marB="0">
                    <a:noFill/>
                  </a:tcPr>
                </a:tc>
                <a:extLst>
                  <a:ext uri="{0D108BD9-81ED-4DB2-BD59-A6C34878D82A}">
                    <a16:rowId xmlns:a16="http://schemas.microsoft.com/office/drawing/2014/main" val="10002"/>
                  </a:ext>
                </a:extLst>
              </a:tr>
              <a:tr h="182880">
                <a:tc>
                  <a:txBody>
                    <a:bodyPr/>
                    <a:lstStyle/>
                    <a:p>
                      <a:pPr marL="330200" indent="-285750" algn="l">
                        <a:spcBef>
                          <a:spcPts val="350"/>
                        </a:spcBef>
                        <a:spcAft>
                          <a:spcPts val="0"/>
                        </a:spcAft>
                        <a:buFont typeface="Arial" panose="020B0604020202020204" pitchFamily="34" charset="0"/>
                        <a:buChar char="•"/>
                      </a:pPr>
                      <a:r>
                        <a:rPr lang="sl-SI" sz="1200" dirty="0">
                          <a:solidFill>
                            <a:schemeClr val="tx1"/>
                          </a:solidFill>
                          <a:effectLst/>
                        </a:rPr>
                        <a:t>Organizator socialne mreže</a:t>
                      </a:r>
                      <a:endParaRPr lang="sl-SI" sz="1200" dirty="0">
                        <a:solidFill>
                          <a:schemeClr val="tx1"/>
                        </a:solidFill>
                        <a:effectLst/>
                        <a:latin typeface="Republika"/>
                        <a:ea typeface="Republika"/>
                        <a:cs typeface="Republika"/>
                      </a:endParaRPr>
                    </a:p>
                  </a:txBody>
                  <a:tcPr marL="0" marR="0" marT="0" marB="0">
                    <a:noFill/>
                  </a:tcPr>
                </a:tc>
                <a:extLst>
                  <a:ext uri="{0D108BD9-81ED-4DB2-BD59-A6C34878D82A}">
                    <a16:rowId xmlns:a16="http://schemas.microsoft.com/office/drawing/2014/main" val="10003"/>
                  </a:ext>
                </a:extLst>
              </a:tr>
              <a:tr h="624840">
                <a:tc>
                  <a:txBody>
                    <a:bodyPr/>
                    <a:lstStyle/>
                    <a:p>
                      <a:pPr marL="330200" indent="-285750" algn="l">
                        <a:spcBef>
                          <a:spcPts val="350"/>
                        </a:spcBef>
                        <a:spcAft>
                          <a:spcPts val="0"/>
                        </a:spcAft>
                        <a:buFont typeface="Arial" panose="020B0604020202020204" pitchFamily="34" charset="0"/>
                        <a:buChar char="•"/>
                      </a:pPr>
                      <a:r>
                        <a:rPr lang="sl-SI" sz="1200" dirty="0">
                          <a:solidFill>
                            <a:schemeClr val="tx1"/>
                          </a:solidFill>
                          <a:effectLst/>
                        </a:rPr>
                        <a:t>Poslovni sekretar</a:t>
                      </a:r>
                    </a:p>
                    <a:p>
                      <a:pPr marL="330200" indent="-285750" algn="l">
                        <a:spcBef>
                          <a:spcPts val="350"/>
                        </a:spcBef>
                        <a:spcAft>
                          <a:spcPts val="0"/>
                        </a:spcAft>
                        <a:buFont typeface="Arial" panose="020B0604020202020204" pitchFamily="34" charset="0"/>
                        <a:buChar char="•"/>
                      </a:pPr>
                      <a:r>
                        <a:rPr lang="sl-SI" sz="1200" dirty="0">
                          <a:solidFill>
                            <a:schemeClr val="tx1"/>
                          </a:solidFill>
                          <a:effectLst/>
                        </a:rPr>
                        <a:t>Programiranje </a:t>
                      </a:r>
                      <a:r>
                        <a:rPr lang="sl-SI" sz="1200" b="1" kern="1200" dirty="0">
                          <a:solidFill>
                            <a:schemeClr val="tx1"/>
                          </a:solidFill>
                          <a:effectLst/>
                          <a:latin typeface="+mn-lt"/>
                          <a:ea typeface="+mn-ea"/>
                          <a:cs typeface="+mn-cs"/>
                        </a:rPr>
                        <a:t>– </a:t>
                      </a:r>
                      <a:r>
                        <a:rPr lang="sl-SI" sz="1200" dirty="0">
                          <a:solidFill>
                            <a:schemeClr val="tx1"/>
                          </a:solidFill>
                          <a:effectLst/>
                        </a:rPr>
                        <a:t>zasebni program</a:t>
                      </a:r>
                    </a:p>
                    <a:p>
                      <a:pPr marL="330200" indent="-285750" algn="l" defTabSz="914400" rtl="0" eaLnBrk="1" latinLnBrk="0" hangingPunct="1">
                        <a:spcBef>
                          <a:spcPts val="350"/>
                        </a:spcBef>
                        <a:spcAft>
                          <a:spcPts val="0"/>
                        </a:spcAft>
                        <a:buFont typeface="Arial" panose="020B0604020202020204" pitchFamily="34" charset="0"/>
                        <a:buChar char="•"/>
                      </a:pPr>
                      <a:r>
                        <a:rPr lang="sl-SI" sz="1200" b="1" kern="1200" dirty="0">
                          <a:solidFill>
                            <a:schemeClr val="tx1"/>
                          </a:solidFill>
                          <a:effectLst/>
                          <a:latin typeface="+mn-lt"/>
                          <a:ea typeface="+mn-ea"/>
                          <a:cs typeface="+mn-cs"/>
                        </a:rPr>
                        <a:t>Računalništvo – zasebni program</a:t>
                      </a:r>
                    </a:p>
                  </a:txBody>
                  <a:tcPr marL="0" marR="0" marT="0" marB="0">
                    <a:noFill/>
                  </a:tcPr>
                </a:tc>
                <a:extLst>
                  <a:ext uri="{0D108BD9-81ED-4DB2-BD59-A6C34878D82A}">
                    <a16:rowId xmlns:a16="http://schemas.microsoft.com/office/drawing/2014/main" val="10004"/>
                  </a:ext>
                </a:extLst>
              </a:tr>
              <a:tr h="182880">
                <a:tc>
                  <a:txBody>
                    <a:bodyPr/>
                    <a:lstStyle/>
                    <a:p>
                      <a:pPr marL="330200" indent="-285750" algn="l">
                        <a:spcBef>
                          <a:spcPts val="350"/>
                        </a:spcBef>
                        <a:spcAft>
                          <a:spcPts val="0"/>
                        </a:spcAft>
                        <a:buFont typeface="Arial" panose="020B0604020202020204" pitchFamily="34" charset="0"/>
                        <a:buChar char="•"/>
                      </a:pPr>
                      <a:r>
                        <a:rPr lang="sl-SI" sz="1200" b="1" kern="1200" dirty="0">
                          <a:solidFill>
                            <a:schemeClr val="tx1"/>
                          </a:solidFill>
                          <a:effectLst/>
                          <a:latin typeface="+mn-lt"/>
                          <a:ea typeface="+mn-ea"/>
                          <a:cs typeface="+mn-cs"/>
                        </a:rPr>
                        <a:t>Računalništvo in informatika</a:t>
                      </a:r>
                    </a:p>
                  </a:txBody>
                  <a:tcPr marL="0" marR="0" marT="0" marB="0">
                    <a:noFill/>
                  </a:tcPr>
                </a:tc>
                <a:extLst>
                  <a:ext uri="{0D108BD9-81ED-4DB2-BD59-A6C34878D82A}">
                    <a16:rowId xmlns:a16="http://schemas.microsoft.com/office/drawing/2014/main" val="10005"/>
                  </a:ext>
                </a:extLst>
              </a:tr>
              <a:tr h="403860">
                <a:tc>
                  <a:txBody>
                    <a:bodyPr/>
                    <a:lstStyle/>
                    <a:p>
                      <a:pPr marL="330200" indent="-285750" algn="l">
                        <a:spcBef>
                          <a:spcPts val="350"/>
                        </a:spcBef>
                        <a:spcAft>
                          <a:spcPts val="0"/>
                        </a:spcAft>
                        <a:buFont typeface="Arial" panose="020B0604020202020204" pitchFamily="34" charset="0"/>
                        <a:buChar char="•"/>
                      </a:pPr>
                      <a:r>
                        <a:rPr lang="sl-SI" sz="1200" dirty="0">
                          <a:solidFill>
                            <a:schemeClr val="tx1"/>
                          </a:solidFill>
                          <a:effectLst/>
                        </a:rPr>
                        <a:t>Snovanje vizualnih komunikacij in trženja</a:t>
                      </a:r>
                    </a:p>
                    <a:p>
                      <a:pPr marL="330200" marR="0" lvl="0" indent="-285750" algn="l" defTabSz="914400" rtl="0" eaLnBrk="1" fontAlgn="auto" latinLnBrk="0" hangingPunct="1">
                        <a:lnSpc>
                          <a:spcPct val="100000"/>
                        </a:lnSpc>
                        <a:spcBef>
                          <a:spcPts val="350"/>
                        </a:spcBef>
                        <a:spcAft>
                          <a:spcPts val="0"/>
                        </a:spcAft>
                        <a:buClrTx/>
                        <a:buSzTx/>
                        <a:buFont typeface="Arial" panose="020B0604020202020204" pitchFamily="34" charset="0"/>
                        <a:buChar char="•"/>
                        <a:tabLst/>
                        <a:defRPr/>
                      </a:pPr>
                      <a:r>
                        <a:rPr lang="sl-SI" sz="1200" dirty="0">
                          <a:solidFill>
                            <a:schemeClr val="tx1"/>
                          </a:solidFill>
                          <a:effectLst/>
                        </a:rPr>
                        <a:t>Strojništvo</a:t>
                      </a:r>
                    </a:p>
                  </a:txBody>
                  <a:tcPr marL="0" marR="0" marT="0" marB="0">
                    <a:noFill/>
                  </a:tcPr>
                </a:tc>
                <a:extLst>
                  <a:ext uri="{0D108BD9-81ED-4DB2-BD59-A6C34878D82A}">
                    <a16:rowId xmlns:a16="http://schemas.microsoft.com/office/drawing/2014/main" val="10006"/>
                  </a:ext>
                </a:extLst>
              </a:tr>
              <a:tr h="182880">
                <a:tc>
                  <a:txBody>
                    <a:bodyPr/>
                    <a:lstStyle/>
                    <a:p>
                      <a:pPr marL="330200" indent="-285750" algn="l">
                        <a:spcBef>
                          <a:spcPts val="350"/>
                        </a:spcBef>
                        <a:spcAft>
                          <a:spcPts val="0"/>
                        </a:spcAft>
                        <a:buFont typeface="Arial" panose="020B0604020202020204" pitchFamily="34" charset="0"/>
                        <a:buChar char="•"/>
                      </a:pPr>
                      <a:r>
                        <a:rPr lang="sl-SI" sz="1200" dirty="0">
                          <a:solidFill>
                            <a:schemeClr val="tx1"/>
                          </a:solidFill>
                          <a:effectLst/>
                        </a:rPr>
                        <a:t>Telekomunikacije</a:t>
                      </a:r>
                      <a:endParaRPr lang="sl-SI" sz="1200" dirty="0">
                        <a:solidFill>
                          <a:schemeClr val="tx1"/>
                        </a:solidFill>
                        <a:effectLst/>
                        <a:latin typeface="Republika"/>
                        <a:ea typeface="Republika"/>
                        <a:cs typeface="Republika"/>
                      </a:endParaRPr>
                    </a:p>
                  </a:txBody>
                  <a:tcPr marL="0" marR="0" marT="0" marB="0">
                    <a:noFill/>
                  </a:tcPr>
                </a:tc>
                <a:extLst>
                  <a:ext uri="{0D108BD9-81ED-4DB2-BD59-A6C34878D82A}">
                    <a16:rowId xmlns:a16="http://schemas.microsoft.com/office/drawing/2014/main" val="10007"/>
                  </a:ext>
                </a:extLst>
              </a:tr>
              <a:tr h="845820">
                <a:tc>
                  <a:txBody>
                    <a:bodyPr/>
                    <a:lstStyle/>
                    <a:p>
                      <a:pPr marL="330200" indent="-285750" algn="l">
                        <a:spcBef>
                          <a:spcPts val="350"/>
                        </a:spcBef>
                        <a:spcAft>
                          <a:spcPts val="0"/>
                        </a:spcAft>
                        <a:buFont typeface="Arial" panose="020B0604020202020204" pitchFamily="34" charset="0"/>
                        <a:buChar char="•"/>
                      </a:pPr>
                      <a:r>
                        <a:rPr lang="sl-SI" sz="1200" dirty="0">
                          <a:solidFill>
                            <a:schemeClr val="tx1"/>
                          </a:solidFill>
                          <a:effectLst/>
                        </a:rPr>
                        <a:t>Upravljanje podeželja in krajine</a:t>
                      </a:r>
                    </a:p>
                    <a:p>
                      <a:pPr marL="330200" indent="-285750" algn="l">
                        <a:spcBef>
                          <a:spcPts val="350"/>
                        </a:spcBef>
                        <a:spcAft>
                          <a:spcPts val="0"/>
                        </a:spcAft>
                        <a:buFont typeface="Arial" panose="020B0604020202020204" pitchFamily="34" charset="0"/>
                        <a:buChar char="•"/>
                      </a:pPr>
                      <a:r>
                        <a:rPr lang="sl-SI" sz="1200" dirty="0">
                          <a:solidFill>
                            <a:schemeClr val="tx1"/>
                          </a:solidFill>
                          <a:effectLst/>
                          <a:latin typeface="Republika"/>
                          <a:ea typeface="Republika"/>
                          <a:cs typeface="Republika"/>
                        </a:rPr>
                        <a:t>Ustni higienik</a:t>
                      </a:r>
                    </a:p>
                    <a:p>
                      <a:pPr marL="330200" indent="-285750" algn="l">
                        <a:spcBef>
                          <a:spcPts val="350"/>
                        </a:spcBef>
                        <a:spcAft>
                          <a:spcPts val="0"/>
                        </a:spcAft>
                        <a:buFont typeface="Arial" panose="020B0604020202020204" pitchFamily="34" charset="0"/>
                        <a:buChar char="•"/>
                      </a:pPr>
                      <a:r>
                        <a:rPr lang="sl-SI" sz="1200" dirty="0">
                          <a:solidFill>
                            <a:schemeClr val="tx1"/>
                          </a:solidFill>
                          <a:effectLst/>
                          <a:latin typeface="Republika"/>
                          <a:ea typeface="Republika"/>
                          <a:cs typeface="Republika"/>
                        </a:rPr>
                        <a:t>Varstvo okolja</a:t>
                      </a:r>
                    </a:p>
                    <a:p>
                      <a:pPr marL="330200" indent="-285750" algn="l">
                        <a:spcBef>
                          <a:spcPts val="350"/>
                        </a:spcBef>
                        <a:spcAft>
                          <a:spcPts val="0"/>
                        </a:spcAft>
                        <a:buFont typeface="Arial" panose="020B0604020202020204" pitchFamily="34" charset="0"/>
                        <a:buChar char="•"/>
                      </a:pPr>
                      <a:r>
                        <a:rPr lang="sl-SI" sz="1200" dirty="0">
                          <a:solidFill>
                            <a:schemeClr val="tx1"/>
                          </a:solidFill>
                          <a:effectLst/>
                          <a:latin typeface="Republika"/>
                          <a:ea typeface="Republika"/>
                          <a:cs typeface="Republika"/>
                        </a:rPr>
                        <a:t>Varovanje</a:t>
                      </a:r>
                    </a:p>
                  </a:txBody>
                  <a:tcPr marL="0" marR="0" marT="0" marB="0">
                    <a:noFill/>
                  </a:tcPr>
                </a:tc>
                <a:extLst>
                  <a:ext uri="{0D108BD9-81ED-4DB2-BD59-A6C34878D82A}">
                    <a16:rowId xmlns:a16="http://schemas.microsoft.com/office/drawing/2014/main" val="10008"/>
                  </a:ext>
                </a:extLst>
              </a:tr>
              <a:tr h="182880">
                <a:tc>
                  <a:txBody>
                    <a:bodyPr/>
                    <a:lstStyle/>
                    <a:p>
                      <a:pPr marL="330200" indent="-285750" algn="l">
                        <a:spcBef>
                          <a:spcPts val="350"/>
                        </a:spcBef>
                        <a:spcAft>
                          <a:spcPts val="0"/>
                        </a:spcAft>
                        <a:buFont typeface="Arial" panose="020B0604020202020204" pitchFamily="34" charset="0"/>
                        <a:buChar char="•"/>
                      </a:pPr>
                      <a:r>
                        <a:rPr lang="sl-SI" sz="1200" dirty="0" err="1">
                          <a:solidFill>
                            <a:schemeClr val="tx1"/>
                          </a:solidFill>
                          <a:effectLst/>
                        </a:rPr>
                        <a:t>Velnes</a:t>
                      </a:r>
                      <a:endParaRPr lang="sl-SI" sz="1200" dirty="0">
                        <a:solidFill>
                          <a:schemeClr val="tx1"/>
                        </a:solidFill>
                        <a:effectLst/>
                        <a:latin typeface="Republika"/>
                        <a:ea typeface="Republika"/>
                        <a:cs typeface="Republika"/>
                      </a:endParaRPr>
                    </a:p>
                  </a:txBody>
                  <a:tcPr marL="0" marR="0" marT="0" marB="0">
                    <a:noFill/>
                  </a:tcPr>
                </a:tc>
                <a:extLst>
                  <a:ext uri="{0D108BD9-81ED-4DB2-BD59-A6C34878D82A}">
                    <a16:rowId xmlns:a16="http://schemas.microsoft.com/office/drawing/2014/main" val="10009"/>
                  </a:ext>
                </a:extLst>
              </a:tr>
              <a:tr h="403860">
                <a:tc>
                  <a:txBody>
                    <a:bodyPr/>
                    <a:lstStyle/>
                    <a:p>
                      <a:pPr marL="330200" indent="-285750" algn="l">
                        <a:spcBef>
                          <a:spcPts val="350"/>
                        </a:spcBef>
                        <a:spcAft>
                          <a:spcPts val="0"/>
                        </a:spcAft>
                        <a:buFont typeface="Arial" panose="020B0604020202020204" pitchFamily="34" charset="0"/>
                        <a:buChar char="•"/>
                      </a:pPr>
                      <a:r>
                        <a:rPr lang="sl-SI" sz="1200" dirty="0">
                          <a:solidFill>
                            <a:schemeClr val="tx1"/>
                          </a:solidFill>
                          <a:effectLst/>
                        </a:rPr>
                        <a:t>Velnes (Doba) - zasebni program</a:t>
                      </a:r>
                    </a:p>
                    <a:p>
                      <a:pPr marL="330200" marR="0" lvl="0" indent="-285750" algn="l" defTabSz="914400" rtl="0" eaLnBrk="1" fontAlgn="auto" latinLnBrk="0" hangingPunct="1">
                        <a:lnSpc>
                          <a:spcPct val="100000"/>
                        </a:lnSpc>
                        <a:spcBef>
                          <a:spcPts val="350"/>
                        </a:spcBef>
                        <a:spcAft>
                          <a:spcPts val="0"/>
                        </a:spcAft>
                        <a:buClrTx/>
                        <a:buSzTx/>
                        <a:buFont typeface="Arial" panose="020B0604020202020204" pitchFamily="34" charset="0"/>
                        <a:buChar char="•"/>
                        <a:tabLst/>
                        <a:defRPr/>
                      </a:pPr>
                      <a:r>
                        <a:rPr lang="sl-SI" sz="1200" dirty="0">
                          <a:solidFill>
                            <a:schemeClr val="tx1"/>
                          </a:solidFill>
                          <a:effectLst/>
                        </a:rPr>
                        <a:t>Živilstvo in prehrana</a:t>
                      </a:r>
                      <a:endParaRPr lang="sl-SI" sz="1200" dirty="0">
                        <a:solidFill>
                          <a:schemeClr val="tx1"/>
                        </a:solidFill>
                        <a:effectLst/>
                        <a:latin typeface="Republika"/>
                        <a:ea typeface="Republika"/>
                        <a:cs typeface="Republika"/>
                      </a:endParaRPr>
                    </a:p>
                  </a:txBody>
                  <a:tcPr marL="0" marR="0" marT="0" marB="0">
                    <a:noFill/>
                  </a:tcPr>
                </a:tc>
                <a:extLst>
                  <a:ext uri="{0D108BD9-81ED-4DB2-BD59-A6C34878D82A}">
                    <a16:rowId xmlns:a16="http://schemas.microsoft.com/office/drawing/2014/main" val="10010"/>
                  </a:ext>
                </a:extLst>
              </a:tr>
              <a:tr h="182880">
                <a:tc>
                  <a:txBody>
                    <a:bodyPr/>
                    <a:lstStyle/>
                    <a:p>
                      <a:pPr marL="330200" indent="-285750" algn="l">
                        <a:spcBef>
                          <a:spcPts val="350"/>
                        </a:spcBef>
                        <a:spcAft>
                          <a:spcPts val="0"/>
                        </a:spcAft>
                        <a:buFont typeface="Arial" panose="020B0604020202020204" pitchFamily="34" charset="0"/>
                        <a:buChar char="•"/>
                      </a:pPr>
                      <a:endParaRPr lang="sl-SI" sz="1200" dirty="0">
                        <a:solidFill>
                          <a:schemeClr val="tx1"/>
                        </a:solidFill>
                        <a:effectLst/>
                        <a:latin typeface="Republika"/>
                        <a:ea typeface="Republika"/>
                        <a:cs typeface="Republika"/>
                      </a:endParaRPr>
                    </a:p>
                  </a:txBody>
                  <a:tcPr marL="0" marR="0" marT="0" marB="0">
                    <a:noFill/>
                  </a:tcPr>
                </a:tc>
                <a:extLst>
                  <a:ext uri="{0D108BD9-81ED-4DB2-BD59-A6C34878D82A}">
                    <a16:rowId xmlns:a16="http://schemas.microsoft.com/office/drawing/2014/main" val="10011"/>
                  </a:ext>
                </a:extLst>
              </a:tr>
              <a:tr h="403860">
                <a:tc>
                  <a:txBody>
                    <a:bodyPr/>
                    <a:lstStyle/>
                    <a:p>
                      <a:pPr marL="44450" indent="0" algn="l">
                        <a:spcBef>
                          <a:spcPts val="350"/>
                        </a:spcBef>
                        <a:spcAft>
                          <a:spcPts val="0"/>
                        </a:spcAft>
                        <a:buFont typeface="Arial" panose="020B0604020202020204" pitchFamily="34" charset="0"/>
                        <a:buNone/>
                      </a:pPr>
                      <a:endParaRPr lang="sl-SI" sz="1200" dirty="0">
                        <a:solidFill>
                          <a:schemeClr val="tx1"/>
                        </a:solidFill>
                        <a:effectLst/>
                        <a:latin typeface="Republika"/>
                        <a:ea typeface="Republika"/>
                        <a:cs typeface="Republika"/>
                      </a:endParaRPr>
                    </a:p>
                    <a:p>
                      <a:pPr marL="44450" indent="0" algn="l">
                        <a:spcBef>
                          <a:spcPts val="350"/>
                        </a:spcBef>
                        <a:spcAft>
                          <a:spcPts val="0"/>
                        </a:spcAft>
                        <a:buFont typeface="Arial" panose="020B0604020202020204" pitchFamily="34" charset="0"/>
                        <a:buNone/>
                      </a:pPr>
                      <a:endParaRPr lang="sl-SI" sz="1200" dirty="0">
                        <a:solidFill>
                          <a:schemeClr val="tx1"/>
                        </a:solidFill>
                        <a:effectLst/>
                        <a:latin typeface="Republika"/>
                        <a:ea typeface="Republika"/>
                        <a:cs typeface="Republika"/>
                      </a:endParaRPr>
                    </a:p>
                  </a:txBody>
                  <a:tcPr marL="0" marR="0" marT="0" marB="0">
                    <a:noFill/>
                  </a:tcPr>
                </a:tc>
                <a:extLst>
                  <a:ext uri="{0D108BD9-81ED-4DB2-BD59-A6C34878D82A}">
                    <a16:rowId xmlns:a16="http://schemas.microsoft.com/office/drawing/2014/main" val="10014"/>
                  </a:ext>
                </a:extLst>
              </a:tr>
              <a:tr h="182880">
                <a:tc>
                  <a:txBody>
                    <a:bodyPr/>
                    <a:lstStyle/>
                    <a:p>
                      <a:pPr marL="44450" indent="0" algn="l">
                        <a:spcBef>
                          <a:spcPts val="350"/>
                        </a:spcBef>
                        <a:spcAft>
                          <a:spcPts val="0"/>
                        </a:spcAft>
                        <a:buFont typeface="Arial" panose="020B0604020202020204" pitchFamily="34" charset="0"/>
                        <a:buNone/>
                      </a:pPr>
                      <a:endParaRPr lang="sl-SI" sz="1200" dirty="0">
                        <a:solidFill>
                          <a:schemeClr val="tx1"/>
                        </a:solidFill>
                        <a:effectLst/>
                        <a:latin typeface="Republika"/>
                        <a:ea typeface="Republika"/>
                        <a:cs typeface="Republika"/>
                      </a:endParaRPr>
                    </a:p>
                  </a:txBody>
                  <a:tcPr marL="0" marR="0" marT="0" marB="0">
                    <a:noFill/>
                  </a:tcPr>
                </a:tc>
                <a:extLst>
                  <a:ext uri="{0D108BD9-81ED-4DB2-BD59-A6C34878D82A}">
                    <a16:rowId xmlns:a16="http://schemas.microsoft.com/office/drawing/2014/main" val="10015"/>
                  </a:ext>
                </a:extLst>
              </a:tr>
            </a:tbl>
          </a:graphicData>
        </a:graphic>
      </p:graphicFrame>
      <p:sp>
        <p:nvSpPr>
          <p:cNvPr id="11" name="Pravokotnik 10">
            <a:extLst>
              <a:ext uri="{FF2B5EF4-FFF2-40B4-BE49-F238E27FC236}">
                <a16:creationId xmlns:a16="http://schemas.microsoft.com/office/drawing/2014/main" id="{84631CB8-754C-4B78-A747-519C40ADD007}"/>
              </a:ext>
            </a:extLst>
          </p:cNvPr>
          <p:cNvSpPr/>
          <p:nvPr/>
        </p:nvSpPr>
        <p:spPr>
          <a:xfrm>
            <a:off x="9109711" y="0"/>
            <a:ext cx="34289" cy="514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sl-SI" sz="1350" kern="1200">
              <a:solidFill>
                <a:prstClr val="white"/>
              </a:solidFill>
              <a:latin typeface="Calibri" panose="020F0502020204030204"/>
            </a:endParaRPr>
          </a:p>
        </p:txBody>
      </p:sp>
      <p:sp>
        <p:nvSpPr>
          <p:cNvPr id="12" name="Pravokotnik 11">
            <a:extLst>
              <a:ext uri="{FF2B5EF4-FFF2-40B4-BE49-F238E27FC236}">
                <a16:creationId xmlns:a16="http://schemas.microsoft.com/office/drawing/2014/main" id="{5CECA2B5-4399-4B0E-8EAF-3D178E8D9F19}"/>
              </a:ext>
            </a:extLst>
          </p:cNvPr>
          <p:cNvSpPr/>
          <p:nvPr/>
        </p:nvSpPr>
        <p:spPr>
          <a:xfrm>
            <a:off x="1" y="0"/>
            <a:ext cx="34289" cy="514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sl-SI" sz="1350" kern="1200">
              <a:solidFill>
                <a:prstClr val="white"/>
              </a:solidFill>
              <a:latin typeface="Calibri" panose="020F0502020204030204"/>
            </a:endParaRPr>
          </a:p>
        </p:txBody>
      </p:sp>
      <p:sp>
        <p:nvSpPr>
          <p:cNvPr id="13" name="Pravokotnik 12">
            <a:extLst>
              <a:ext uri="{FF2B5EF4-FFF2-40B4-BE49-F238E27FC236}">
                <a16:creationId xmlns:a16="http://schemas.microsoft.com/office/drawing/2014/main" id="{6894F1D7-5C49-4CF4-94EB-B8B6A3C3FC3A}"/>
              </a:ext>
            </a:extLst>
          </p:cNvPr>
          <p:cNvSpPr/>
          <p:nvPr/>
        </p:nvSpPr>
        <p:spPr>
          <a:xfrm rot="5400000">
            <a:off x="4541360" y="-4541360"/>
            <a:ext cx="44136" cy="91268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sl-SI" sz="1350" kern="1200">
              <a:solidFill>
                <a:prstClr val="white"/>
              </a:solidFill>
              <a:latin typeface="Calibri" panose="020F0502020204030204"/>
            </a:endParaRPr>
          </a:p>
        </p:txBody>
      </p:sp>
      <p:sp>
        <p:nvSpPr>
          <p:cNvPr id="14" name="Pravokotnik 13">
            <a:extLst>
              <a:ext uri="{FF2B5EF4-FFF2-40B4-BE49-F238E27FC236}">
                <a16:creationId xmlns:a16="http://schemas.microsoft.com/office/drawing/2014/main" id="{D195B2C9-4AFD-40D8-AAB8-671B5853D541}"/>
              </a:ext>
            </a:extLst>
          </p:cNvPr>
          <p:cNvSpPr/>
          <p:nvPr/>
        </p:nvSpPr>
        <p:spPr>
          <a:xfrm rot="5400000">
            <a:off x="4549932" y="569129"/>
            <a:ext cx="44136" cy="91268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sl-SI" sz="1350" kern="1200">
              <a:solidFill>
                <a:prstClr val="white"/>
              </a:solidFill>
              <a:latin typeface="Calibri" panose="020F0502020204030204"/>
            </a:endParaRPr>
          </a:p>
        </p:txBody>
      </p:sp>
    </p:spTree>
    <p:extLst>
      <p:ext uri="{BB962C8B-B14F-4D97-AF65-F5344CB8AC3E}">
        <p14:creationId xmlns:p14="http://schemas.microsoft.com/office/powerpoint/2010/main" val="251243728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id="{86209FFD-048C-4DB7-ACAF-EF0FCD171352}"/>
              </a:ext>
            </a:extLst>
          </p:cNvPr>
          <p:cNvSpPr txBox="1">
            <a:spLocks noChangeArrowheads="1"/>
          </p:cNvSpPr>
          <p:nvPr/>
        </p:nvSpPr>
        <p:spPr>
          <a:xfrm>
            <a:off x="1005178" y="521432"/>
            <a:ext cx="6704861" cy="433622"/>
          </a:xfrm>
          <a:prstGeom prst="rect">
            <a:avLst/>
          </a:prstGeom>
        </p:spPr>
        <p:txBody>
          <a:bodyPr vert="horz" lIns="68580" tIns="34290" rIns="68580" bIns="3429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342900">
              <a:buClrTx/>
            </a:pPr>
            <a:r>
              <a:rPr lang="sl-SI" sz="2100" b="1" dirty="0">
                <a:solidFill>
                  <a:srgbClr val="5B9BD5">
                    <a:lumMod val="50000"/>
                  </a:srgbClr>
                </a:solidFill>
                <a:latin typeface="Arial" panose="020B0604020202020204" pitchFamily="34" charset="0"/>
                <a:cs typeface="Arial" panose="020B0604020202020204" pitchFamily="34" charset="0"/>
              </a:rPr>
              <a:t>PROGRAMSKE NOVOSTI 2024/2025</a:t>
            </a:r>
            <a:endParaRPr lang="en-US" sz="2100" b="1" dirty="0">
              <a:solidFill>
                <a:srgbClr val="5B9BD5">
                  <a:lumMod val="50000"/>
                </a:srgbClr>
              </a:solidFill>
              <a:latin typeface="Arial" panose="020B0604020202020204" pitchFamily="34" charset="0"/>
              <a:cs typeface="Arial" panose="020B0604020202020204" pitchFamily="34" charset="0"/>
            </a:endParaRPr>
          </a:p>
        </p:txBody>
      </p:sp>
      <p:graphicFrame>
        <p:nvGraphicFramePr>
          <p:cNvPr id="3" name="Tabela 2">
            <a:extLst>
              <a:ext uri="{FF2B5EF4-FFF2-40B4-BE49-F238E27FC236}">
                <a16:creationId xmlns:a16="http://schemas.microsoft.com/office/drawing/2014/main" id="{13E7BD17-6A8C-48FC-9438-36831E8D2770}"/>
              </a:ext>
            </a:extLst>
          </p:cNvPr>
          <p:cNvGraphicFramePr>
            <a:graphicFrameLocks noGrp="1"/>
          </p:cNvGraphicFramePr>
          <p:nvPr/>
        </p:nvGraphicFramePr>
        <p:xfrm>
          <a:off x="1005179" y="2877420"/>
          <a:ext cx="6532180" cy="1066800"/>
        </p:xfrm>
        <a:graphic>
          <a:graphicData uri="http://schemas.openxmlformats.org/drawingml/2006/table">
            <a:tbl>
              <a:tblPr firstRow="1" firstCol="1" lastRow="1" lastCol="1" bandRow="1" bandCol="1">
                <a:tableStyleId>{5C22544A-7EE6-4342-B048-85BDC9FD1C3A}</a:tableStyleId>
              </a:tblPr>
              <a:tblGrid>
                <a:gridCol w="1180672">
                  <a:extLst>
                    <a:ext uri="{9D8B030D-6E8A-4147-A177-3AD203B41FA5}">
                      <a16:colId xmlns:a16="http://schemas.microsoft.com/office/drawing/2014/main" val="2622581376"/>
                    </a:ext>
                  </a:extLst>
                </a:gridCol>
                <a:gridCol w="1337514">
                  <a:extLst>
                    <a:ext uri="{9D8B030D-6E8A-4147-A177-3AD203B41FA5}">
                      <a16:colId xmlns:a16="http://schemas.microsoft.com/office/drawing/2014/main" val="2795965534"/>
                    </a:ext>
                  </a:extLst>
                </a:gridCol>
                <a:gridCol w="1337514">
                  <a:extLst>
                    <a:ext uri="{9D8B030D-6E8A-4147-A177-3AD203B41FA5}">
                      <a16:colId xmlns:a16="http://schemas.microsoft.com/office/drawing/2014/main" val="1432628456"/>
                    </a:ext>
                  </a:extLst>
                </a:gridCol>
                <a:gridCol w="1338240">
                  <a:extLst>
                    <a:ext uri="{9D8B030D-6E8A-4147-A177-3AD203B41FA5}">
                      <a16:colId xmlns:a16="http://schemas.microsoft.com/office/drawing/2014/main" val="3447428098"/>
                    </a:ext>
                  </a:extLst>
                </a:gridCol>
                <a:gridCol w="1338240">
                  <a:extLst>
                    <a:ext uri="{9D8B030D-6E8A-4147-A177-3AD203B41FA5}">
                      <a16:colId xmlns:a16="http://schemas.microsoft.com/office/drawing/2014/main" val="658898263"/>
                    </a:ext>
                  </a:extLst>
                </a:gridCol>
              </a:tblGrid>
              <a:tr h="205740">
                <a:tc>
                  <a:txBody>
                    <a:bodyPr/>
                    <a:lstStyle/>
                    <a:p>
                      <a:pPr algn="ctr">
                        <a:spcAft>
                          <a:spcPts val="0"/>
                        </a:spcAft>
                      </a:pPr>
                      <a:r>
                        <a:rPr lang="sl-SI" sz="1400" dirty="0">
                          <a:solidFill>
                            <a:schemeClr val="tx1"/>
                          </a:solidFill>
                          <a:effectLst/>
                        </a:rPr>
                        <a:t>Leto</a:t>
                      </a:r>
                      <a:endParaRPr lang="sl-SI"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gridSpan="2">
                  <a:txBody>
                    <a:bodyPr/>
                    <a:lstStyle/>
                    <a:p>
                      <a:pPr algn="ctr">
                        <a:spcAft>
                          <a:spcPts val="0"/>
                        </a:spcAft>
                      </a:pPr>
                      <a:r>
                        <a:rPr lang="sl-SI" sz="1400" dirty="0">
                          <a:solidFill>
                            <a:schemeClr val="tx1"/>
                          </a:solidFill>
                          <a:effectLst/>
                        </a:rPr>
                        <a:t>Javne šole in koncesionarji</a:t>
                      </a:r>
                      <a:endParaRPr lang="sl-SI"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sl-SI"/>
                    </a:p>
                  </a:txBody>
                  <a:tcPr/>
                </a:tc>
                <a:tc>
                  <a:txBody>
                    <a:bodyPr/>
                    <a:lstStyle/>
                    <a:p>
                      <a:pPr algn="ctr">
                        <a:spcAft>
                          <a:spcPts val="0"/>
                        </a:spcAft>
                      </a:pPr>
                      <a:r>
                        <a:rPr lang="sl-SI" sz="1400">
                          <a:solidFill>
                            <a:schemeClr val="tx1"/>
                          </a:solidFill>
                          <a:effectLst/>
                        </a:rPr>
                        <a:t>Zasebne šole</a:t>
                      </a:r>
                      <a:endParaRPr lang="sl-SI" sz="14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spcAft>
                          <a:spcPts val="0"/>
                        </a:spcAft>
                      </a:pPr>
                      <a:r>
                        <a:rPr lang="sl-SI" sz="1400">
                          <a:solidFill>
                            <a:schemeClr val="tx1"/>
                          </a:solidFill>
                          <a:effectLst/>
                        </a:rPr>
                        <a:t>SKUPAJ</a:t>
                      </a:r>
                      <a:endParaRPr lang="sl-SI" sz="14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23960369"/>
                  </a:ext>
                </a:extLst>
              </a:tr>
              <a:tr h="205740">
                <a:tc>
                  <a:txBody>
                    <a:bodyPr/>
                    <a:lstStyle/>
                    <a:p>
                      <a:pPr algn="ctr">
                        <a:spcAft>
                          <a:spcPts val="0"/>
                        </a:spcAft>
                      </a:pPr>
                      <a:r>
                        <a:rPr lang="sl-SI" sz="14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sl-SI"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spcAft>
                          <a:spcPts val="0"/>
                        </a:spcAft>
                      </a:pPr>
                      <a:r>
                        <a:rPr lang="sl-SI" sz="1400" b="1" dirty="0">
                          <a:effectLst/>
                          <a:latin typeface="Calibri" panose="020F0502020204030204" pitchFamily="34" charset="0"/>
                          <a:ea typeface="Times New Roman" panose="02020603050405020304" pitchFamily="18" charset="0"/>
                          <a:cs typeface="Times New Roman" panose="02020603050405020304" pitchFamily="18" charset="0"/>
                        </a:rPr>
                        <a:t>Redni</a:t>
                      </a:r>
                      <a:endParaRPr lang="sl-SI"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spcAft>
                          <a:spcPts val="0"/>
                        </a:spcAft>
                      </a:pPr>
                      <a:r>
                        <a:rPr lang="sl-SI" sz="1400" b="1">
                          <a:effectLst/>
                          <a:latin typeface="Calibri" panose="020F0502020204030204" pitchFamily="34" charset="0"/>
                          <a:ea typeface="Times New Roman" panose="02020603050405020304" pitchFamily="18" charset="0"/>
                          <a:cs typeface="Times New Roman" panose="02020603050405020304" pitchFamily="18" charset="0"/>
                        </a:rPr>
                        <a:t>Izredni</a:t>
                      </a:r>
                      <a:endParaRPr lang="sl-SI" sz="14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spcAft>
                          <a:spcPts val="0"/>
                        </a:spcAft>
                      </a:pPr>
                      <a:r>
                        <a:rPr lang="sl-SI" sz="1400" b="1" dirty="0">
                          <a:effectLst/>
                          <a:latin typeface="Calibri" panose="020F0502020204030204" pitchFamily="34" charset="0"/>
                          <a:ea typeface="Times New Roman" panose="02020603050405020304" pitchFamily="18" charset="0"/>
                          <a:cs typeface="Times New Roman" panose="02020603050405020304" pitchFamily="18" charset="0"/>
                        </a:rPr>
                        <a:t>Izredni</a:t>
                      </a:r>
                      <a:endParaRPr lang="sl-SI"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spcAft>
                          <a:spcPts val="0"/>
                        </a:spcAft>
                      </a:pPr>
                      <a:r>
                        <a:rPr lang="sl-SI" sz="14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sl-SI"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92801985"/>
                  </a:ext>
                </a:extLst>
              </a:tr>
              <a:tr h="205740">
                <a:tc>
                  <a:txBody>
                    <a:bodyPr/>
                    <a:lstStyle/>
                    <a:p>
                      <a:pPr algn="ctr">
                        <a:spcAft>
                          <a:spcPts val="0"/>
                        </a:spcAft>
                      </a:pPr>
                      <a:r>
                        <a:rPr lang="sl-SI" sz="1400" dirty="0">
                          <a:solidFill>
                            <a:schemeClr val="tx1"/>
                          </a:solidFill>
                          <a:effectLst/>
                        </a:rPr>
                        <a:t>2020/2021</a:t>
                      </a:r>
                      <a:endParaRPr lang="sl-SI"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spcAft>
                          <a:spcPts val="0"/>
                        </a:spcAft>
                      </a:pPr>
                      <a:r>
                        <a:rPr lang="sl-SI" sz="1400" b="1" dirty="0">
                          <a:solidFill>
                            <a:schemeClr val="tx1"/>
                          </a:solidFill>
                          <a:effectLst/>
                        </a:rPr>
                        <a:t>4.135</a:t>
                      </a:r>
                      <a:endParaRPr lang="sl-SI" sz="14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spcAft>
                          <a:spcPts val="0"/>
                        </a:spcAft>
                      </a:pPr>
                      <a:r>
                        <a:rPr lang="sl-SI" sz="1400" b="1" dirty="0">
                          <a:solidFill>
                            <a:schemeClr val="tx1"/>
                          </a:solidFill>
                          <a:effectLst/>
                        </a:rPr>
                        <a:t>3.465</a:t>
                      </a:r>
                      <a:endParaRPr lang="sl-SI" sz="14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spcAft>
                          <a:spcPts val="0"/>
                        </a:spcAft>
                      </a:pPr>
                      <a:r>
                        <a:rPr lang="sl-SI" sz="1400" b="1" dirty="0">
                          <a:solidFill>
                            <a:schemeClr val="tx1"/>
                          </a:solidFill>
                          <a:effectLst/>
                        </a:rPr>
                        <a:t>4.064</a:t>
                      </a:r>
                      <a:endParaRPr lang="sl-SI" sz="14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spcAft>
                          <a:spcPts val="0"/>
                        </a:spcAft>
                      </a:pPr>
                      <a:r>
                        <a:rPr lang="sl-SI" sz="1400" dirty="0">
                          <a:solidFill>
                            <a:schemeClr val="tx1"/>
                          </a:solidFill>
                          <a:effectLst/>
                        </a:rPr>
                        <a:t>11.664</a:t>
                      </a:r>
                      <a:endParaRPr lang="sl-SI"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628399131"/>
                  </a:ext>
                </a:extLst>
              </a:tr>
              <a:tr h="205740">
                <a:tc>
                  <a:txBody>
                    <a:bodyPr/>
                    <a:lstStyle/>
                    <a:p>
                      <a:pPr algn="ctr">
                        <a:spcAft>
                          <a:spcPts val="0"/>
                        </a:spcAft>
                      </a:pPr>
                      <a:r>
                        <a:rPr lang="sl-SI" sz="1400" dirty="0">
                          <a:solidFill>
                            <a:schemeClr val="tx1"/>
                          </a:solidFill>
                          <a:effectLst/>
                        </a:rPr>
                        <a:t>2021/2022</a:t>
                      </a:r>
                      <a:endParaRPr lang="sl-SI"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spcAft>
                          <a:spcPts val="0"/>
                        </a:spcAft>
                      </a:pPr>
                      <a:r>
                        <a:rPr lang="sl-SI" sz="1400" b="1" dirty="0">
                          <a:solidFill>
                            <a:schemeClr val="tx1"/>
                          </a:solidFill>
                          <a:effectLst/>
                        </a:rPr>
                        <a:t>4.337</a:t>
                      </a:r>
                      <a:endParaRPr lang="sl-SI" sz="14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spcAft>
                          <a:spcPts val="0"/>
                        </a:spcAft>
                      </a:pPr>
                      <a:r>
                        <a:rPr lang="sl-SI" sz="1400" b="1" dirty="0">
                          <a:solidFill>
                            <a:schemeClr val="tx1"/>
                          </a:solidFill>
                          <a:effectLst/>
                        </a:rPr>
                        <a:t>3.533</a:t>
                      </a:r>
                      <a:endParaRPr lang="sl-SI" sz="14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spcAft>
                          <a:spcPts val="0"/>
                        </a:spcAft>
                      </a:pPr>
                      <a:r>
                        <a:rPr lang="sl-SI" sz="1400" b="1" dirty="0">
                          <a:solidFill>
                            <a:schemeClr val="tx1"/>
                          </a:solidFill>
                          <a:effectLst/>
                        </a:rPr>
                        <a:t>4.064</a:t>
                      </a:r>
                      <a:endParaRPr lang="sl-SI" sz="14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spcAft>
                          <a:spcPts val="0"/>
                        </a:spcAft>
                      </a:pPr>
                      <a:r>
                        <a:rPr lang="sl-SI" sz="1400" dirty="0">
                          <a:solidFill>
                            <a:schemeClr val="tx1"/>
                          </a:solidFill>
                          <a:effectLst/>
                        </a:rPr>
                        <a:t>11.934</a:t>
                      </a:r>
                      <a:endParaRPr lang="sl-SI"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452329563"/>
                  </a:ext>
                </a:extLst>
              </a:tr>
              <a:tr h="205740">
                <a:tc>
                  <a:txBody>
                    <a:bodyPr/>
                    <a:lstStyle/>
                    <a:p>
                      <a:pPr marL="0" algn="ctr" defTabSz="914400" rtl="0" eaLnBrk="1" latinLnBrk="0" hangingPunct="1">
                        <a:spcAft>
                          <a:spcPts val="0"/>
                        </a:spcAft>
                      </a:pPr>
                      <a:r>
                        <a:rPr lang="sl-SI" sz="1400" b="1" kern="1200" dirty="0">
                          <a:solidFill>
                            <a:schemeClr val="tx1"/>
                          </a:solidFill>
                          <a:effectLst/>
                          <a:latin typeface="+mn-lt"/>
                          <a:ea typeface="+mn-ea"/>
                          <a:cs typeface="+mn-cs"/>
                        </a:rPr>
                        <a:t>2022/2023</a:t>
                      </a: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algn="ctr" defTabSz="914400" rtl="0" eaLnBrk="1" latinLnBrk="0" hangingPunct="1">
                        <a:spcAft>
                          <a:spcPts val="0"/>
                        </a:spcAft>
                      </a:pPr>
                      <a:r>
                        <a:rPr lang="sl-SI" sz="1400" b="1" kern="1200" dirty="0">
                          <a:solidFill>
                            <a:schemeClr val="tx1"/>
                          </a:solidFill>
                          <a:effectLst/>
                          <a:latin typeface="+mn-lt"/>
                          <a:ea typeface="+mn-ea"/>
                          <a:cs typeface="+mn-cs"/>
                        </a:rPr>
                        <a:t>4.290</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algn="ctr" defTabSz="914400" rtl="0" eaLnBrk="1" latinLnBrk="0" hangingPunct="1">
                        <a:spcAft>
                          <a:spcPts val="0"/>
                        </a:spcAft>
                      </a:pPr>
                      <a:r>
                        <a:rPr lang="sl-SI" sz="1400" b="1" kern="1200" dirty="0">
                          <a:solidFill>
                            <a:schemeClr val="tx1"/>
                          </a:solidFill>
                          <a:effectLst/>
                          <a:latin typeface="+mn-lt"/>
                          <a:ea typeface="+mn-ea"/>
                          <a:cs typeface="+mn-cs"/>
                        </a:rPr>
                        <a:t>3.435</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algn="ctr" defTabSz="914400" rtl="0" eaLnBrk="1" latinLnBrk="0" hangingPunct="1">
                        <a:spcAft>
                          <a:spcPts val="0"/>
                        </a:spcAft>
                      </a:pPr>
                      <a:r>
                        <a:rPr lang="sl-SI" sz="1400" b="1" kern="1200" dirty="0">
                          <a:solidFill>
                            <a:schemeClr val="tx1"/>
                          </a:solidFill>
                          <a:effectLst/>
                          <a:latin typeface="+mn-lt"/>
                          <a:ea typeface="+mn-ea"/>
                          <a:cs typeface="+mn-cs"/>
                        </a:rPr>
                        <a:t>4.075</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algn="ctr" defTabSz="914400" rtl="0" eaLnBrk="1" latinLnBrk="0" hangingPunct="1">
                        <a:spcAft>
                          <a:spcPts val="0"/>
                        </a:spcAft>
                      </a:pPr>
                      <a:r>
                        <a:rPr lang="sl-SI" sz="1400" b="1" kern="1200" dirty="0">
                          <a:solidFill>
                            <a:schemeClr val="tx1"/>
                          </a:solidFill>
                          <a:effectLst/>
                          <a:latin typeface="+mn-lt"/>
                          <a:ea typeface="+mn-ea"/>
                          <a:cs typeface="+mn-cs"/>
                        </a:rPr>
                        <a:t>11.800</a:t>
                      </a: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729217167"/>
                  </a:ext>
                </a:extLst>
              </a:tr>
            </a:tbl>
          </a:graphicData>
        </a:graphic>
      </p:graphicFrame>
      <p:sp>
        <p:nvSpPr>
          <p:cNvPr id="8" name="Rectangle 2">
            <a:extLst>
              <a:ext uri="{FF2B5EF4-FFF2-40B4-BE49-F238E27FC236}">
                <a16:creationId xmlns:a16="http://schemas.microsoft.com/office/drawing/2014/main" id="{E62F98BB-DBC7-49E8-B05D-161843212FF2}"/>
              </a:ext>
            </a:extLst>
          </p:cNvPr>
          <p:cNvSpPr txBox="1">
            <a:spLocks noChangeArrowheads="1"/>
          </p:cNvSpPr>
          <p:nvPr/>
        </p:nvSpPr>
        <p:spPr>
          <a:xfrm>
            <a:off x="1061110" y="2484817"/>
            <a:ext cx="6704861" cy="433622"/>
          </a:xfrm>
          <a:prstGeom prst="rect">
            <a:avLst/>
          </a:prstGeom>
        </p:spPr>
        <p:txBody>
          <a:bodyPr vert="horz" lIns="68580" tIns="34290" rIns="68580" bIns="3429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342900">
              <a:buClrTx/>
            </a:pPr>
            <a:r>
              <a:rPr lang="sl-SI" sz="2100" b="1" dirty="0">
                <a:solidFill>
                  <a:srgbClr val="5B9BD5">
                    <a:lumMod val="50000"/>
                  </a:srgbClr>
                </a:solidFill>
                <a:latin typeface="Arial" panose="020B0604020202020204" pitchFamily="34" charset="0"/>
                <a:cs typeface="Arial" panose="020B0604020202020204" pitchFamily="34" charset="0"/>
              </a:rPr>
              <a:t>ŠTEVILO VPISNIH MEST</a:t>
            </a:r>
            <a:endParaRPr lang="en-US" sz="2100" b="1" dirty="0">
              <a:solidFill>
                <a:srgbClr val="5B9BD5">
                  <a:lumMod val="50000"/>
                </a:srgbClr>
              </a:solidFill>
              <a:latin typeface="Arial" panose="020B0604020202020204" pitchFamily="34" charset="0"/>
              <a:cs typeface="Arial" panose="020B0604020202020204" pitchFamily="34" charset="0"/>
            </a:endParaRPr>
          </a:p>
        </p:txBody>
      </p:sp>
      <p:sp>
        <p:nvSpPr>
          <p:cNvPr id="6" name="PoljeZBesedilom 5"/>
          <p:cNvSpPr txBox="1"/>
          <p:nvPr/>
        </p:nvSpPr>
        <p:spPr>
          <a:xfrm>
            <a:off x="894078" y="1066656"/>
            <a:ext cx="7038925" cy="1546577"/>
          </a:xfrm>
          <a:prstGeom prst="rect">
            <a:avLst/>
          </a:prstGeom>
          <a:noFill/>
        </p:spPr>
        <p:txBody>
          <a:bodyPr wrap="square" rtlCol="0">
            <a:spAutoFit/>
          </a:bodyPr>
          <a:lstStyle/>
          <a:p>
            <a:pPr defTabSz="685800">
              <a:buClrTx/>
            </a:pPr>
            <a:r>
              <a:rPr lang="sl-SI" sz="1350" kern="1200" dirty="0">
                <a:solidFill>
                  <a:prstClr val="black"/>
                </a:solidFill>
                <a:latin typeface="Calibri" panose="020F0502020204030204"/>
                <a:ea typeface="+mn-ea"/>
                <a:cs typeface="+mn-cs"/>
              </a:rPr>
              <a:t>V študijskem letu 2024/2025:</a:t>
            </a:r>
          </a:p>
          <a:p>
            <a:pPr marL="214313" indent="-214313" defTabSz="685800">
              <a:buClrTx/>
              <a:buFont typeface="Arial" panose="020B0604020202020204" pitchFamily="34" charset="0"/>
              <a:buChar char="•"/>
            </a:pPr>
            <a:r>
              <a:rPr lang="sl-SI" sz="1350" kern="1200" dirty="0">
                <a:solidFill>
                  <a:prstClr val="black"/>
                </a:solidFill>
                <a:latin typeface="Calibri" panose="020F0502020204030204"/>
                <a:ea typeface="+mn-ea"/>
                <a:cs typeface="+mn-cs"/>
              </a:rPr>
              <a:t>se ne razpisuje program </a:t>
            </a:r>
            <a:r>
              <a:rPr lang="sl-SI" sz="1350" b="1" kern="1200" dirty="0">
                <a:solidFill>
                  <a:prstClr val="black"/>
                </a:solidFill>
                <a:latin typeface="Calibri" panose="020F0502020204030204"/>
                <a:ea typeface="+mn-ea"/>
                <a:cs typeface="+mn-cs"/>
              </a:rPr>
              <a:t>Balet</a:t>
            </a:r>
            <a:r>
              <a:rPr lang="sl-SI" sz="1350" kern="1200" dirty="0">
                <a:solidFill>
                  <a:prstClr val="black"/>
                </a:solidFill>
                <a:latin typeface="Calibri" panose="020F0502020204030204"/>
                <a:ea typeface="+mn-ea"/>
                <a:cs typeface="+mn-cs"/>
              </a:rPr>
              <a:t> in </a:t>
            </a:r>
            <a:r>
              <a:rPr lang="sl-SI" sz="1350" b="1" kern="1200" dirty="0">
                <a:solidFill>
                  <a:prstClr val="black"/>
                </a:solidFill>
                <a:latin typeface="Calibri" panose="020F0502020204030204"/>
                <a:ea typeface="+mn-ea"/>
                <a:cs typeface="+mn-cs"/>
              </a:rPr>
              <a:t>Bionika</a:t>
            </a:r>
            <a:r>
              <a:rPr lang="sl-SI" sz="1350" kern="1200" dirty="0">
                <a:solidFill>
                  <a:prstClr val="black"/>
                </a:solidFill>
                <a:latin typeface="Calibri" panose="020F0502020204030204"/>
                <a:ea typeface="+mn-ea"/>
                <a:cs typeface="+mn-cs"/>
              </a:rPr>
              <a:t>,</a:t>
            </a:r>
          </a:p>
          <a:p>
            <a:pPr marL="214313" indent="-214313" defTabSz="685800">
              <a:buClrTx/>
              <a:buFont typeface="Arial" panose="020B0604020202020204" pitchFamily="34" charset="0"/>
              <a:buChar char="•"/>
            </a:pPr>
            <a:r>
              <a:rPr lang="sl-SI" sz="1350" kern="1200" dirty="0">
                <a:solidFill>
                  <a:prstClr val="black"/>
                </a:solidFill>
                <a:latin typeface="Calibri" panose="020F0502020204030204"/>
                <a:ea typeface="+mn-ea"/>
                <a:cs typeface="+mn-cs"/>
              </a:rPr>
              <a:t>ponovno se razpisuje program </a:t>
            </a:r>
            <a:r>
              <a:rPr lang="sl-SI" sz="1350" b="1" kern="1200" dirty="0">
                <a:solidFill>
                  <a:prstClr val="black"/>
                </a:solidFill>
                <a:latin typeface="Calibri" panose="020F0502020204030204"/>
                <a:ea typeface="+mn-ea"/>
                <a:cs typeface="+mn-cs"/>
              </a:rPr>
              <a:t>Ustni higienik</a:t>
            </a:r>
            <a:r>
              <a:rPr lang="sl-SI" sz="1350" kern="1200" dirty="0">
                <a:solidFill>
                  <a:prstClr val="black"/>
                </a:solidFill>
                <a:latin typeface="Calibri" panose="020F0502020204030204"/>
                <a:ea typeface="+mn-ea"/>
                <a:cs typeface="+mn-cs"/>
              </a:rPr>
              <a:t>,</a:t>
            </a:r>
          </a:p>
          <a:p>
            <a:pPr marL="214313" indent="-214313" defTabSz="685800">
              <a:buClrTx/>
              <a:buFont typeface="Arial" panose="020B0604020202020204" pitchFamily="34" charset="0"/>
              <a:buChar char="•"/>
            </a:pPr>
            <a:r>
              <a:rPr lang="sl-SI" sz="1350" kern="1200" dirty="0">
                <a:solidFill>
                  <a:prstClr val="black"/>
                </a:solidFill>
                <a:latin typeface="Calibri" panose="020F0502020204030204"/>
                <a:ea typeface="+mn-ea"/>
                <a:cs typeface="+mn-cs"/>
              </a:rPr>
              <a:t>na novo se razpisuje zasebni program </a:t>
            </a:r>
            <a:r>
              <a:rPr lang="sl-SI" sz="1350" b="1" kern="1200" dirty="0">
                <a:solidFill>
                  <a:prstClr val="black"/>
                </a:solidFill>
                <a:latin typeface="Calibri" panose="020F0502020204030204"/>
                <a:ea typeface="+mn-ea"/>
                <a:cs typeface="+mn-cs"/>
              </a:rPr>
              <a:t>Digitalni marketing </a:t>
            </a:r>
            <a:r>
              <a:rPr lang="sl-SI" sz="1350" kern="1200" dirty="0">
                <a:solidFill>
                  <a:prstClr val="black"/>
                </a:solidFill>
                <a:latin typeface="Calibri" panose="020F0502020204030204"/>
                <a:ea typeface="+mn-ea"/>
                <a:cs typeface="+mn-cs"/>
              </a:rPr>
              <a:t>in</a:t>
            </a:r>
            <a:r>
              <a:rPr lang="sl-SI" sz="1350" b="1" kern="1200" dirty="0">
                <a:solidFill>
                  <a:prstClr val="black"/>
                </a:solidFill>
                <a:latin typeface="Calibri" panose="020F0502020204030204"/>
                <a:ea typeface="+mn-ea"/>
                <a:cs typeface="+mn-cs"/>
              </a:rPr>
              <a:t> Programiranje</a:t>
            </a:r>
            <a:r>
              <a:rPr lang="sl-SI" sz="1350" kern="1200" dirty="0">
                <a:solidFill>
                  <a:prstClr val="black"/>
                </a:solidFill>
                <a:latin typeface="Calibri" panose="020F0502020204030204"/>
                <a:ea typeface="+mn-ea"/>
                <a:cs typeface="+mn-cs"/>
              </a:rPr>
              <a:t>,</a:t>
            </a:r>
            <a:r>
              <a:rPr lang="sl-SI" sz="1350" b="1" kern="1200" dirty="0">
                <a:solidFill>
                  <a:prstClr val="black"/>
                </a:solidFill>
                <a:latin typeface="Calibri" panose="020F0502020204030204"/>
                <a:ea typeface="+mn-ea"/>
                <a:cs typeface="+mn-cs"/>
              </a:rPr>
              <a:t> </a:t>
            </a:r>
          </a:p>
          <a:p>
            <a:pPr marL="214313" indent="-214313" defTabSz="685800">
              <a:buClrTx/>
              <a:buFont typeface="Arial" panose="020B0604020202020204" pitchFamily="34" charset="0"/>
              <a:buChar char="•"/>
            </a:pPr>
            <a:r>
              <a:rPr lang="sl-SI" sz="1350" kern="1200" dirty="0">
                <a:solidFill>
                  <a:prstClr val="black"/>
                </a:solidFill>
                <a:latin typeface="Calibri" panose="020F0502020204030204"/>
                <a:ea typeface="+mn-ea"/>
                <a:cs typeface="+mn-cs"/>
              </a:rPr>
              <a:t>objavljena sta prenovljena programa </a:t>
            </a:r>
            <a:r>
              <a:rPr lang="sl-SI" sz="1350" b="1" kern="1200" dirty="0">
                <a:solidFill>
                  <a:prstClr val="black"/>
                </a:solidFill>
                <a:latin typeface="Calibri" panose="020F0502020204030204"/>
                <a:ea typeface="+mn-ea"/>
                <a:cs typeface="+mn-cs"/>
              </a:rPr>
              <a:t>Računalništvo in informatika </a:t>
            </a:r>
            <a:r>
              <a:rPr lang="sl-SI" sz="1350" kern="1200" dirty="0">
                <a:solidFill>
                  <a:prstClr val="black"/>
                </a:solidFill>
                <a:latin typeface="Calibri" panose="020F0502020204030204"/>
                <a:ea typeface="+mn-ea"/>
                <a:cs typeface="+mn-cs"/>
              </a:rPr>
              <a:t>(prej Informatika) in </a:t>
            </a:r>
            <a:r>
              <a:rPr lang="sl-SI" sz="1350" b="1" kern="1200" dirty="0">
                <a:solidFill>
                  <a:prstClr val="black"/>
                </a:solidFill>
                <a:latin typeface="Calibri" panose="020F0502020204030204"/>
                <a:ea typeface="+mn-ea"/>
                <a:cs typeface="+mn-cs"/>
              </a:rPr>
              <a:t>Varstvo okolja </a:t>
            </a:r>
            <a:r>
              <a:rPr lang="sl-SI" sz="1350" kern="1200" dirty="0">
                <a:solidFill>
                  <a:prstClr val="black"/>
                </a:solidFill>
                <a:latin typeface="Calibri" panose="020F0502020204030204"/>
                <a:ea typeface="+mn-ea"/>
                <a:cs typeface="+mn-cs"/>
              </a:rPr>
              <a:t>(prej Varstvo okolja in komunala).</a:t>
            </a:r>
          </a:p>
          <a:p>
            <a:pPr defTabSz="685800">
              <a:buClrTx/>
            </a:pPr>
            <a:endParaRPr lang="sl-SI" sz="1350" kern="1200" dirty="0">
              <a:solidFill>
                <a:prstClr val="black"/>
              </a:solidFill>
              <a:latin typeface="Calibri" panose="020F0502020204030204"/>
              <a:ea typeface="+mn-ea"/>
              <a:cs typeface="+mn-cs"/>
            </a:endParaRPr>
          </a:p>
        </p:txBody>
      </p:sp>
      <p:graphicFrame>
        <p:nvGraphicFramePr>
          <p:cNvPr id="2" name="Tabela 1">
            <a:extLst>
              <a:ext uri="{FF2B5EF4-FFF2-40B4-BE49-F238E27FC236}">
                <a16:creationId xmlns:a16="http://schemas.microsoft.com/office/drawing/2014/main" id="{8CEE07A1-21F7-4550-A9F7-D17134BA11DB}"/>
              </a:ext>
            </a:extLst>
          </p:cNvPr>
          <p:cNvGraphicFramePr>
            <a:graphicFrameLocks noGrp="1"/>
          </p:cNvGraphicFramePr>
          <p:nvPr/>
        </p:nvGraphicFramePr>
        <p:xfrm>
          <a:off x="1005179" y="3906120"/>
          <a:ext cx="6532180" cy="213360"/>
        </p:xfrm>
        <a:graphic>
          <a:graphicData uri="http://schemas.openxmlformats.org/drawingml/2006/table">
            <a:tbl>
              <a:tblPr firstRow="1" firstCol="1" lastRow="1" lastCol="1" bandRow="1" bandCol="1">
                <a:tableStyleId>{5C22544A-7EE6-4342-B048-85BDC9FD1C3A}</a:tableStyleId>
              </a:tblPr>
              <a:tblGrid>
                <a:gridCol w="1180672">
                  <a:extLst>
                    <a:ext uri="{9D8B030D-6E8A-4147-A177-3AD203B41FA5}">
                      <a16:colId xmlns:a16="http://schemas.microsoft.com/office/drawing/2014/main" val="347081194"/>
                    </a:ext>
                  </a:extLst>
                </a:gridCol>
                <a:gridCol w="1337514">
                  <a:extLst>
                    <a:ext uri="{9D8B030D-6E8A-4147-A177-3AD203B41FA5}">
                      <a16:colId xmlns:a16="http://schemas.microsoft.com/office/drawing/2014/main" val="1068262410"/>
                    </a:ext>
                  </a:extLst>
                </a:gridCol>
                <a:gridCol w="1337514">
                  <a:extLst>
                    <a:ext uri="{9D8B030D-6E8A-4147-A177-3AD203B41FA5}">
                      <a16:colId xmlns:a16="http://schemas.microsoft.com/office/drawing/2014/main" val="1252079651"/>
                    </a:ext>
                  </a:extLst>
                </a:gridCol>
                <a:gridCol w="1338240">
                  <a:extLst>
                    <a:ext uri="{9D8B030D-6E8A-4147-A177-3AD203B41FA5}">
                      <a16:colId xmlns:a16="http://schemas.microsoft.com/office/drawing/2014/main" val="3125963825"/>
                    </a:ext>
                  </a:extLst>
                </a:gridCol>
                <a:gridCol w="1338240">
                  <a:extLst>
                    <a:ext uri="{9D8B030D-6E8A-4147-A177-3AD203B41FA5}">
                      <a16:colId xmlns:a16="http://schemas.microsoft.com/office/drawing/2014/main" val="3970935414"/>
                    </a:ext>
                  </a:extLst>
                </a:gridCol>
              </a:tblGrid>
              <a:tr h="205740">
                <a:tc>
                  <a:txBody>
                    <a:bodyPr/>
                    <a:lstStyle/>
                    <a:p>
                      <a:pPr marL="0" algn="ctr" defTabSz="914400" rtl="0" eaLnBrk="1" latinLnBrk="0" hangingPunct="1">
                        <a:spcAft>
                          <a:spcPts val="0"/>
                        </a:spcAft>
                      </a:pPr>
                      <a:r>
                        <a:rPr lang="sl-SI" sz="1400" b="1" kern="1200" dirty="0">
                          <a:solidFill>
                            <a:schemeClr val="tx1"/>
                          </a:solidFill>
                          <a:effectLst/>
                          <a:latin typeface="+mn-lt"/>
                          <a:ea typeface="+mn-ea"/>
                          <a:cs typeface="+mn-cs"/>
                        </a:rPr>
                        <a:t>2023/2024</a:t>
                      </a: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algn="ctr" defTabSz="914400" rtl="0" eaLnBrk="1" latinLnBrk="0" hangingPunct="1">
                        <a:spcAft>
                          <a:spcPts val="0"/>
                        </a:spcAft>
                      </a:pPr>
                      <a:r>
                        <a:rPr lang="sl-SI" sz="1400" b="1" kern="1200" dirty="0">
                          <a:solidFill>
                            <a:schemeClr val="tx1"/>
                          </a:solidFill>
                          <a:effectLst/>
                          <a:latin typeface="+mn-lt"/>
                          <a:ea typeface="+mn-ea"/>
                          <a:cs typeface="+mn-cs"/>
                        </a:rPr>
                        <a:t>4.287</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algn="ctr" defTabSz="914400" rtl="0" eaLnBrk="1" latinLnBrk="0" hangingPunct="1">
                        <a:spcAft>
                          <a:spcPts val="0"/>
                        </a:spcAft>
                      </a:pPr>
                      <a:r>
                        <a:rPr lang="sl-SI" sz="1400" b="1" kern="1200" dirty="0">
                          <a:solidFill>
                            <a:schemeClr val="tx1"/>
                          </a:solidFill>
                          <a:effectLst/>
                          <a:latin typeface="+mn-lt"/>
                          <a:ea typeface="+mn-ea"/>
                          <a:cs typeface="+mn-cs"/>
                        </a:rPr>
                        <a:t>3.383</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algn="ctr" defTabSz="914400" rtl="0" eaLnBrk="1" latinLnBrk="0" hangingPunct="1">
                        <a:spcAft>
                          <a:spcPts val="0"/>
                        </a:spcAft>
                      </a:pPr>
                      <a:r>
                        <a:rPr lang="sl-SI" sz="1400" b="1" kern="1200" dirty="0">
                          <a:solidFill>
                            <a:schemeClr val="tx1"/>
                          </a:solidFill>
                          <a:effectLst/>
                          <a:latin typeface="+mn-lt"/>
                          <a:ea typeface="+mn-ea"/>
                          <a:cs typeface="+mn-cs"/>
                        </a:rPr>
                        <a:t>4.130</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algn="ctr" defTabSz="914400" rtl="0" eaLnBrk="1" latinLnBrk="0" hangingPunct="1">
                        <a:spcAft>
                          <a:spcPts val="0"/>
                        </a:spcAft>
                      </a:pPr>
                      <a:r>
                        <a:rPr lang="sl-SI" sz="1400" b="1" kern="1200" dirty="0">
                          <a:solidFill>
                            <a:schemeClr val="tx1"/>
                          </a:solidFill>
                          <a:effectLst/>
                          <a:latin typeface="+mn-lt"/>
                          <a:ea typeface="+mn-ea"/>
                          <a:cs typeface="+mn-cs"/>
                        </a:rPr>
                        <a:t>11.800</a:t>
                      </a: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44620111"/>
                  </a:ext>
                </a:extLst>
              </a:tr>
            </a:tbl>
          </a:graphicData>
        </a:graphic>
      </p:graphicFrame>
      <p:pic>
        <p:nvPicPr>
          <p:cNvPr id="9" name="Picture 2">
            <a:extLst>
              <a:ext uri="{FF2B5EF4-FFF2-40B4-BE49-F238E27FC236}">
                <a16:creationId xmlns:a16="http://schemas.microsoft.com/office/drawing/2014/main" id="{AD6DE5FC-0461-4E6C-BDA3-CC90E8EEE4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8237" y="91383"/>
            <a:ext cx="1038582" cy="812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Pravokotnik 10">
            <a:extLst>
              <a:ext uri="{FF2B5EF4-FFF2-40B4-BE49-F238E27FC236}">
                <a16:creationId xmlns:a16="http://schemas.microsoft.com/office/drawing/2014/main" id="{6D62F7FB-2FE2-4D94-9DE6-A7B196A34BE2}"/>
              </a:ext>
            </a:extLst>
          </p:cNvPr>
          <p:cNvSpPr/>
          <p:nvPr/>
        </p:nvSpPr>
        <p:spPr>
          <a:xfrm>
            <a:off x="9109711" y="0"/>
            <a:ext cx="34289" cy="514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sl-SI" sz="1350" kern="1200">
              <a:solidFill>
                <a:prstClr val="white"/>
              </a:solidFill>
              <a:latin typeface="Calibri" panose="020F0502020204030204"/>
            </a:endParaRPr>
          </a:p>
        </p:txBody>
      </p:sp>
      <p:sp>
        <p:nvSpPr>
          <p:cNvPr id="12" name="Pravokotnik 11">
            <a:extLst>
              <a:ext uri="{FF2B5EF4-FFF2-40B4-BE49-F238E27FC236}">
                <a16:creationId xmlns:a16="http://schemas.microsoft.com/office/drawing/2014/main" id="{407953DE-7630-4CC9-9D41-6470FFA32333}"/>
              </a:ext>
            </a:extLst>
          </p:cNvPr>
          <p:cNvSpPr/>
          <p:nvPr/>
        </p:nvSpPr>
        <p:spPr>
          <a:xfrm>
            <a:off x="1" y="0"/>
            <a:ext cx="34289" cy="514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sl-SI" sz="1350" kern="1200">
              <a:solidFill>
                <a:prstClr val="white"/>
              </a:solidFill>
              <a:latin typeface="Calibri" panose="020F0502020204030204"/>
            </a:endParaRPr>
          </a:p>
        </p:txBody>
      </p:sp>
      <p:sp>
        <p:nvSpPr>
          <p:cNvPr id="14" name="Pravokotnik 13">
            <a:extLst>
              <a:ext uri="{FF2B5EF4-FFF2-40B4-BE49-F238E27FC236}">
                <a16:creationId xmlns:a16="http://schemas.microsoft.com/office/drawing/2014/main" id="{BF6CAEC7-8048-4366-84F3-3C05A8240EB1}"/>
              </a:ext>
            </a:extLst>
          </p:cNvPr>
          <p:cNvSpPr/>
          <p:nvPr/>
        </p:nvSpPr>
        <p:spPr>
          <a:xfrm rot="5400000">
            <a:off x="4541360" y="-4541360"/>
            <a:ext cx="44136" cy="91268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sl-SI" sz="1350" kern="1200">
              <a:solidFill>
                <a:prstClr val="white"/>
              </a:solidFill>
              <a:latin typeface="Calibri" panose="020F0502020204030204"/>
            </a:endParaRPr>
          </a:p>
        </p:txBody>
      </p:sp>
      <p:sp>
        <p:nvSpPr>
          <p:cNvPr id="15" name="Pravokotnik 14">
            <a:extLst>
              <a:ext uri="{FF2B5EF4-FFF2-40B4-BE49-F238E27FC236}">
                <a16:creationId xmlns:a16="http://schemas.microsoft.com/office/drawing/2014/main" id="{CF25027F-C252-47B3-B6AF-BC9A82CD1259}"/>
              </a:ext>
            </a:extLst>
          </p:cNvPr>
          <p:cNvSpPr/>
          <p:nvPr/>
        </p:nvSpPr>
        <p:spPr>
          <a:xfrm rot="5400000">
            <a:off x="4549932" y="569129"/>
            <a:ext cx="44136" cy="91268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sl-SI" sz="1350" kern="1200">
              <a:solidFill>
                <a:prstClr val="white"/>
              </a:solidFill>
              <a:latin typeface="Calibri" panose="020F0502020204030204"/>
            </a:endParaRPr>
          </a:p>
        </p:txBody>
      </p:sp>
      <p:graphicFrame>
        <p:nvGraphicFramePr>
          <p:cNvPr id="4" name="Tabela 3">
            <a:extLst>
              <a:ext uri="{FF2B5EF4-FFF2-40B4-BE49-F238E27FC236}">
                <a16:creationId xmlns:a16="http://schemas.microsoft.com/office/drawing/2014/main" id="{46AF44A3-18EE-49D6-9C95-EB9F8773EE43}"/>
              </a:ext>
            </a:extLst>
          </p:cNvPr>
          <p:cNvGraphicFramePr>
            <a:graphicFrameLocks noGrp="1"/>
          </p:cNvGraphicFramePr>
          <p:nvPr/>
        </p:nvGraphicFramePr>
        <p:xfrm>
          <a:off x="1005179" y="4111860"/>
          <a:ext cx="6532180" cy="213360"/>
        </p:xfrm>
        <a:graphic>
          <a:graphicData uri="http://schemas.openxmlformats.org/drawingml/2006/table">
            <a:tbl>
              <a:tblPr firstRow="1" firstCol="1" lastRow="1" lastCol="1" bandRow="1" bandCol="1">
                <a:tableStyleId>{5C22544A-7EE6-4342-B048-85BDC9FD1C3A}</a:tableStyleId>
              </a:tblPr>
              <a:tblGrid>
                <a:gridCol w="1180672">
                  <a:extLst>
                    <a:ext uri="{9D8B030D-6E8A-4147-A177-3AD203B41FA5}">
                      <a16:colId xmlns:a16="http://schemas.microsoft.com/office/drawing/2014/main" val="2999822434"/>
                    </a:ext>
                  </a:extLst>
                </a:gridCol>
                <a:gridCol w="1337514">
                  <a:extLst>
                    <a:ext uri="{9D8B030D-6E8A-4147-A177-3AD203B41FA5}">
                      <a16:colId xmlns:a16="http://schemas.microsoft.com/office/drawing/2014/main" val="2415785361"/>
                    </a:ext>
                  </a:extLst>
                </a:gridCol>
                <a:gridCol w="1337514">
                  <a:extLst>
                    <a:ext uri="{9D8B030D-6E8A-4147-A177-3AD203B41FA5}">
                      <a16:colId xmlns:a16="http://schemas.microsoft.com/office/drawing/2014/main" val="4042850"/>
                    </a:ext>
                  </a:extLst>
                </a:gridCol>
                <a:gridCol w="1338240">
                  <a:extLst>
                    <a:ext uri="{9D8B030D-6E8A-4147-A177-3AD203B41FA5}">
                      <a16:colId xmlns:a16="http://schemas.microsoft.com/office/drawing/2014/main" val="80298507"/>
                    </a:ext>
                  </a:extLst>
                </a:gridCol>
                <a:gridCol w="1338240">
                  <a:extLst>
                    <a:ext uri="{9D8B030D-6E8A-4147-A177-3AD203B41FA5}">
                      <a16:colId xmlns:a16="http://schemas.microsoft.com/office/drawing/2014/main" val="2756488529"/>
                    </a:ext>
                  </a:extLst>
                </a:gridCol>
              </a:tblGrid>
              <a:tr h="205740">
                <a:tc>
                  <a:txBody>
                    <a:bodyPr/>
                    <a:lstStyle/>
                    <a:p>
                      <a:pPr marL="0" algn="ctr" defTabSz="914400" rtl="0" eaLnBrk="1" latinLnBrk="0" hangingPunct="1">
                        <a:spcAft>
                          <a:spcPts val="0"/>
                        </a:spcAft>
                      </a:pPr>
                      <a:r>
                        <a:rPr lang="sl-SI" sz="1400" b="1" kern="1200" dirty="0">
                          <a:solidFill>
                            <a:srgbClr val="FF0000"/>
                          </a:solidFill>
                          <a:effectLst/>
                          <a:latin typeface="+mn-lt"/>
                          <a:ea typeface="+mn-ea"/>
                          <a:cs typeface="+mn-cs"/>
                        </a:rPr>
                        <a:t>2024/2025</a:t>
                      </a: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algn="ctr" defTabSz="914400" rtl="0" eaLnBrk="1" latinLnBrk="0" hangingPunct="1">
                        <a:spcAft>
                          <a:spcPts val="0"/>
                        </a:spcAft>
                      </a:pPr>
                      <a:r>
                        <a:rPr lang="sl-SI" sz="1400" b="1" kern="1200" dirty="0">
                          <a:solidFill>
                            <a:srgbClr val="FF0000"/>
                          </a:solidFill>
                          <a:effectLst/>
                          <a:latin typeface="+mn-lt"/>
                          <a:ea typeface="+mn-ea"/>
                          <a:cs typeface="+mn-cs"/>
                        </a:rPr>
                        <a:t>4.260</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algn="ctr" defTabSz="914400" rtl="0" eaLnBrk="1" latinLnBrk="0" hangingPunct="1">
                        <a:spcAft>
                          <a:spcPts val="0"/>
                        </a:spcAft>
                      </a:pPr>
                      <a:r>
                        <a:rPr lang="sl-SI" sz="1400" b="1" kern="1200" dirty="0">
                          <a:solidFill>
                            <a:srgbClr val="FF0000"/>
                          </a:solidFill>
                          <a:effectLst/>
                          <a:latin typeface="+mn-lt"/>
                          <a:ea typeface="+mn-ea"/>
                          <a:cs typeface="+mn-cs"/>
                        </a:rPr>
                        <a:t>3.320</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algn="ctr" defTabSz="914400" rtl="0" eaLnBrk="1" latinLnBrk="0" hangingPunct="1">
                        <a:spcAft>
                          <a:spcPts val="0"/>
                        </a:spcAft>
                      </a:pPr>
                      <a:r>
                        <a:rPr lang="sl-SI" sz="1400" b="1" kern="1200" dirty="0">
                          <a:solidFill>
                            <a:srgbClr val="FF0000"/>
                          </a:solidFill>
                          <a:effectLst/>
                          <a:latin typeface="+mn-lt"/>
                          <a:ea typeface="+mn-ea"/>
                          <a:cs typeface="+mn-cs"/>
                        </a:rPr>
                        <a:t>4.335</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algn="ctr" defTabSz="914400" rtl="0" eaLnBrk="1" latinLnBrk="0" hangingPunct="1">
                        <a:spcAft>
                          <a:spcPts val="0"/>
                        </a:spcAft>
                      </a:pPr>
                      <a:r>
                        <a:rPr lang="sl-SI" sz="1400" b="1" kern="1200" dirty="0">
                          <a:solidFill>
                            <a:srgbClr val="FF0000"/>
                          </a:solidFill>
                          <a:effectLst/>
                          <a:latin typeface="+mn-lt"/>
                          <a:ea typeface="+mn-ea"/>
                          <a:cs typeface="+mn-cs"/>
                        </a:rPr>
                        <a:t>11.915</a:t>
                      </a: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545942723"/>
                  </a:ext>
                </a:extLst>
              </a:tr>
            </a:tbl>
          </a:graphicData>
        </a:graphic>
      </p:graphicFrame>
    </p:spTree>
    <p:extLst>
      <p:ext uri="{BB962C8B-B14F-4D97-AF65-F5344CB8AC3E}">
        <p14:creationId xmlns:p14="http://schemas.microsoft.com/office/powerpoint/2010/main" val="7435736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oljeZBesedilom 9">
            <a:extLst>
              <a:ext uri="{FF2B5EF4-FFF2-40B4-BE49-F238E27FC236}">
                <a16:creationId xmlns:a16="http://schemas.microsoft.com/office/drawing/2014/main" id="{485CA947-EE2F-4A5E-8606-6C29475CA861}"/>
              </a:ext>
            </a:extLst>
          </p:cNvPr>
          <p:cNvSpPr txBox="1"/>
          <p:nvPr/>
        </p:nvSpPr>
        <p:spPr>
          <a:xfrm>
            <a:off x="3411173" y="812971"/>
            <a:ext cx="2321654" cy="415498"/>
          </a:xfrm>
          <a:prstGeom prst="rect">
            <a:avLst/>
          </a:prstGeom>
          <a:noFill/>
        </p:spPr>
        <p:txBody>
          <a:bodyPr wrap="square" rtlCol="0">
            <a:spAutoFit/>
          </a:bodyPr>
          <a:lstStyle/>
          <a:p>
            <a:pPr defTabSz="685800">
              <a:buClrTx/>
            </a:pPr>
            <a:r>
              <a:rPr lang="sl-SI" sz="2100" b="1" kern="1200" dirty="0">
                <a:solidFill>
                  <a:srgbClr val="4472C4"/>
                </a:solidFill>
                <a:latin typeface="Arial" panose="020B0604020202020204" pitchFamily="34" charset="0"/>
                <a:ea typeface="+mn-ea"/>
                <a:cs typeface="Arial" panose="020B0604020202020204" pitchFamily="34" charset="0"/>
              </a:rPr>
              <a:t>VPISNI POGOJI</a:t>
            </a:r>
          </a:p>
        </p:txBody>
      </p:sp>
      <p:sp>
        <p:nvSpPr>
          <p:cNvPr id="14" name="Pravokotnik 13">
            <a:extLst>
              <a:ext uri="{FF2B5EF4-FFF2-40B4-BE49-F238E27FC236}">
                <a16:creationId xmlns:a16="http://schemas.microsoft.com/office/drawing/2014/main" id="{D6B2DF59-C9A7-4EDD-B5F6-CFBD6997FB3F}"/>
              </a:ext>
            </a:extLst>
          </p:cNvPr>
          <p:cNvSpPr/>
          <p:nvPr/>
        </p:nvSpPr>
        <p:spPr>
          <a:xfrm>
            <a:off x="672149" y="1491291"/>
            <a:ext cx="7782557" cy="2862322"/>
          </a:xfrm>
          <a:prstGeom prst="rect">
            <a:avLst/>
          </a:prstGeom>
        </p:spPr>
        <p:txBody>
          <a:bodyPr wrap="square">
            <a:spAutoFit/>
          </a:bodyPr>
          <a:lstStyle/>
          <a:p>
            <a:pPr marL="257175" indent="-257175" defTabSz="685800">
              <a:buClrTx/>
              <a:buFontTx/>
              <a:buAutoNum type="arabicParenBoth"/>
            </a:pPr>
            <a:r>
              <a:rPr lang="sl-SI" sz="1500" kern="1200" dirty="0">
                <a:solidFill>
                  <a:prstClr val="black"/>
                </a:solidFill>
                <a:latin typeface="Arial" panose="020B0604020202020204" pitchFamily="34" charset="0"/>
                <a:ea typeface="+mn-ea"/>
                <a:cs typeface="Arial" panose="020B0604020202020204" pitchFamily="34" charset="0"/>
              </a:rPr>
              <a:t>V višješolski študij se lahko vpiše, kdor je opravil </a:t>
            </a:r>
            <a:r>
              <a:rPr lang="sl-SI" sz="1500" b="1" kern="1200" dirty="0">
                <a:solidFill>
                  <a:prstClr val="black"/>
                </a:solidFill>
                <a:latin typeface="Arial" panose="020B0604020202020204" pitchFamily="34" charset="0"/>
                <a:ea typeface="+mn-ea"/>
                <a:cs typeface="Arial" panose="020B0604020202020204" pitchFamily="34" charset="0"/>
              </a:rPr>
              <a:t>splošno </a:t>
            </a:r>
            <a:r>
              <a:rPr lang="sl-SI" sz="1500" kern="1200" dirty="0">
                <a:solidFill>
                  <a:prstClr val="black"/>
                </a:solidFill>
                <a:latin typeface="Arial" panose="020B0604020202020204" pitchFamily="34" charset="0"/>
                <a:ea typeface="+mn-ea"/>
                <a:cs typeface="Arial" panose="020B0604020202020204" pitchFamily="34" charset="0"/>
              </a:rPr>
              <a:t>oziroma</a:t>
            </a:r>
            <a:r>
              <a:rPr lang="sl-SI" sz="1500" b="1" kern="1200" dirty="0">
                <a:solidFill>
                  <a:prstClr val="black"/>
                </a:solidFill>
                <a:latin typeface="Arial" panose="020B0604020202020204" pitchFamily="34" charset="0"/>
                <a:ea typeface="+mn-ea"/>
                <a:cs typeface="Arial" panose="020B0604020202020204" pitchFamily="34" charset="0"/>
              </a:rPr>
              <a:t> poklicno maturo</a:t>
            </a:r>
            <a:r>
              <a:rPr lang="sl-SI" sz="1500" kern="1200" dirty="0">
                <a:solidFill>
                  <a:prstClr val="black"/>
                </a:solidFill>
                <a:latin typeface="Arial" panose="020B0604020202020204" pitchFamily="34" charset="0"/>
                <a:ea typeface="+mn-ea"/>
                <a:cs typeface="Arial" panose="020B0604020202020204" pitchFamily="34" charset="0"/>
              </a:rPr>
              <a:t>.</a:t>
            </a:r>
          </a:p>
          <a:p>
            <a:pPr defTabSz="685800">
              <a:buClrTx/>
            </a:pPr>
            <a:endParaRPr lang="sl-SI" sz="1500" kern="1200" dirty="0">
              <a:solidFill>
                <a:prstClr val="black"/>
              </a:solidFill>
              <a:latin typeface="Arial" panose="020B0604020202020204" pitchFamily="34" charset="0"/>
              <a:ea typeface="+mn-ea"/>
              <a:cs typeface="Arial" panose="020B0604020202020204" pitchFamily="34" charset="0"/>
            </a:endParaRPr>
          </a:p>
          <a:p>
            <a:pPr defTabSz="685800">
              <a:buClrTx/>
            </a:pPr>
            <a:r>
              <a:rPr lang="sl-SI" sz="1500" kern="1200" dirty="0">
                <a:solidFill>
                  <a:prstClr val="black"/>
                </a:solidFill>
                <a:latin typeface="Arial" panose="020B0604020202020204" pitchFamily="34" charset="0"/>
                <a:ea typeface="+mn-ea"/>
                <a:cs typeface="Arial" panose="020B0604020202020204" pitchFamily="34" charset="0"/>
              </a:rPr>
              <a:t>(2) V višješolski študij se lahko vpiše tudi, kdor ima opravljen </a:t>
            </a:r>
            <a:r>
              <a:rPr lang="sl-SI" sz="1500" b="1" kern="1200" dirty="0">
                <a:solidFill>
                  <a:prstClr val="black"/>
                </a:solidFill>
                <a:latin typeface="Arial" panose="020B0604020202020204" pitchFamily="34" charset="0"/>
                <a:ea typeface="+mn-ea"/>
                <a:cs typeface="Arial" panose="020B0604020202020204" pitchFamily="34" charset="0"/>
              </a:rPr>
              <a:t>mojstrski, delovodski </a:t>
            </a:r>
            <a:r>
              <a:rPr lang="sl-SI" sz="1500" kern="1200" dirty="0">
                <a:solidFill>
                  <a:prstClr val="black"/>
                </a:solidFill>
                <a:latin typeface="Arial" panose="020B0604020202020204" pitchFamily="34" charset="0"/>
                <a:ea typeface="+mn-ea"/>
                <a:cs typeface="Arial" panose="020B0604020202020204" pitchFamily="34" charset="0"/>
              </a:rPr>
              <a:t>ali</a:t>
            </a:r>
            <a:r>
              <a:rPr lang="sl-SI" sz="1500" b="1" kern="1200" dirty="0">
                <a:solidFill>
                  <a:prstClr val="black"/>
                </a:solidFill>
                <a:latin typeface="Arial" panose="020B0604020202020204" pitchFamily="34" charset="0"/>
                <a:ea typeface="+mn-ea"/>
                <a:cs typeface="Arial" panose="020B0604020202020204" pitchFamily="34" charset="0"/>
              </a:rPr>
              <a:t> poslovodski izpit</a:t>
            </a:r>
            <a:r>
              <a:rPr lang="sl-SI" sz="1500" kern="1200" dirty="0">
                <a:solidFill>
                  <a:prstClr val="black"/>
                </a:solidFill>
                <a:latin typeface="Arial" panose="020B0604020202020204" pitchFamily="34" charset="0"/>
                <a:ea typeface="+mn-ea"/>
                <a:cs typeface="Arial" panose="020B0604020202020204" pitchFamily="34" charset="0"/>
              </a:rPr>
              <a:t>,</a:t>
            </a:r>
          </a:p>
          <a:p>
            <a:pPr marL="214313" indent="-214313" defTabSz="685800">
              <a:buClrTx/>
              <a:buFont typeface="Arial" panose="020B0604020202020204" pitchFamily="34" charset="0"/>
              <a:buChar char="•"/>
            </a:pPr>
            <a:r>
              <a:rPr lang="sl-SI" sz="1500" kern="1200" dirty="0">
                <a:solidFill>
                  <a:prstClr val="black"/>
                </a:solidFill>
                <a:latin typeface="Arial" panose="020B0604020202020204" pitchFamily="34" charset="0"/>
                <a:ea typeface="+mn-ea"/>
                <a:cs typeface="Arial" panose="020B0604020202020204" pitchFamily="34" charset="0"/>
              </a:rPr>
              <a:t>če ima </a:t>
            </a:r>
            <a:r>
              <a:rPr lang="sl-SI" sz="1500" b="1" kern="1200" dirty="0">
                <a:solidFill>
                  <a:prstClr val="black"/>
                </a:solidFill>
                <a:latin typeface="Arial" panose="020B0604020202020204" pitchFamily="34" charset="0"/>
                <a:ea typeface="+mn-ea"/>
                <a:cs typeface="Arial" panose="020B0604020202020204" pitchFamily="34" charset="0"/>
              </a:rPr>
              <a:t>tri leta delovnih izkušenj </a:t>
            </a:r>
            <a:r>
              <a:rPr lang="sl-SI" sz="1500" kern="1200" dirty="0">
                <a:solidFill>
                  <a:prstClr val="black"/>
                </a:solidFill>
                <a:latin typeface="Arial" panose="020B0604020202020204" pitchFamily="34" charset="0"/>
                <a:ea typeface="+mn-ea"/>
                <a:cs typeface="Arial" panose="020B0604020202020204" pitchFamily="34" charset="0"/>
              </a:rPr>
              <a:t>in</a:t>
            </a:r>
          </a:p>
          <a:p>
            <a:pPr marL="214313" indent="-214313" defTabSz="685800">
              <a:buClrTx/>
              <a:buFont typeface="Arial" panose="020B0604020202020204" pitchFamily="34" charset="0"/>
              <a:buChar char="•"/>
            </a:pPr>
            <a:r>
              <a:rPr lang="sl-SI" sz="1500" kern="1200" dirty="0">
                <a:solidFill>
                  <a:prstClr val="black"/>
                </a:solidFill>
                <a:latin typeface="Arial" panose="020B0604020202020204" pitchFamily="34" charset="0"/>
                <a:ea typeface="+mn-ea"/>
                <a:cs typeface="Arial" panose="020B0604020202020204" pitchFamily="34" charset="0"/>
              </a:rPr>
              <a:t>opravi preizkus znanja iz </a:t>
            </a:r>
            <a:r>
              <a:rPr lang="sl-SI" sz="1500" b="1" kern="1200" dirty="0">
                <a:solidFill>
                  <a:prstClr val="black"/>
                </a:solidFill>
                <a:latin typeface="Arial" panose="020B0604020202020204" pitchFamily="34" charset="0"/>
                <a:ea typeface="+mn-ea"/>
                <a:cs typeface="Arial" panose="020B0604020202020204" pitchFamily="34" charset="0"/>
              </a:rPr>
              <a:t>slovenščine</a:t>
            </a:r>
            <a:r>
              <a:rPr lang="sl-SI" sz="1500" kern="1200" dirty="0">
                <a:solidFill>
                  <a:prstClr val="black"/>
                </a:solidFill>
                <a:latin typeface="Arial" panose="020B0604020202020204" pitchFamily="34" charset="0"/>
                <a:ea typeface="+mn-ea"/>
                <a:cs typeface="Arial" panose="020B0604020202020204" pitchFamily="34" charset="0"/>
              </a:rPr>
              <a:t> (</a:t>
            </a:r>
            <a:r>
              <a:rPr lang="sl-SI" sz="1500" i="1" kern="1200" dirty="0">
                <a:solidFill>
                  <a:prstClr val="black"/>
                </a:solidFill>
                <a:latin typeface="Arial" panose="020B0604020202020204" pitchFamily="34" charset="0"/>
                <a:ea typeface="+mn-ea"/>
                <a:cs typeface="Arial" panose="020B0604020202020204" pitchFamily="34" charset="0"/>
              </a:rPr>
              <a:t>oz. italijanščine ali madžarščine na narodnostno mešanih območjih</a:t>
            </a:r>
            <a:r>
              <a:rPr lang="sl-SI" sz="1500" kern="1200" dirty="0">
                <a:solidFill>
                  <a:prstClr val="black"/>
                </a:solidFill>
                <a:latin typeface="Arial" panose="020B0604020202020204" pitchFamily="34" charset="0"/>
                <a:ea typeface="+mn-ea"/>
                <a:cs typeface="Arial" panose="020B0604020202020204" pitchFamily="34" charset="0"/>
              </a:rPr>
              <a:t>) in </a:t>
            </a:r>
            <a:r>
              <a:rPr lang="sl-SI" sz="1500" b="1" kern="1200" dirty="0">
                <a:solidFill>
                  <a:prstClr val="black"/>
                </a:solidFill>
                <a:latin typeface="Arial" panose="020B0604020202020204" pitchFamily="34" charset="0"/>
                <a:ea typeface="+mn-ea"/>
                <a:cs typeface="Arial" panose="020B0604020202020204" pitchFamily="34" charset="0"/>
              </a:rPr>
              <a:t>matematike ali tujega jezika </a:t>
            </a:r>
            <a:r>
              <a:rPr lang="sl-SI" sz="1500" kern="1200" dirty="0">
                <a:solidFill>
                  <a:prstClr val="black"/>
                </a:solidFill>
                <a:latin typeface="Arial" panose="020B0604020202020204" pitchFamily="34" charset="0"/>
                <a:ea typeface="+mn-ea"/>
                <a:cs typeface="Arial" panose="020B0604020202020204" pitchFamily="34" charset="0"/>
              </a:rPr>
              <a:t>v obsegu določenem za poklicno maturo.</a:t>
            </a:r>
          </a:p>
          <a:p>
            <a:pPr defTabSz="685800">
              <a:buClrTx/>
            </a:pPr>
            <a:endParaRPr lang="sl-SI" sz="1500" kern="1200" dirty="0">
              <a:solidFill>
                <a:prstClr val="black"/>
              </a:solidFill>
              <a:latin typeface="Arial" panose="020B0604020202020204" pitchFamily="34" charset="0"/>
              <a:ea typeface="+mn-ea"/>
              <a:cs typeface="Arial" panose="020B0604020202020204" pitchFamily="34" charset="0"/>
            </a:endParaRPr>
          </a:p>
          <a:p>
            <a:pPr defTabSz="685800">
              <a:buClrTx/>
            </a:pPr>
            <a:endParaRPr lang="sl-SI" sz="1500" kern="1200" dirty="0">
              <a:solidFill>
                <a:prstClr val="black"/>
              </a:solidFill>
              <a:latin typeface="Arial" panose="020B0604020202020204" pitchFamily="34" charset="0"/>
              <a:ea typeface="+mn-ea"/>
              <a:cs typeface="Arial" panose="020B0604020202020204" pitchFamily="34" charset="0"/>
            </a:endParaRPr>
          </a:p>
          <a:p>
            <a:pPr defTabSz="685800">
              <a:buClrTx/>
            </a:pPr>
            <a:endParaRPr lang="sl-SI" sz="1500" kern="1200" dirty="0">
              <a:solidFill>
                <a:prstClr val="black"/>
              </a:solidFill>
              <a:latin typeface="Arial" panose="020B0604020202020204" pitchFamily="34" charset="0"/>
              <a:ea typeface="+mn-ea"/>
              <a:cs typeface="Arial" panose="020B0604020202020204" pitchFamily="34" charset="0"/>
            </a:endParaRPr>
          </a:p>
          <a:p>
            <a:pPr defTabSz="685800">
              <a:buClrTx/>
            </a:pPr>
            <a:endParaRPr lang="sl-SI" sz="1500" b="1" kern="1200" dirty="0">
              <a:solidFill>
                <a:prstClr val="black"/>
              </a:solidFill>
              <a:latin typeface="Arial" panose="020B0604020202020204" pitchFamily="34" charset="0"/>
              <a:ea typeface="+mn-ea"/>
              <a:cs typeface="Arial" panose="020B0604020202020204" pitchFamily="34" charset="0"/>
            </a:endParaRPr>
          </a:p>
        </p:txBody>
      </p:sp>
      <p:pic>
        <p:nvPicPr>
          <p:cNvPr id="5" name="Picture 2">
            <a:extLst>
              <a:ext uri="{FF2B5EF4-FFF2-40B4-BE49-F238E27FC236}">
                <a16:creationId xmlns:a16="http://schemas.microsoft.com/office/drawing/2014/main" id="{542BA3A9-39F6-446D-B4ED-83658DD3A0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2508" y="118449"/>
            <a:ext cx="1038582" cy="812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Pravokotnik 7">
            <a:extLst>
              <a:ext uri="{FF2B5EF4-FFF2-40B4-BE49-F238E27FC236}">
                <a16:creationId xmlns:a16="http://schemas.microsoft.com/office/drawing/2014/main" id="{1D92E3BB-3792-454D-ACC1-E634B8865D81}"/>
              </a:ext>
            </a:extLst>
          </p:cNvPr>
          <p:cNvSpPr/>
          <p:nvPr/>
        </p:nvSpPr>
        <p:spPr>
          <a:xfrm>
            <a:off x="9109711" y="0"/>
            <a:ext cx="34289" cy="514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sl-SI" sz="1350" kern="1200">
              <a:solidFill>
                <a:prstClr val="white"/>
              </a:solidFill>
              <a:latin typeface="Calibri" panose="020F0502020204030204"/>
            </a:endParaRPr>
          </a:p>
        </p:txBody>
      </p:sp>
      <p:sp>
        <p:nvSpPr>
          <p:cNvPr id="9" name="Pravokotnik 8">
            <a:extLst>
              <a:ext uri="{FF2B5EF4-FFF2-40B4-BE49-F238E27FC236}">
                <a16:creationId xmlns:a16="http://schemas.microsoft.com/office/drawing/2014/main" id="{6C30C365-5EDC-4436-AB6F-14447B09F2BD}"/>
              </a:ext>
            </a:extLst>
          </p:cNvPr>
          <p:cNvSpPr/>
          <p:nvPr/>
        </p:nvSpPr>
        <p:spPr>
          <a:xfrm>
            <a:off x="1" y="0"/>
            <a:ext cx="34289" cy="514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sl-SI" sz="1350" kern="1200">
              <a:solidFill>
                <a:prstClr val="white"/>
              </a:solidFill>
              <a:latin typeface="Calibri" panose="020F0502020204030204"/>
            </a:endParaRPr>
          </a:p>
        </p:txBody>
      </p:sp>
      <p:sp>
        <p:nvSpPr>
          <p:cNvPr id="11" name="Pravokotnik 10">
            <a:extLst>
              <a:ext uri="{FF2B5EF4-FFF2-40B4-BE49-F238E27FC236}">
                <a16:creationId xmlns:a16="http://schemas.microsoft.com/office/drawing/2014/main" id="{317BB9DE-07B6-402C-A5A8-753690013F14}"/>
              </a:ext>
            </a:extLst>
          </p:cNvPr>
          <p:cNvSpPr/>
          <p:nvPr/>
        </p:nvSpPr>
        <p:spPr>
          <a:xfrm rot="5400000">
            <a:off x="4541360" y="-4541360"/>
            <a:ext cx="44136" cy="91268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sl-SI" sz="1350" kern="1200">
              <a:solidFill>
                <a:prstClr val="white"/>
              </a:solidFill>
              <a:latin typeface="Calibri" panose="020F0502020204030204"/>
            </a:endParaRPr>
          </a:p>
        </p:txBody>
      </p:sp>
      <p:sp>
        <p:nvSpPr>
          <p:cNvPr id="12" name="Pravokotnik 11">
            <a:extLst>
              <a:ext uri="{FF2B5EF4-FFF2-40B4-BE49-F238E27FC236}">
                <a16:creationId xmlns:a16="http://schemas.microsoft.com/office/drawing/2014/main" id="{1C2D9098-66F9-4877-A14A-4B4CD459EE1E}"/>
              </a:ext>
            </a:extLst>
          </p:cNvPr>
          <p:cNvSpPr/>
          <p:nvPr/>
        </p:nvSpPr>
        <p:spPr>
          <a:xfrm rot="5400000">
            <a:off x="4549932" y="569129"/>
            <a:ext cx="44136" cy="91268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sl-SI" sz="1350" kern="1200">
              <a:solidFill>
                <a:prstClr val="white"/>
              </a:solidFill>
              <a:latin typeface="Calibri" panose="020F0502020204030204"/>
            </a:endParaRPr>
          </a:p>
        </p:txBody>
      </p:sp>
      <p:pic>
        <p:nvPicPr>
          <p:cNvPr id="23" name="Slika 22">
            <a:extLst>
              <a:ext uri="{FF2B5EF4-FFF2-40B4-BE49-F238E27FC236}">
                <a16:creationId xmlns:a16="http://schemas.microsoft.com/office/drawing/2014/main" id="{BBA57E68-2025-4F22-A5E9-7042302C56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1173" y="2976053"/>
            <a:ext cx="5850000" cy="2178572"/>
          </a:xfrm>
          <a:prstGeom prst="rect">
            <a:avLst/>
          </a:prstGeom>
        </p:spPr>
      </p:pic>
    </p:spTree>
    <p:extLst>
      <p:ext uri="{BB962C8B-B14F-4D97-AF65-F5344CB8AC3E}">
        <p14:creationId xmlns:p14="http://schemas.microsoft.com/office/powerpoint/2010/main" val="72697399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BE578841-0B0C-4DCC-B91B-736DBB8AE8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0707" y="75974"/>
            <a:ext cx="1038582" cy="812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Pravokotnik 7">
            <a:extLst>
              <a:ext uri="{FF2B5EF4-FFF2-40B4-BE49-F238E27FC236}">
                <a16:creationId xmlns:a16="http://schemas.microsoft.com/office/drawing/2014/main" id="{7572333A-FFD1-43B2-860B-7E0468FC5146}"/>
              </a:ext>
            </a:extLst>
          </p:cNvPr>
          <p:cNvSpPr/>
          <p:nvPr/>
        </p:nvSpPr>
        <p:spPr>
          <a:xfrm>
            <a:off x="449179" y="820294"/>
            <a:ext cx="7622483" cy="646331"/>
          </a:xfrm>
          <a:prstGeom prst="rect">
            <a:avLst/>
          </a:prstGeom>
        </p:spPr>
        <p:txBody>
          <a:bodyPr wrap="square">
            <a:spAutoFit/>
          </a:bodyPr>
          <a:lstStyle/>
          <a:p>
            <a:pPr algn="ctr" defTabSz="685800" eaLnBrk="0" hangingPunct="0">
              <a:buClrTx/>
            </a:pPr>
            <a:r>
              <a:rPr lang="sl-SI" sz="1800" b="1" kern="1200" dirty="0">
                <a:solidFill>
                  <a:srgbClr val="4472C4"/>
                </a:solidFill>
                <a:latin typeface="Arial" panose="020B0604020202020204" pitchFamily="34" charset="0"/>
                <a:ea typeface="+mn-ea"/>
                <a:cs typeface="Arial" panose="020B0604020202020204" pitchFamily="34" charset="0"/>
              </a:rPr>
              <a:t>RAZPIS ZA VPIS V VIŠJEŠOLSKO STROKOVNO IZOBRAŽEVANJE </a:t>
            </a:r>
          </a:p>
          <a:p>
            <a:pPr algn="ctr" defTabSz="685800" eaLnBrk="0" hangingPunct="0">
              <a:buClrTx/>
            </a:pPr>
            <a:r>
              <a:rPr lang="sl-SI" sz="1800" b="1" kern="1200" dirty="0">
                <a:solidFill>
                  <a:srgbClr val="4472C4"/>
                </a:solidFill>
                <a:latin typeface="Arial" panose="020B0604020202020204" pitchFamily="34" charset="0"/>
                <a:ea typeface="+mn-ea"/>
                <a:cs typeface="Arial" panose="020B0604020202020204" pitchFamily="34" charset="0"/>
              </a:rPr>
              <a:t>V ŠTUDIJSKEM LETU 2024/25</a:t>
            </a:r>
          </a:p>
        </p:txBody>
      </p:sp>
      <p:sp>
        <p:nvSpPr>
          <p:cNvPr id="24" name="Naslov 1">
            <a:extLst>
              <a:ext uri="{FF2B5EF4-FFF2-40B4-BE49-F238E27FC236}">
                <a16:creationId xmlns:a16="http://schemas.microsoft.com/office/drawing/2014/main" id="{64246F7A-68B8-4AE4-B613-AFCE2F7AD98B}"/>
              </a:ext>
            </a:extLst>
          </p:cNvPr>
          <p:cNvSpPr txBox="1">
            <a:spLocks/>
          </p:cNvSpPr>
          <p:nvPr/>
        </p:nvSpPr>
        <p:spPr>
          <a:xfrm>
            <a:off x="582526" y="1549534"/>
            <a:ext cx="4768741" cy="1198397"/>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342900">
              <a:buClrTx/>
            </a:pPr>
            <a:r>
              <a:rPr lang="sl-SI" sz="1500" b="1" dirty="0">
                <a:solidFill>
                  <a:srgbClr val="4472C4">
                    <a:lumMod val="50000"/>
                  </a:srgbClr>
                </a:solidFill>
                <a:latin typeface="Arial" panose="020B0604020202020204" pitchFamily="34" charset="0"/>
                <a:cs typeface="Arial" panose="020B0604020202020204" pitchFamily="34" charset="0"/>
              </a:rPr>
              <a:t>INFORMATIVNI DAN:</a:t>
            </a:r>
          </a:p>
          <a:p>
            <a:pPr marL="342900" indent="-342900" defTabSz="342900">
              <a:buClrTx/>
              <a:buFont typeface="Arial" panose="020B0604020202020204" pitchFamily="34" charset="0"/>
              <a:buChar char="•"/>
            </a:pPr>
            <a:r>
              <a:rPr lang="sl-SI" sz="1800" dirty="0">
                <a:solidFill>
                  <a:srgbClr val="44546A">
                    <a:lumMod val="50000"/>
                  </a:srgbClr>
                </a:solidFill>
                <a:latin typeface="Arial" panose="020B0604020202020204" pitchFamily="34" charset="0"/>
                <a:cs typeface="Arial" panose="020B0604020202020204" pitchFamily="34" charset="0"/>
              </a:rPr>
              <a:t>petek, </a:t>
            </a:r>
            <a:r>
              <a:rPr lang="sl-SI" sz="1800" b="1" dirty="0">
                <a:solidFill>
                  <a:srgbClr val="C00000"/>
                </a:solidFill>
                <a:latin typeface="Arial" panose="020B0604020202020204" pitchFamily="34" charset="0"/>
                <a:cs typeface="Arial" panose="020B0604020202020204" pitchFamily="34" charset="0"/>
              </a:rPr>
              <a:t>16. februar 2024</a:t>
            </a:r>
          </a:p>
          <a:p>
            <a:pPr marL="342900" indent="-342900" defTabSz="342900">
              <a:buClrTx/>
              <a:buFont typeface="Arial" panose="020B0604020202020204" pitchFamily="34" charset="0"/>
              <a:buChar char="•"/>
            </a:pPr>
            <a:r>
              <a:rPr lang="sl-SI" sz="1800" dirty="0">
                <a:solidFill>
                  <a:srgbClr val="44546A">
                    <a:lumMod val="50000"/>
                  </a:srgbClr>
                </a:solidFill>
                <a:latin typeface="Arial" panose="020B0604020202020204" pitchFamily="34" charset="0"/>
                <a:cs typeface="Arial" panose="020B0604020202020204" pitchFamily="34" charset="0"/>
              </a:rPr>
              <a:t>sobota</a:t>
            </a:r>
            <a:r>
              <a:rPr lang="sl-SI" sz="1800" dirty="0">
                <a:solidFill>
                  <a:srgbClr val="002060"/>
                </a:solidFill>
                <a:latin typeface="Arial" panose="020B0604020202020204" pitchFamily="34" charset="0"/>
                <a:cs typeface="Arial" panose="020B0604020202020204" pitchFamily="34" charset="0"/>
              </a:rPr>
              <a:t>, </a:t>
            </a:r>
            <a:r>
              <a:rPr lang="sl-SI" sz="1800" b="1" dirty="0">
                <a:solidFill>
                  <a:srgbClr val="C00000"/>
                </a:solidFill>
                <a:latin typeface="Arial" panose="020B0604020202020204" pitchFamily="34" charset="0"/>
                <a:cs typeface="Arial" panose="020B0604020202020204" pitchFamily="34" charset="0"/>
              </a:rPr>
              <a:t>17. februar 2024</a:t>
            </a:r>
          </a:p>
          <a:p>
            <a:pPr defTabSz="342900">
              <a:buClrTx/>
            </a:pPr>
            <a:endParaRPr lang="sl-SI" sz="2100" b="1" dirty="0">
              <a:solidFill>
                <a:srgbClr val="4472C4">
                  <a:lumMod val="50000"/>
                </a:srgbClr>
              </a:solidFill>
              <a:latin typeface="Calibri" panose="020F0502020204030204"/>
              <a:cs typeface="Arial" panose="020B0604020202020204" pitchFamily="34" charset="0"/>
            </a:endParaRPr>
          </a:p>
          <a:p>
            <a:pPr defTabSz="342900">
              <a:buClrTx/>
            </a:pPr>
            <a:endParaRPr lang="sl-SI" sz="1800" dirty="0">
              <a:solidFill>
                <a:srgbClr val="0070C0"/>
              </a:solidFill>
              <a:latin typeface="Arial" panose="020B0604020202020204" pitchFamily="34" charset="0"/>
              <a:cs typeface="Arial" panose="020B0604020202020204" pitchFamily="34" charset="0"/>
            </a:endParaRPr>
          </a:p>
          <a:p>
            <a:pPr defTabSz="342900">
              <a:buClrTx/>
            </a:pPr>
            <a:endParaRPr lang="sl-SI" sz="1800" dirty="0">
              <a:solidFill>
                <a:srgbClr val="0070C0"/>
              </a:solidFill>
              <a:latin typeface="Arial" panose="020B0604020202020204" pitchFamily="34" charset="0"/>
              <a:cs typeface="Arial" panose="020B0604020202020204" pitchFamily="34" charset="0"/>
            </a:endParaRPr>
          </a:p>
          <a:p>
            <a:pPr defTabSz="342900">
              <a:buClrTx/>
            </a:pPr>
            <a:endParaRPr lang="sl-SI" sz="1800" dirty="0">
              <a:solidFill>
                <a:srgbClr val="0070C0"/>
              </a:solidFill>
              <a:latin typeface="Arial" panose="020B0604020202020204" pitchFamily="34" charset="0"/>
              <a:cs typeface="Arial" panose="020B0604020202020204" pitchFamily="34" charset="0"/>
            </a:endParaRPr>
          </a:p>
        </p:txBody>
      </p:sp>
      <p:sp>
        <p:nvSpPr>
          <p:cNvPr id="25" name="Naslov 1">
            <a:extLst>
              <a:ext uri="{FF2B5EF4-FFF2-40B4-BE49-F238E27FC236}">
                <a16:creationId xmlns:a16="http://schemas.microsoft.com/office/drawing/2014/main" id="{CF083F7A-0F38-4EF9-94AD-2CAB51AC7668}"/>
              </a:ext>
            </a:extLst>
          </p:cNvPr>
          <p:cNvSpPr txBox="1">
            <a:spLocks/>
          </p:cNvSpPr>
          <p:nvPr/>
        </p:nvSpPr>
        <p:spPr>
          <a:xfrm>
            <a:off x="564519" y="3354878"/>
            <a:ext cx="6506545" cy="1198397"/>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342900">
              <a:buClrTx/>
            </a:pPr>
            <a:r>
              <a:rPr lang="sl-SI" sz="1500" b="1" dirty="0">
                <a:solidFill>
                  <a:srgbClr val="4472C4">
                    <a:lumMod val="50000"/>
                  </a:srgbClr>
                </a:solidFill>
                <a:latin typeface="Arial" panose="020B0604020202020204" pitchFamily="34" charset="0"/>
                <a:cs typeface="Arial" panose="020B0604020202020204" pitchFamily="34" charset="0"/>
              </a:rPr>
              <a:t>PRIJAVNI ROKI:</a:t>
            </a:r>
          </a:p>
          <a:p>
            <a:pPr marL="342900" indent="-342900" defTabSz="342900">
              <a:buClrTx/>
              <a:buFont typeface="Arial" panose="020B0604020202020204" pitchFamily="34" charset="0"/>
              <a:buChar char="•"/>
            </a:pPr>
            <a:r>
              <a:rPr lang="sl-SI" sz="1800" dirty="0">
                <a:solidFill>
                  <a:srgbClr val="44546A">
                    <a:lumMod val="50000"/>
                  </a:srgbClr>
                </a:solidFill>
                <a:latin typeface="Arial" panose="020B0604020202020204" pitchFamily="34" charset="0"/>
                <a:cs typeface="Arial" panose="020B0604020202020204" pitchFamily="34" charset="0"/>
              </a:rPr>
              <a:t>1. prijavni rok: </a:t>
            </a:r>
            <a:r>
              <a:rPr lang="sl-SI" sz="1800" b="1" dirty="0">
                <a:solidFill>
                  <a:srgbClr val="C00000"/>
                </a:solidFill>
                <a:latin typeface="Arial" panose="020B0604020202020204" pitchFamily="34" charset="0"/>
                <a:cs typeface="Arial" panose="020B0604020202020204" pitchFamily="34" charset="0"/>
              </a:rPr>
              <a:t>od 20. februarja do 15. marca 2024</a:t>
            </a:r>
          </a:p>
          <a:p>
            <a:pPr marL="342900" indent="-342900" defTabSz="342900">
              <a:buClrTx/>
              <a:buFont typeface="Arial" panose="020B0604020202020204" pitchFamily="34" charset="0"/>
              <a:buChar char="•"/>
            </a:pPr>
            <a:r>
              <a:rPr lang="sl-SI" sz="1800" dirty="0">
                <a:solidFill>
                  <a:srgbClr val="44546A">
                    <a:lumMod val="50000"/>
                  </a:srgbClr>
                </a:solidFill>
                <a:latin typeface="Arial" panose="020B0604020202020204" pitchFamily="34" charset="0"/>
                <a:cs typeface="Arial" panose="020B0604020202020204" pitchFamily="34" charset="0"/>
              </a:rPr>
              <a:t>2. prijavni rok: </a:t>
            </a:r>
            <a:r>
              <a:rPr lang="sl-SI" sz="1800" b="1" dirty="0">
                <a:solidFill>
                  <a:srgbClr val="C00000"/>
                </a:solidFill>
                <a:latin typeface="Arial" panose="020B0604020202020204" pitchFamily="34" charset="0"/>
                <a:cs typeface="Arial" panose="020B0604020202020204" pitchFamily="34" charset="0"/>
              </a:rPr>
              <a:t>od 23. avgusta do 29. avgusta 2024</a:t>
            </a:r>
          </a:p>
          <a:p>
            <a:pPr defTabSz="342900">
              <a:buClrTx/>
            </a:pPr>
            <a:endParaRPr lang="sl-SI" sz="1800" b="1" dirty="0">
              <a:solidFill>
                <a:srgbClr val="4472C4">
                  <a:lumMod val="50000"/>
                </a:srgbClr>
              </a:solidFill>
              <a:latin typeface="Calibri" panose="020F0502020204030204"/>
              <a:cs typeface="Arial" panose="020B0604020202020204" pitchFamily="34" charset="0"/>
            </a:endParaRPr>
          </a:p>
          <a:p>
            <a:pPr defTabSz="342900">
              <a:buClrTx/>
            </a:pPr>
            <a:endParaRPr lang="sl-SI" sz="1800" dirty="0">
              <a:solidFill>
                <a:srgbClr val="0070C0"/>
              </a:solidFill>
              <a:latin typeface="Arial" panose="020B0604020202020204" pitchFamily="34" charset="0"/>
              <a:cs typeface="Arial" panose="020B0604020202020204" pitchFamily="34" charset="0"/>
            </a:endParaRPr>
          </a:p>
        </p:txBody>
      </p:sp>
      <p:sp>
        <p:nvSpPr>
          <p:cNvPr id="2" name="Pravokotnik 1">
            <a:extLst>
              <a:ext uri="{FF2B5EF4-FFF2-40B4-BE49-F238E27FC236}">
                <a16:creationId xmlns:a16="http://schemas.microsoft.com/office/drawing/2014/main" id="{25ECA3D8-930B-45B0-87CB-0A6C91343D8B}"/>
              </a:ext>
            </a:extLst>
          </p:cNvPr>
          <p:cNvSpPr/>
          <p:nvPr/>
        </p:nvSpPr>
        <p:spPr>
          <a:xfrm>
            <a:off x="511253" y="4402062"/>
            <a:ext cx="8297615" cy="553998"/>
          </a:xfrm>
          <a:prstGeom prst="rect">
            <a:avLst/>
          </a:prstGeom>
        </p:spPr>
        <p:txBody>
          <a:bodyPr wrap="square">
            <a:spAutoFit/>
          </a:bodyPr>
          <a:lstStyle/>
          <a:p>
            <a:pPr defTabSz="685800">
              <a:buClrTx/>
            </a:pPr>
            <a:r>
              <a:rPr lang="sl-SI" sz="1500" kern="1200" dirty="0">
                <a:solidFill>
                  <a:prstClr val="black"/>
                </a:solidFill>
                <a:latin typeface="Calibri" panose="020F0502020204030204"/>
                <a:ea typeface="+mn-ea"/>
                <a:cs typeface="+mn-cs"/>
              </a:rPr>
              <a:t>Postopek prijave v višje strokovne šole za redni in izredni študij poteka preko </a:t>
            </a:r>
            <a:r>
              <a:rPr lang="sl-SI" sz="1500" kern="1200" dirty="0">
                <a:solidFill>
                  <a:prstClr val="black"/>
                </a:solidFill>
                <a:latin typeface="Calibri" panose="020F0502020204030204"/>
                <a:ea typeface="+mn-ea"/>
                <a:cs typeface="+mn-cs"/>
                <a:hlinkClick r:id="rId3"/>
              </a:rPr>
              <a:t>Višješolske prijavne službe</a:t>
            </a:r>
            <a:r>
              <a:rPr lang="sl-SI" sz="1500" kern="1200" dirty="0">
                <a:solidFill>
                  <a:prstClr val="black"/>
                </a:solidFill>
                <a:latin typeface="Calibri" panose="020F0502020204030204"/>
                <a:ea typeface="+mn-ea"/>
                <a:cs typeface="+mn-cs"/>
              </a:rPr>
              <a:t> s sedežem na Šolskem centru Celje. </a:t>
            </a:r>
          </a:p>
        </p:txBody>
      </p:sp>
      <p:sp>
        <p:nvSpPr>
          <p:cNvPr id="3" name="Pravokotnik 2">
            <a:extLst>
              <a:ext uri="{FF2B5EF4-FFF2-40B4-BE49-F238E27FC236}">
                <a16:creationId xmlns:a16="http://schemas.microsoft.com/office/drawing/2014/main" id="{5C80E886-EA5B-49AF-A417-CBDC13CB840E}"/>
              </a:ext>
            </a:extLst>
          </p:cNvPr>
          <p:cNvSpPr/>
          <p:nvPr/>
        </p:nvSpPr>
        <p:spPr>
          <a:xfrm>
            <a:off x="511254" y="2469788"/>
            <a:ext cx="8297614" cy="1131079"/>
          </a:xfrm>
          <a:prstGeom prst="rect">
            <a:avLst/>
          </a:prstGeom>
        </p:spPr>
        <p:txBody>
          <a:bodyPr wrap="square">
            <a:spAutoFit/>
          </a:bodyPr>
          <a:lstStyle/>
          <a:p>
            <a:pPr algn="just" defTabSz="685800">
              <a:buClrTx/>
            </a:pPr>
            <a:r>
              <a:rPr lang="sl-SI" sz="1350" kern="12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Informacije o načinu izvedbe, natančnih terminih in ustreznih povezavah vseh višjih strokovnih šol bodo objavljene na spletnih straneh višjih strokovnih šol in Skupnosti višjih strokovnih šol Republike Slovenije na povezavi </a:t>
            </a:r>
            <a:r>
              <a:rPr lang="sl-SI" sz="1350" u="sng" kern="1200" dirty="0">
                <a:solidFill>
                  <a:srgbClr val="FF0000"/>
                </a:solidFill>
                <a:latin typeface="Calibri" panose="020F0502020204030204" pitchFamily="34" charset="0"/>
                <a:ea typeface="Calibri" panose="020F0502020204030204" pitchFamily="34" charset="0"/>
                <a:cs typeface="Republika"/>
                <a:hlinkClick r:id="rId4"/>
              </a:rPr>
              <a:t>https://www.skupnost-vss.si/informativni-dnevi-2024/.</a:t>
            </a:r>
            <a:endParaRPr lang="sl-SI" sz="1350" kern="1200" dirty="0">
              <a:solidFill>
                <a:prstClr val="black"/>
              </a:solidFill>
              <a:latin typeface="Republika"/>
              <a:ea typeface="Republika"/>
              <a:cs typeface="Republika"/>
            </a:endParaRPr>
          </a:p>
          <a:p>
            <a:pPr algn="just" defTabSz="685800">
              <a:buClrTx/>
            </a:pPr>
            <a:r>
              <a:rPr lang="sl-SI" sz="1350" kern="1200" dirty="0">
                <a:solidFill>
                  <a:srgbClr val="FF0000"/>
                </a:solidFill>
                <a:latin typeface="Calibri" panose="020F0502020204030204" pitchFamily="34" charset="0"/>
                <a:ea typeface="Calibri" panose="020F0502020204030204" pitchFamily="34" charset="0"/>
                <a:cs typeface="Republika"/>
              </a:rPr>
              <a:t> </a:t>
            </a:r>
            <a:endParaRPr lang="sl-SI" sz="1350" kern="1200" dirty="0">
              <a:solidFill>
                <a:prstClr val="black"/>
              </a:solidFill>
              <a:latin typeface="Republika"/>
              <a:ea typeface="Republika"/>
              <a:cs typeface="Republika"/>
            </a:endParaRPr>
          </a:p>
          <a:p>
            <a:pPr algn="just" defTabSz="685800">
              <a:buClrTx/>
              <a:tabLst>
                <a:tab pos="342900" algn="l"/>
              </a:tabLst>
            </a:pPr>
            <a:endParaRPr lang="sl-SI" sz="1350" kern="1200" dirty="0">
              <a:solidFill>
                <a:prstClr val="black"/>
              </a:solidFill>
              <a:highlight>
                <a:srgbClr val="FFFF00"/>
              </a:highlight>
              <a:latin typeface="Arial" panose="020B0604020202020204" pitchFamily="34" charset="0"/>
              <a:ea typeface="Times New Roman" panose="02020603050405020304" pitchFamily="18" charset="0"/>
              <a:cs typeface="Times New Roman" panose="02020603050405020304" pitchFamily="18" charset="0"/>
            </a:endParaRPr>
          </a:p>
        </p:txBody>
      </p:sp>
      <p:sp>
        <p:nvSpPr>
          <p:cNvPr id="4" name="Pravokotnik 3">
            <a:extLst>
              <a:ext uri="{FF2B5EF4-FFF2-40B4-BE49-F238E27FC236}">
                <a16:creationId xmlns:a16="http://schemas.microsoft.com/office/drawing/2014/main" id="{2BDCEE28-6CAD-4014-A437-77AC50A17BFB}"/>
              </a:ext>
            </a:extLst>
          </p:cNvPr>
          <p:cNvSpPr/>
          <p:nvPr/>
        </p:nvSpPr>
        <p:spPr>
          <a:xfrm>
            <a:off x="564519" y="1522325"/>
            <a:ext cx="3122444" cy="89455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sl-SI" sz="1350" kern="1200">
              <a:solidFill>
                <a:prstClr val="white"/>
              </a:solidFill>
              <a:latin typeface="Calibri" panose="020F0502020204030204"/>
            </a:endParaRPr>
          </a:p>
        </p:txBody>
      </p:sp>
      <p:sp>
        <p:nvSpPr>
          <p:cNvPr id="10" name="Pravokotnik 9">
            <a:extLst>
              <a:ext uri="{FF2B5EF4-FFF2-40B4-BE49-F238E27FC236}">
                <a16:creationId xmlns:a16="http://schemas.microsoft.com/office/drawing/2014/main" id="{DDB779D4-90D9-48D6-B6FA-735F139BF7A0}"/>
              </a:ext>
            </a:extLst>
          </p:cNvPr>
          <p:cNvSpPr/>
          <p:nvPr/>
        </p:nvSpPr>
        <p:spPr>
          <a:xfrm>
            <a:off x="564519" y="3401288"/>
            <a:ext cx="5764975" cy="89455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sl-SI" sz="1350" kern="1200">
              <a:solidFill>
                <a:prstClr val="white"/>
              </a:solidFill>
              <a:latin typeface="Calibri" panose="020F0502020204030204"/>
            </a:endParaRPr>
          </a:p>
        </p:txBody>
      </p:sp>
      <p:sp>
        <p:nvSpPr>
          <p:cNvPr id="11" name="Pravokotnik 10">
            <a:extLst>
              <a:ext uri="{FF2B5EF4-FFF2-40B4-BE49-F238E27FC236}">
                <a16:creationId xmlns:a16="http://schemas.microsoft.com/office/drawing/2014/main" id="{8AB9147C-8288-42EA-9B05-AE1B8028B9C9}"/>
              </a:ext>
            </a:extLst>
          </p:cNvPr>
          <p:cNvSpPr/>
          <p:nvPr/>
        </p:nvSpPr>
        <p:spPr>
          <a:xfrm>
            <a:off x="9109711" y="0"/>
            <a:ext cx="34289" cy="514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sl-SI" sz="1350" kern="1200">
              <a:solidFill>
                <a:prstClr val="white"/>
              </a:solidFill>
              <a:latin typeface="Calibri" panose="020F0502020204030204"/>
            </a:endParaRPr>
          </a:p>
        </p:txBody>
      </p:sp>
      <p:sp>
        <p:nvSpPr>
          <p:cNvPr id="12" name="Pravokotnik 11">
            <a:extLst>
              <a:ext uri="{FF2B5EF4-FFF2-40B4-BE49-F238E27FC236}">
                <a16:creationId xmlns:a16="http://schemas.microsoft.com/office/drawing/2014/main" id="{8B56CF19-7BBC-46D5-A40E-2DEC6FF79CE2}"/>
              </a:ext>
            </a:extLst>
          </p:cNvPr>
          <p:cNvSpPr/>
          <p:nvPr/>
        </p:nvSpPr>
        <p:spPr>
          <a:xfrm>
            <a:off x="1" y="0"/>
            <a:ext cx="34289" cy="514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sl-SI" sz="1350" kern="1200">
              <a:solidFill>
                <a:prstClr val="white"/>
              </a:solidFill>
              <a:latin typeface="Calibri" panose="020F0502020204030204"/>
            </a:endParaRPr>
          </a:p>
        </p:txBody>
      </p:sp>
      <p:sp>
        <p:nvSpPr>
          <p:cNvPr id="13" name="Pravokotnik 12">
            <a:extLst>
              <a:ext uri="{FF2B5EF4-FFF2-40B4-BE49-F238E27FC236}">
                <a16:creationId xmlns:a16="http://schemas.microsoft.com/office/drawing/2014/main" id="{1CC3B5F0-756A-4CBC-8C68-68EA9103D6F8}"/>
              </a:ext>
            </a:extLst>
          </p:cNvPr>
          <p:cNvSpPr/>
          <p:nvPr/>
        </p:nvSpPr>
        <p:spPr>
          <a:xfrm rot="5400000">
            <a:off x="4541360" y="-4541360"/>
            <a:ext cx="44136" cy="91268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sl-SI" sz="1350" kern="1200">
              <a:solidFill>
                <a:prstClr val="white"/>
              </a:solidFill>
              <a:latin typeface="Calibri" panose="020F0502020204030204"/>
            </a:endParaRPr>
          </a:p>
        </p:txBody>
      </p:sp>
      <p:sp>
        <p:nvSpPr>
          <p:cNvPr id="14" name="Pravokotnik 13">
            <a:extLst>
              <a:ext uri="{FF2B5EF4-FFF2-40B4-BE49-F238E27FC236}">
                <a16:creationId xmlns:a16="http://schemas.microsoft.com/office/drawing/2014/main" id="{E0EFE6C2-3C68-4B63-ADA5-9976E4225E88}"/>
              </a:ext>
            </a:extLst>
          </p:cNvPr>
          <p:cNvSpPr/>
          <p:nvPr/>
        </p:nvSpPr>
        <p:spPr>
          <a:xfrm rot="5400000">
            <a:off x="4549932" y="569129"/>
            <a:ext cx="44136" cy="91268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sl-SI" sz="1350" kern="1200">
              <a:solidFill>
                <a:prstClr val="white"/>
              </a:solidFill>
              <a:latin typeface="Calibri" panose="020F0502020204030204"/>
            </a:endParaRPr>
          </a:p>
        </p:txBody>
      </p:sp>
    </p:spTree>
    <p:extLst>
      <p:ext uri="{BB962C8B-B14F-4D97-AF65-F5344CB8AC3E}">
        <p14:creationId xmlns:p14="http://schemas.microsoft.com/office/powerpoint/2010/main" val="174272053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AB923E86-1591-4D45-8A8C-901DFB6D94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8984" y="44043"/>
            <a:ext cx="1038582" cy="812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Pravokotnik 7">
            <a:extLst>
              <a:ext uri="{FF2B5EF4-FFF2-40B4-BE49-F238E27FC236}">
                <a16:creationId xmlns:a16="http://schemas.microsoft.com/office/drawing/2014/main" id="{2CADB719-D443-49D4-A0E9-9534573C726B}"/>
              </a:ext>
            </a:extLst>
          </p:cNvPr>
          <p:cNvSpPr/>
          <p:nvPr/>
        </p:nvSpPr>
        <p:spPr>
          <a:xfrm>
            <a:off x="464381" y="1518788"/>
            <a:ext cx="7121077" cy="323165"/>
          </a:xfrm>
          <a:prstGeom prst="rect">
            <a:avLst/>
          </a:prstGeom>
        </p:spPr>
        <p:txBody>
          <a:bodyPr wrap="square">
            <a:spAutoFit/>
          </a:bodyPr>
          <a:lstStyle/>
          <a:p>
            <a:pPr defTabSz="685800">
              <a:spcAft>
                <a:spcPts val="450"/>
              </a:spcAft>
              <a:buClrTx/>
            </a:pPr>
            <a:r>
              <a:rPr lang="sl-SI" sz="1500" b="1" kern="1200" dirty="0">
                <a:solidFill>
                  <a:srgbClr val="00B050"/>
                </a:solidFill>
                <a:latin typeface="Arial" panose="020B0604020202020204" pitchFamily="34" charset="0"/>
                <a:ea typeface="+mn-ea"/>
                <a:cs typeface="Arial" panose="020B0604020202020204" pitchFamily="34" charset="0"/>
              </a:rPr>
              <a:t>PREIZKUS POSEBNE NADARJENOSTI OZ. PSIHOFIZIČNESPOSOBNOSTI</a:t>
            </a:r>
          </a:p>
        </p:txBody>
      </p:sp>
      <p:sp>
        <p:nvSpPr>
          <p:cNvPr id="9" name="Pravokotnik 8">
            <a:extLst>
              <a:ext uri="{FF2B5EF4-FFF2-40B4-BE49-F238E27FC236}">
                <a16:creationId xmlns:a16="http://schemas.microsoft.com/office/drawing/2014/main" id="{3CEC854F-A0C8-40EF-AAFD-2FD79EC0B332}"/>
              </a:ext>
            </a:extLst>
          </p:cNvPr>
          <p:cNvSpPr/>
          <p:nvPr/>
        </p:nvSpPr>
        <p:spPr>
          <a:xfrm>
            <a:off x="3253316" y="1891646"/>
            <a:ext cx="2968853" cy="1502976"/>
          </a:xfrm>
          <a:prstGeom prst="rect">
            <a:avLst/>
          </a:prstGeom>
        </p:spPr>
        <p:txBody>
          <a:bodyPr wrap="square">
            <a:spAutoFit/>
          </a:bodyPr>
          <a:lstStyle/>
          <a:p>
            <a:pPr marL="257175" indent="-257175" defTabSz="685800">
              <a:spcAft>
                <a:spcPts val="450"/>
              </a:spcAft>
              <a:buClrTx/>
              <a:buFont typeface="Arial" panose="020B0604020202020204" pitchFamily="34" charset="0"/>
              <a:buChar char="•"/>
            </a:pPr>
            <a:r>
              <a:rPr lang="sl-SI" sz="1500" kern="1200" dirty="0">
                <a:solidFill>
                  <a:prstClr val="white">
                    <a:lumMod val="75000"/>
                  </a:prstClr>
                </a:solidFill>
                <a:latin typeface="Arial" panose="020B0604020202020204" pitchFamily="34" charset="0"/>
                <a:ea typeface="+mn-ea"/>
                <a:cs typeface="Arial" panose="020B0604020202020204" pitchFamily="34" charset="0"/>
              </a:rPr>
              <a:t>Balet</a:t>
            </a:r>
          </a:p>
          <a:p>
            <a:pPr marL="257175" indent="-257175" defTabSz="685800">
              <a:spcAft>
                <a:spcPts val="450"/>
              </a:spcAft>
              <a:buClrTx/>
              <a:buFont typeface="Arial" panose="020B0604020202020204" pitchFamily="34" charset="0"/>
              <a:buChar char="•"/>
            </a:pPr>
            <a:r>
              <a:rPr lang="sl-SI" sz="1500" kern="1200" dirty="0">
                <a:solidFill>
                  <a:prstClr val="black"/>
                </a:solidFill>
                <a:latin typeface="Arial" panose="020B0604020202020204" pitchFamily="34" charset="0"/>
                <a:ea typeface="+mn-ea"/>
                <a:cs typeface="Arial" panose="020B0604020202020204" pitchFamily="34" charset="0"/>
              </a:rPr>
              <a:t>Fotografija</a:t>
            </a:r>
          </a:p>
          <a:p>
            <a:pPr marL="257175" indent="-257175" defTabSz="685800">
              <a:spcAft>
                <a:spcPts val="450"/>
              </a:spcAft>
              <a:buClrTx/>
              <a:buFont typeface="Arial" panose="020B0604020202020204" pitchFamily="34" charset="0"/>
              <a:buChar char="•"/>
            </a:pPr>
            <a:r>
              <a:rPr lang="sl-SI" sz="1500" kern="1200" dirty="0">
                <a:solidFill>
                  <a:prstClr val="black"/>
                </a:solidFill>
                <a:latin typeface="Arial" panose="020B0604020202020204" pitchFamily="34" charset="0"/>
                <a:ea typeface="+mn-ea"/>
                <a:cs typeface="Arial" panose="020B0604020202020204" pitchFamily="34" charset="0"/>
              </a:rPr>
              <a:t>Medijska produkcija</a:t>
            </a:r>
          </a:p>
          <a:p>
            <a:pPr marL="257175" indent="-257175" defTabSz="685800">
              <a:spcAft>
                <a:spcPts val="450"/>
              </a:spcAft>
              <a:buClrTx/>
              <a:buFont typeface="Arial" panose="020B0604020202020204" pitchFamily="34" charset="0"/>
              <a:buChar char="•"/>
            </a:pPr>
            <a:r>
              <a:rPr lang="sl-SI" sz="1500" kern="1200" dirty="0">
                <a:solidFill>
                  <a:prstClr val="black"/>
                </a:solidFill>
                <a:latin typeface="Arial" panose="020B0604020202020204" pitchFamily="34" charset="0"/>
                <a:ea typeface="+mn-ea"/>
                <a:cs typeface="Arial" panose="020B0604020202020204" pitchFamily="34" charset="0"/>
              </a:rPr>
              <a:t>Oblikovanje materialov</a:t>
            </a:r>
          </a:p>
          <a:p>
            <a:pPr marL="257175" indent="-257175" defTabSz="685800">
              <a:spcAft>
                <a:spcPts val="450"/>
              </a:spcAft>
              <a:buClrTx/>
              <a:buFont typeface="Arial" panose="020B0604020202020204" pitchFamily="34" charset="0"/>
              <a:buChar char="•"/>
            </a:pPr>
            <a:r>
              <a:rPr lang="sl-SI" sz="1500" kern="1200" dirty="0">
                <a:solidFill>
                  <a:prstClr val="black"/>
                </a:solidFill>
                <a:latin typeface="Arial" panose="020B0604020202020204" pitchFamily="34" charset="0"/>
                <a:ea typeface="+mn-ea"/>
                <a:cs typeface="Arial" panose="020B0604020202020204" pitchFamily="34" charset="0"/>
              </a:rPr>
              <a:t>Organizator socialne mreže </a:t>
            </a:r>
          </a:p>
        </p:txBody>
      </p:sp>
      <p:pic>
        <p:nvPicPr>
          <p:cNvPr id="12" name="Picture 2" descr="http://images.techhive.com/images/article/2014/08/talent_skill_hiring_recruiting_thinkstock_188065235-100409940-primary.idge.jpg">
            <a:extLst>
              <a:ext uri="{FF2B5EF4-FFF2-40B4-BE49-F238E27FC236}">
                <a16:creationId xmlns:a16="http://schemas.microsoft.com/office/drawing/2014/main" id="{61A369F4-A4FC-48D6-A297-652E03D07F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028" y="1941574"/>
            <a:ext cx="2539461" cy="13044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Pravokotnik 7">
            <a:extLst>
              <a:ext uri="{FF2B5EF4-FFF2-40B4-BE49-F238E27FC236}">
                <a16:creationId xmlns:a16="http://schemas.microsoft.com/office/drawing/2014/main" id="{2BD6147C-CF88-4699-98F3-F81A8871FBD4}"/>
              </a:ext>
            </a:extLst>
          </p:cNvPr>
          <p:cNvSpPr/>
          <p:nvPr/>
        </p:nvSpPr>
        <p:spPr>
          <a:xfrm>
            <a:off x="449179" y="820294"/>
            <a:ext cx="7622483" cy="646331"/>
          </a:xfrm>
          <a:prstGeom prst="rect">
            <a:avLst/>
          </a:prstGeom>
        </p:spPr>
        <p:txBody>
          <a:bodyPr wrap="square">
            <a:spAutoFit/>
          </a:bodyPr>
          <a:lstStyle/>
          <a:p>
            <a:pPr algn="ctr" defTabSz="685800" eaLnBrk="0" hangingPunct="0">
              <a:buClrTx/>
            </a:pPr>
            <a:r>
              <a:rPr lang="sl-SI" sz="1800" b="1" kern="1200" dirty="0">
                <a:solidFill>
                  <a:srgbClr val="0033CC"/>
                </a:solidFill>
                <a:latin typeface="Arial" panose="020B0604020202020204" pitchFamily="34" charset="0"/>
                <a:ea typeface="+mn-ea"/>
                <a:cs typeface="Arial" panose="020B0604020202020204" pitchFamily="34" charset="0"/>
              </a:rPr>
              <a:t>RAZPIS ZA VPIS V VIŠJEŠOLSKO STROKOVNO IZOBRAŽEVANJE </a:t>
            </a:r>
          </a:p>
          <a:p>
            <a:pPr algn="ctr" defTabSz="685800" eaLnBrk="0" hangingPunct="0">
              <a:buClrTx/>
            </a:pPr>
            <a:r>
              <a:rPr lang="sl-SI" sz="1800" b="1" kern="1200" dirty="0">
                <a:solidFill>
                  <a:srgbClr val="0033CC"/>
                </a:solidFill>
                <a:latin typeface="Arial" panose="020B0604020202020204" pitchFamily="34" charset="0"/>
                <a:ea typeface="+mn-ea"/>
                <a:cs typeface="Arial" panose="020B0604020202020204" pitchFamily="34" charset="0"/>
              </a:rPr>
              <a:t>V ŠTUDIJSKEM LETU 2024/25</a:t>
            </a:r>
          </a:p>
        </p:txBody>
      </p:sp>
      <p:sp>
        <p:nvSpPr>
          <p:cNvPr id="2" name="Pravokotnik 1"/>
          <p:cNvSpPr/>
          <p:nvPr/>
        </p:nvSpPr>
        <p:spPr>
          <a:xfrm>
            <a:off x="464381" y="3469422"/>
            <a:ext cx="7963185" cy="1338828"/>
          </a:xfrm>
          <a:prstGeom prst="rect">
            <a:avLst/>
          </a:prstGeom>
          <a:solidFill>
            <a:schemeClr val="bg1"/>
          </a:solidFill>
          <a:ln>
            <a:solidFill>
              <a:schemeClr val="bg1"/>
            </a:solidFill>
          </a:ln>
        </p:spPr>
        <p:txBody>
          <a:bodyPr wrap="square">
            <a:spAutoFit/>
          </a:bodyPr>
          <a:lstStyle/>
          <a:p>
            <a:pPr defTabSz="685800">
              <a:buClrTx/>
            </a:pPr>
            <a:r>
              <a:rPr lang="sl-SI" sz="1350" kern="1200" dirty="0">
                <a:latin typeface="Arial" panose="020B0604020202020204" pitchFamily="34" charset="0"/>
                <a:ea typeface="+mn-ea"/>
                <a:cs typeface="Arial" panose="020B0604020202020204" pitchFamily="34" charset="0"/>
              </a:rPr>
              <a:t>VSŠ dobijo (s strani Višješolske prijavne službe) seznam kandidatov, prijavljenih v omenjene študijske programe, ki jih povabijo na opravljanje preizkusa/testiranja:</a:t>
            </a:r>
          </a:p>
          <a:p>
            <a:pPr marL="214313" indent="-214313" defTabSz="685800">
              <a:buClrTx/>
              <a:buFont typeface="Arial" panose="020B0604020202020204" pitchFamily="34" charset="0"/>
              <a:buChar char="•"/>
            </a:pPr>
            <a:r>
              <a:rPr lang="sl-SI" sz="1350" b="1" kern="1200" dirty="0">
                <a:latin typeface="Arial" panose="020B0604020202020204" pitchFamily="34" charset="0"/>
                <a:ea typeface="+mn-ea"/>
                <a:cs typeface="Arial" panose="020B0604020202020204" pitchFamily="34" charset="0"/>
              </a:rPr>
              <a:t>v prvem roku do 14. junija in </a:t>
            </a:r>
          </a:p>
          <a:p>
            <a:pPr marL="214313" indent="-214313" defTabSz="685800">
              <a:buClrTx/>
              <a:buFont typeface="Arial" panose="020B0604020202020204" pitchFamily="34" charset="0"/>
              <a:buChar char="•"/>
            </a:pPr>
            <a:r>
              <a:rPr lang="sl-SI" sz="1350" b="1" kern="1200" dirty="0">
                <a:latin typeface="Arial" panose="020B0604020202020204" pitchFamily="34" charset="0"/>
                <a:ea typeface="+mn-ea"/>
                <a:cs typeface="Arial" panose="020B0604020202020204" pitchFamily="34" charset="0"/>
              </a:rPr>
              <a:t>drugem roku do 9. septembra 2024.</a:t>
            </a:r>
          </a:p>
          <a:p>
            <a:pPr defTabSz="685800">
              <a:buClrTx/>
            </a:pPr>
            <a:endParaRPr lang="sl-SI" sz="1350" i="1" kern="1200" dirty="0">
              <a:latin typeface="Arial" panose="020B0604020202020204" pitchFamily="34" charset="0"/>
              <a:ea typeface="+mn-ea"/>
              <a:cs typeface="Arial" panose="020B0604020202020204" pitchFamily="34" charset="0"/>
            </a:endParaRPr>
          </a:p>
          <a:p>
            <a:pPr defTabSz="685800">
              <a:buClrTx/>
            </a:pPr>
            <a:r>
              <a:rPr lang="sl-SI" sz="1350" i="1" kern="1200" dirty="0">
                <a:latin typeface="Arial" panose="020B0604020202020204" pitchFamily="34" charset="0"/>
                <a:ea typeface="+mn-ea"/>
                <a:cs typeface="Arial" panose="020B0604020202020204" pitchFamily="34" charset="0"/>
              </a:rPr>
              <a:t>V primeru omejitve vpisa se upošteva točkovanje, ki je navedeno v objavi posamezne šole.</a:t>
            </a:r>
          </a:p>
        </p:txBody>
      </p:sp>
      <p:sp>
        <p:nvSpPr>
          <p:cNvPr id="10" name="Pravokotnik 9">
            <a:extLst>
              <a:ext uri="{FF2B5EF4-FFF2-40B4-BE49-F238E27FC236}">
                <a16:creationId xmlns:a16="http://schemas.microsoft.com/office/drawing/2014/main" id="{0AF9532A-35D1-46DF-A469-8E0DC3FC7951}"/>
              </a:ext>
            </a:extLst>
          </p:cNvPr>
          <p:cNvSpPr/>
          <p:nvPr/>
        </p:nvSpPr>
        <p:spPr>
          <a:xfrm>
            <a:off x="9109711" y="0"/>
            <a:ext cx="34289" cy="514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sl-SI" sz="1350" kern="1200">
              <a:solidFill>
                <a:prstClr val="white"/>
              </a:solidFill>
              <a:latin typeface="Calibri" panose="020F0502020204030204"/>
            </a:endParaRPr>
          </a:p>
        </p:txBody>
      </p:sp>
      <p:sp>
        <p:nvSpPr>
          <p:cNvPr id="11" name="Pravokotnik 10">
            <a:extLst>
              <a:ext uri="{FF2B5EF4-FFF2-40B4-BE49-F238E27FC236}">
                <a16:creationId xmlns:a16="http://schemas.microsoft.com/office/drawing/2014/main" id="{C229D6CD-496C-4BDA-9D94-7CDE7A37EB98}"/>
              </a:ext>
            </a:extLst>
          </p:cNvPr>
          <p:cNvSpPr/>
          <p:nvPr/>
        </p:nvSpPr>
        <p:spPr>
          <a:xfrm>
            <a:off x="1" y="0"/>
            <a:ext cx="34289" cy="514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sl-SI" sz="1350" kern="1200">
              <a:solidFill>
                <a:prstClr val="white"/>
              </a:solidFill>
              <a:latin typeface="Calibri" panose="020F0502020204030204"/>
            </a:endParaRPr>
          </a:p>
        </p:txBody>
      </p:sp>
      <p:sp>
        <p:nvSpPr>
          <p:cNvPr id="14" name="Pravokotnik 13">
            <a:extLst>
              <a:ext uri="{FF2B5EF4-FFF2-40B4-BE49-F238E27FC236}">
                <a16:creationId xmlns:a16="http://schemas.microsoft.com/office/drawing/2014/main" id="{339C7E06-F44C-43B5-B848-A0B69621287A}"/>
              </a:ext>
            </a:extLst>
          </p:cNvPr>
          <p:cNvSpPr/>
          <p:nvPr/>
        </p:nvSpPr>
        <p:spPr>
          <a:xfrm rot="5400000">
            <a:off x="4541360" y="-4541360"/>
            <a:ext cx="44136" cy="91268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sl-SI" sz="1350" kern="1200">
              <a:solidFill>
                <a:prstClr val="white"/>
              </a:solidFill>
              <a:latin typeface="Calibri" panose="020F0502020204030204"/>
            </a:endParaRPr>
          </a:p>
        </p:txBody>
      </p:sp>
      <p:sp>
        <p:nvSpPr>
          <p:cNvPr id="15" name="Pravokotnik 14">
            <a:extLst>
              <a:ext uri="{FF2B5EF4-FFF2-40B4-BE49-F238E27FC236}">
                <a16:creationId xmlns:a16="http://schemas.microsoft.com/office/drawing/2014/main" id="{75DE0585-7E65-4539-A73B-1C9A63287414}"/>
              </a:ext>
            </a:extLst>
          </p:cNvPr>
          <p:cNvSpPr/>
          <p:nvPr/>
        </p:nvSpPr>
        <p:spPr>
          <a:xfrm rot="5400000">
            <a:off x="4549932" y="569129"/>
            <a:ext cx="44136" cy="91268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sl-SI" sz="1350" kern="1200">
              <a:solidFill>
                <a:prstClr val="white"/>
              </a:solidFill>
              <a:latin typeface="Calibri" panose="020F0502020204030204"/>
            </a:endParaRPr>
          </a:p>
        </p:txBody>
      </p:sp>
    </p:spTree>
    <p:extLst>
      <p:ext uri="{BB962C8B-B14F-4D97-AF65-F5344CB8AC3E}">
        <p14:creationId xmlns:p14="http://schemas.microsoft.com/office/powerpoint/2010/main" val="83272015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4578F734-BF94-43D5-8351-CDDA9F1F54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0912" y="50334"/>
            <a:ext cx="1038582" cy="812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Pravokotnik 7">
            <a:extLst>
              <a:ext uri="{FF2B5EF4-FFF2-40B4-BE49-F238E27FC236}">
                <a16:creationId xmlns:a16="http://schemas.microsoft.com/office/drawing/2014/main" id="{1DD76973-1572-4EE2-B5B8-50B60FB0A64B}"/>
              </a:ext>
            </a:extLst>
          </p:cNvPr>
          <p:cNvSpPr/>
          <p:nvPr/>
        </p:nvSpPr>
        <p:spPr>
          <a:xfrm>
            <a:off x="1511424" y="726754"/>
            <a:ext cx="5905870" cy="369332"/>
          </a:xfrm>
          <a:prstGeom prst="rect">
            <a:avLst/>
          </a:prstGeom>
        </p:spPr>
        <p:txBody>
          <a:bodyPr wrap="square">
            <a:spAutoFit/>
          </a:bodyPr>
          <a:lstStyle/>
          <a:p>
            <a:pPr defTabSz="685800">
              <a:buClrTx/>
            </a:pPr>
            <a:r>
              <a:rPr lang="sl-SI" sz="1800" b="1" kern="1200" dirty="0">
                <a:solidFill>
                  <a:srgbClr val="4472C4">
                    <a:lumMod val="75000"/>
                  </a:srgbClr>
                </a:solidFill>
                <a:latin typeface="Arial" panose="020B0604020202020204" pitchFamily="34" charset="0"/>
                <a:ea typeface="+mn-ea"/>
                <a:cs typeface="Arial" panose="020B0604020202020204" pitchFamily="34" charset="0"/>
              </a:rPr>
              <a:t>POSTOPEK PRIJAVE NA VIŠJO STROKOVNO ŠOLO</a:t>
            </a:r>
          </a:p>
        </p:txBody>
      </p:sp>
      <p:sp>
        <p:nvSpPr>
          <p:cNvPr id="9" name="Pravokotnik 8">
            <a:extLst>
              <a:ext uri="{FF2B5EF4-FFF2-40B4-BE49-F238E27FC236}">
                <a16:creationId xmlns:a16="http://schemas.microsoft.com/office/drawing/2014/main" id="{CF7D5736-E788-4EFD-ABE8-B3D1CB07644B}"/>
              </a:ext>
            </a:extLst>
          </p:cNvPr>
          <p:cNvSpPr/>
          <p:nvPr/>
        </p:nvSpPr>
        <p:spPr>
          <a:xfrm>
            <a:off x="431270" y="1249846"/>
            <a:ext cx="7745064" cy="323165"/>
          </a:xfrm>
          <a:prstGeom prst="rect">
            <a:avLst/>
          </a:prstGeom>
        </p:spPr>
        <p:txBody>
          <a:bodyPr wrap="square">
            <a:spAutoFit/>
          </a:bodyPr>
          <a:lstStyle/>
          <a:p>
            <a:pPr defTabSz="685800">
              <a:buClrTx/>
            </a:pPr>
            <a:r>
              <a:rPr lang="sl-SI" sz="1500" kern="1200" dirty="0">
                <a:solidFill>
                  <a:prstClr val="black"/>
                </a:solidFill>
                <a:latin typeface="Arial" panose="020B0604020202020204" pitchFamily="34" charset="0"/>
                <a:ea typeface="+mn-ea"/>
                <a:cs typeface="Arial" panose="020B0604020202020204" pitchFamily="34" charset="0"/>
              </a:rPr>
              <a:t>Na spletni strani VPS kandidat izpolni </a:t>
            </a:r>
            <a:r>
              <a:rPr lang="sl-SI" sz="1500" b="1" kern="1200" dirty="0">
                <a:solidFill>
                  <a:srgbClr val="FF0000"/>
                </a:solidFill>
                <a:latin typeface="Arial" panose="020B0604020202020204" pitchFamily="34" charset="0"/>
                <a:ea typeface="+mn-ea"/>
                <a:cs typeface="Arial" panose="020B0604020202020204" pitchFamily="34" charset="0"/>
              </a:rPr>
              <a:t>e-obrazec</a:t>
            </a:r>
            <a:r>
              <a:rPr lang="sl-SI" sz="1500" kern="1200" dirty="0">
                <a:solidFill>
                  <a:prstClr val="black"/>
                </a:solidFill>
                <a:latin typeface="Arial" panose="020B0604020202020204" pitchFamily="34" charset="0"/>
                <a:ea typeface="+mn-ea"/>
                <a:cs typeface="Arial" panose="020B0604020202020204" pitchFamily="34" charset="0"/>
              </a:rPr>
              <a:t> za prijavo: </a:t>
            </a:r>
            <a:r>
              <a:rPr lang="sl-SI" sz="1500" u="sng" kern="1200" dirty="0">
                <a:solidFill>
                  <a:srgbClr val="0070C0"/>
                </a:solidFill>
                <a:latin typeface="Arial" panose="020B0604020202020204" pitchFamily="34" charset="0"/>
                <a:ea typeface="+mn-ea"/>
                <a:cs typeface="Arial" panose="020B0604020202020204" pitchFamily="34" charset="0"/>
              </a:rPr>
              <a:t>http://vps.vss-ce.com/VPS</a:t>
            </a:r>
          </a:p>
        </p:txBody>
      </p:sp>
      <p:pic>
        <p:nvPicPr>
          <p:cNvPr id="10" name="Slika 9">
            <a:extLst>
              <a:ext uri="{FF2B5EF4-FFF2-40B4-BE49-F238E27FC236}">
                <a16:creationId xmlns:a16="http://schemas.microsoft.com/office/drawing/2014/main" id="{7396D6E9-F84D-4AD1-A89A-F0CF2435AA95}"/>
              </a:ext>
            </a:extLst>
          </p:cNvPr>
          <p:cNvPicPr>
            <a:picLocks noChangeAspect="1"/>
          </p:cNvPicPr>
          <p:nvPr/>
        </p:nvPicPr>
        <p:blipFill rotWithShape="1">
          <a:blip r:embed="rId3"/>
          <a:srcRect t="3218" b="23523"/>
          <a:stretch/>
        </p:blipFill>
        <p:spPr>
          <a:xfrm>
            <a:off x="328078" y="1711628"/>
            <a:ext cx="8079431" cy="2959456"/>
          </a:xfrm>
          <a:prstGeom prst="rect">
            <a:avLst/>
          </a:prstGeom>
        </p:spPr>
      </p:pic>
      <p:sp>
        <p:nvSpPr>
          <p:cNvPr id="14" name="Pravokotnik 13">
            <a:extLst>
              <a:ext uri="{FF2B5EF4-FFF2-40B4-BE49-F238E27FC236}">
                <a16:creationId xmlns:a16="http://schemas.microsoft.com/office/drawing/2014/main" id="{A13F1EBE-078E-4396-A315-F1E14964DC6D}"/>
              </a:ext>
            </a:extLst>
          </p:cNvPr>
          <p:cNvSpPr/>
          <p:nvPr/>
        </p:nvSpPr>
        <p:spPr>
          <a:xfrm>
            <a:off x="3612394" y="4682742"/>
            <a:ext cx="2981907" cy="323165"/>
          </a:xfrm>
          <a:prstGeom prst="rect">
            <a:avLst/>
          </a:prstGeom>
        </p:spPr>
        <p:txBody>
          <a:bodyPr wrap="none">
            <a:spAutoFit/>
          </a:bodyPr>
          <a:lstStyle/>
          <a:p>
            <a:pPr algn="ctr" defTabSz="685800">
              <a:buClrTx/>
            </a:pPr>
            <a:r>
              <a:rPr lang="sl-SI" sz="1500" b="1" kern="1200" dirty="0">
                <a:solidFill>
                  <a:srgbClr val="FF0000"/>
                </a:solidFill>
                <a:latin typeface="Arial" panose="020B0604020202020204" pitchFamily="34" charset="0"/>
                <a:ea typeface="+mn-ea"/>
                <a:cs typeface="Arial" panose="020B0604020202020204" pitchFamily="34" charset="0"/>
              </a:rPr>
              <a:t>Kandidat odda samo 1 prijavo!</a:t>
            </a:r>
          </a:p>
        </p:txBody>
      </p:sp>
    </p:spTree>
    <p:extLst>
      <p:ext uri="{BB962C8B-B14F-4D97-AF65-F5344CB8AC3E}">
        <p14:creationId xmlns:p14="http://schemas.microsoft.com/office/powerpoint/2010/main" val="281751960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lika 6">
            <a:extLst>
              <a:ext uri="{FF2B5EF4-FFF2-40B4-BE49-F238E27FC236}">
                <a16:creationId xmlns:a16="http://schemas.microsoft.com/office/drawing/2014/main" id="{E13A8566-1354-47F9-B1C4-F167479CC0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813" y="1362104"/>
            <a:ext cx="4239164" cy="1620793"/>
          </a:xfrm>
          <a:prstGeom prst="rect">
            <a:avLst/>
          </a:prstGeom>
        </p:spPr>
      </p:pic>
      <p:sp>
        <p:nvSpPr>
          <p:cNvPr id="8" name="Pravokotnik 5">
            <a:extLst>
              <a:ext uri="{FF2B5EF4-FFF2-40B4-BE49-F238E27FC236}">
                <a16:creationId xmlns:a16="http://schemas.microsoft.com/office/drawing/2014/main" id="{C722E45C-0E5B-4BEE-B4E7-9CF79A85BBA3}"/>
              </a:ext>
            </a:extLst>
          </p:cNvPr>
          <p:cNvSpPr/>
          <p:nvPr/>
        </p:nvSpPr>
        <p:spPr>
          <a:xfrm>
            <a:off x="-218803" y="984831"/>
            <a:ext cx="4739976" cy="323165"/>
          </a:xfrm>
          <a:prstGeom prst="rect">
            <a:avLst/>
          </a:prstGeom>
        </p:spPr>
        <p:txBody>
          <a:bodyPr wrap="square">
            <a:spAutoFit/>
          </a:bodyPr>
          <a:lstStyle/>
          <a:p>
            <a:pPr algn="ctr" defTabSz="685800">
              <a:buClrTx/>
            </a:pPr>
            <a:r>
              <a:rPr lang="sl-SI" sz="1500" b="1" kern="1200" dirty="0">
                <a:solidFill>
                  <a:srgbClr val="4472C4">
                    <a:lumMod val="75000"/>
                  </a:srgbClr>
                </a:solidFill>
                <a:latin typeface="Arial" panose="020B0604020202020204" pitchFamily="34" charset="0"/>
                <a:ea typeface="+mn-ea"/>
                <a:cs typeface="Arial" panose="020B0604020202020204" pitchFamily="34" charset="0"/>
              </a:rPr>
              <a:t>1. Prijavnica tudi v angleškem jeziku!</a:t>
            </a:r>
            <a:endParaRPr lang="sl-SI" sz="1500" kern="1200" dirty="0">
              <a:solidFill>
                <a:srgbClr val="4472C4">
                  <a:lumMod val="75000"/>
                </a:srgbClr>
              </a:solidFill>
              <a:latin typeface="Arial" panose="020B0604020202020204" pitchFamily="34" charset="0"/>
              <a:ea typeface="+mn-ea"/>
              <a:cs typeface="Arial" panose="020B0604020202020204" pitchFamily="34" charset="0"/>
            </a:endParaRPr>
          </a:p>
        </p:txBody>
      </p:sp>
      <p:cxnSp>
        <p:nvCxnSpPr>
          <p:cNvPr id="13" name="Raven puščični povezovalnik 12">
            <a:extLst>
              <a:ext uri="{FF2B5EF4-FFF2-40B4-BE49-F238E27FC236}">
                <a16:creationId xmlns:a16="http://schemas.microsoft.com/office/drawing/2014/main" id="{58EA0E81-0C81-48E8-A388-6CE47DA76EA5}"/>
              </a:ext>
            </a:extLst>
          </p:cNvPr>
          <p:cNvCxnSpPr>
            <a:cxnSpLocks/>
            <a:endCxn id="14" idx="7"/>
          </p:cNvCxnSpPr>
          <p:nvPr/>
        </p:nvCxnSpPr>
        <p:spPr>
          <a:xfrm flipH="1">
            <a:off x="582329" y="1283109"/>
            <a:ext cx="515180" cy="27986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4" name="Elipsa 13">
            <a:extLst>
              <a:ext uri="{FF2B5EF4-FFF2-40B4-BE49-F238E27FC236}">
                <a16:creationId xmlns:a16="http://schemas.microsoft.com/office/drawing/2014/main" id="{22B23C8E-76FD-488C-953D-A04882A13804}"/>
              </a:ext>
            </a:extLst>
          </p:cNvPr>
          <p:cNvSpPr/>
          <p:nvPr/>
        </p:nvSpPr>
        <p:spPr>
          <a:xfrm>
            <a:off x="168813" y="1531982"/>
            <a:ext cx="484464" cy="211623"/>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sl-SI" sz="1350" kern="1200" dirty="0">
              <a:solidFill>
                <a:prstClr val="black"/>
              </a:solidFill>
              <a:latin typeface="Calibri" panose="020F0502020204030204"/>
            </a:endParaRPr>
          </a:p>
        </p:txBody>
      </p:sp>
      <p:pic>
        <p:nvPicPr>
          <p:cNvPr id="15" name="Slika 14">
            <a:extLst>
              <a:ext uri="{FF2B5EF4-FFF2-40B4-BE49-F238E27FC236}">
                <a16:creationId xmlns:a16="http://schemas.microsoft.com/office/drawing/2014/main" id="{16667E45-DDF6-4FF0-A25D-858F5B23D3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4557" y="1369449"/>
            <a:ext cx="4397578" cy="3775577"/>
          </a:xfrm>
          <a:prstGeom prst="rect">
            <a:avLst/>
          </a:prstGeom>
        </p:spPr>
      </p:pic>
      <p:pic>
        <p:nvPicPr>
          <p:cNvPr id="16" name="Slika 15">
            <a:extLst>
              <a:ext uri="{FF2B5EF4-FFF2-40B4-BE49-F238E27FC236}">
                <a16:creationId xmlns:a16="http://schemas.microsoft.com/office/drawing/2014/main" id="{A78E483E-9650-483B-92DB-EB64444C48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813" y="3334519"/>
            <a:ext cx="4215511" cy="1708466"/>
          </a:xfrm>
          <a:prstGeom prst="rect">
            <a:avLst/>
          </a:prstGeom>
        </p:spPr>
      </p:pic>
      <p:sp>
        <p:nvSpPr>
          <p:cNvPr id="17" name="Pravokotnik 16">
            <a:extLst>
              <a:ext uri="{FF2B5EF4-FFF2-40B4-BE49-F238E27FC236}">
                <a16:creationId xmlns:a16="http://schemas.microsoft.com/office/drawing/2014/main" id="{EA75FEAC-77C2-42AE-ACBC-31607BE5C313}"/>
              </a:ext>
            </a:extLst>
          </p:cNvPr>
          <p:cNvSpPr/>
          <p:nvPr/>
        </p:nvSpPr>
        <p:spPr>
          <a:xfrm>
            <a:off x="-9433" y="3034437"/>
            <a:ext cx="4572000" cy="323165"/>
          </a:xfrm>
          <a:prstGeom prst="rect">
            <a:avLst/>
          </a:prstGeom>
        </p:spPr>
        <p:txBody>
          <a:bodyPr>
            <a:spAutoFit/>
          </a:bodyPr>
          <a:lstStyle/>
          <a:p>
            <a:pPr algn="ctr" defTabSz="685800">
              <a:buClrTx/>
            </a:pPr>
            <a:r>
              <a:rPr lang="sl-SI" sz="1500" b="1" kern="1200" dirty="0">
                <a:solidFill>
                  <a:srgbClr val="4472C4">
                    <a:lumMod val="75000"/>
                  </a:srgbClr>
                </a:solidFill>
                <a:latin typeface="Arial" panose="020B0604020202020204" pitchFamily="34" charset="0"/>
                <a:ea typeface="+mn-ea"/>
                <a:cs typeface="Arial" panose="020B0604020202020204" pitchFamily="34" charset="0"/>
              </a:rPr>
              <a:t>3. Kandidati lahko napišejo do 3 študijske želje.</a:t>
            </a:r>
          </a:p>
        </p:txBody>
      </p:sp>
      <p:sp>
        <p:nvSpPr>
          <p:cNvPr id="18" name="Pravokotnik 17">
            <a:extLst>
              <a:ext uri="{FF2B5EF4-FFF2-40B4-BE49-F238E27FC236}">
                <a16:creationId xmlns:a16="http://schemas.microsoft.com/office/drawing/2014/main" id="{997B7CEC-BA7E-464A-B0E2-FE6995AFDD40}"/>
              </a:ext>
            </a:extLst>
          </p:cNvPr>
          <p:cNvSpPr/>
          <p:nvPr/>
        </p:nvSpPr>
        <p:spPr>
          <a:xfrm>
            <a:off x="4855191" y="996372"/>
            <a:ext cx="3073278" cy="323165"/>
          </a:xfrm>
          <a:prstGeom prst="rect">
            <a:avLst/>
          </a:prstGeom>
        </p:spPr>
        <p:txBody>
          <a:bodyPr wrap="none">
            <a:spAutoFit/>
          </a:bodyPr>
          <a:lstStyle/>
          <a:p>
            <a:pPr algn="ctr" defTabSz="685800">
              <a:buClrTx/>
            </a:pPr>
            <a:r>
              <a:rPr lang="sl-SI" sz="1500" b="1" kern="1200" dirty="0">
                <a:solidFill>
                  <a:srgbClr val="4472C4">
                    <a:lumMod val="75000"/>
                  </a:srgbClr>
                </a:solidFill>
                <a:latin typeface="Arial" panose="020B0604020202020204" pitchFamily="34" charset="0"/>
                <a:ea typeface="+mn-ea"/>
                <a:cs typeface="Arial" panose="020B0604020202020204" pitchFamily="34" charset="0"/>
              </a:rPr>
              <a:t>2. Izpolnjeni vsi osebni podatki!</a:t>
            </a:r>
          </a:p>
        </p:txBody>
      </p:sp>
      <p:sp>
        <p:nvSpPr>
          <p:cNvPr id="21" name="Pravokotnik 20">
            <a:extLst>
              <a:ext uri="{FF2B5EF4-FFF2-40B4-BE49-F238E27FC236}">
                <a16:creationId xmlns:a16="http://schemas.microsoft.com/office/drawing/2014/main" id="{F1DA8E88-0798-49DB-BD82-95A6DF12CAF1}"/>
              </a:ext>
            </a:extLst>
          </p:cNvPr>
          <p:cNvSpPr/>
          <p:nvPr/>
        </p:nvSpPr>
        <p:spPr>
          <a:xfrm>
            <a:off x="2067197" y="484941"/>
            <a:ext cx="4739976" cy="323165"/>
          </a:xfrm>
          <a:prstGeom prst="rect">
            <a:avLst/>
          </a:prstGeom>
        </p:spPr>
        <p:txBody>
          <a:bodyPr wrap="square">
            <a:spAutoFit/>
          </a:bodyPr>
          <a:lstStyle/>
          <a:p>
            <a:pPr algn="ctr" defTabSz="685800">
              <a:buClrTx/>
            </a:pPr>
            <a:r>
              <a:rPr lang="sl-SI" sz="1500" b="1" kern="1200" dirty="0">
                <a:solidFill>
                  <a:srgbClr val="4472C4">
                    <a:lumMod val="75000"/>
                  </a:srgbClr>
                </a:solidFill>
                <a:latin typeface="Arial" panose="020B0604020202020204" pitchFamily="34" charset="0"/>
                <a:ea typeface="+mn-ea"/>
                <a:cs typeface="Arial" panose="020B0604020202020204" pitchFamily="34" charset="0"/>
              </a:rPr>
              <a:t>OBRAZEC ZA PRIJAVO </a:t>
            </a:r>
            <a:r>
              <a:rPr lang="sl-SI" sz="1500" kern="1200" dirty="0">
                <a:solidFill>
                  <a:srgbClr val="4472C4">
                    <a:lumMod val="75000"/>
                  </a:srgbClr>
                </a:solidFill>
                <a:latin typeface="Arial" panose="020B0604020202020204" pitchFamily="34" charset="0"/>
                <a:ea typeface="+mn-ea"/>
                <a:cs typeface="Arial" panose="020B0604020202020204" pitchFamily="34" charset="0"/>
              </a:rPr>
              <a:t>– 9 korakov</a:t>
            </a:r>
          </a:p>
        </p:txBody>
      </p:sp>
      <p:pic>
        <p:nvPicPr>
          <p:cNvPr id="24" name="Picture 2">
            <a:extLst>
              <a:ext uri="{FF2B5EF4-FFF2-40B4-BE49-F238E27FC236}">
                <a16:creationId xmlns:a16="http://schemas.microsoft.com/office/drawing/2014/main" id="{3318BF47-9104-4DD4-A970-C5767DF083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6295" y="56588"/>
            <a:ext cx="1038582" cy="812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841487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9B6C8EEE-7244-4FAE-8FC0-95F4778B03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3343" y="15354"/>
            <a:ext cx="1038582" cy="812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Slika 9">
            <a:extLst>
              <a:ext uri="{FF2B5EF4-FFF2-40B4-BE49-F238E27FC236}">
                <a16:creationId xmlns:a16="http://schemas.microsoft.com/office/drawing/2014/main" id="{C531E23E-29FD-4D1F-AE23-3EF142ABCB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06" y="1136421"/>
            <a:ext cx="4282633" cy="1898884"/>
          </a:xfrm>
          <a:prstGeom prst="rect">
            <a:avLst/>
          </a:prstGeom>
        </p:spPr>
      </p:pic>
      <p:sp>
        <p:nvSpPr>
          <p:cNvPr id="11" name="Pravokotnik 10">
            <a:extLst>
              <a:ext uri="{FF2B5EF4-FFF2-40B4-BE49-F238E27FC236}">
                <a16:creationId xmlns:a16="http://schemas.microsoft.com/office/drawing/2014/main" id="{ECB33E85-BB65-4FFE-8794-7E72C9E3E8D6}"/>
              </a:ext>
            </a:extLst>
          </p:cNvPr>
          <p:cNvSpPr/>
          <p:nvPr/>
        </p:nvSpPr>
        <p:spPr>
          <a:xfrm>
            <a:off x="92706" y="828324"/>
            <a:ext cx="2735047" cy="323165"/>
          </a:xfrm>
          <a:prstGeom prst="rect">
            <a:avLst/>
          </a:prstGeom>
        </p:spPr>
        <p:txBody>
          <a:bodyPr wrap="square">
            <a:spAutoFit/>
          </a:bodyPr>
          <a:lstStyle/>
          <a:p>
            <a:pPr algn="ctr" defTabSz="685800">
              <a:buClrTx/>
            </a:pPr>
            <a:r>
              <a:rPr lang="sl-SI" sz="1500" b="1" kern="1200" dirty="0">
                <a:solidFill>
                  <a:srgbClr val="4472C4">
                    <a:lumMod val="75000"/>
                  </a:srgbClr>
                </a:solidFill>
                <a:latin typeface="Arial" panose="020B0604020202020204" pitchFamily="34" charset="0"/>
                <a:ea typeface="+mn-ea"/>
                <a:cs typeface="Arial" panose="020B0604020202020204" pitchFamily="34" charset="0"/>
              </a:rPr>
              <a:t>4. - 7. Podatki o izobrazbi!</a:t>
            </a:r>
          </a:p>
        </p:txBody>
      </p:sp>
      <p:pic>
        <p:nvPicPr>
          <p:cNvPr id="14" name="Slika 13">
            <a:extLst>
              <a:ext uri="{FF2B5EF4-FFF2-40B4-BE49-F238E27FC236}">
                <a16:creationId xmlns:a16="http://schemas.microsoft.com/office/drawing/2014/main" id="{73362EF0-594C-4EBB-9356-800340AB90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4347" y="1144437"/>
            <a:ext cx="4719653" cy="1898884"/>
          </a:xfrm>
          <a:prstGeom prst="rect">
            <a:avLst/>
          </a:prstGeom>
          <a:ln>
            <a:noFill/>
          </a:ln>
        </p:spPr>
      </p:pic>
      <p:pic>
        <p:nvPicPr>
          <p:cNvPr id="15" name="Slika 14">
            <a:extLst>
              <a:ext uri="{FF2B5EF4-FFF2-40B4-BE49-F238E27FC236}">
                <a16:creationId xmlns:a16="http://schemas.microsoft.com/office/drawing/2014/main" id="{925EDF8A-8997-475F-B4DB-38A3C1885A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6829" y="3080911"/>
            <a:ext cx="5170343" cy="1997396"/>
          </a:xfrm>
          <a:prstGeom prst="rect">
            <a:avLst/>
          </a:prstGeom>
        </p:spPr>
      </p:pic>
      <p:sp>
        <p:nvSpPr>
          <p:cNvPr id="16" name="Pravokotnik 15">
            <a:extLst>
              <a:ext uri="{FF2B5EF4-FFF2-40B4-BE49-F238E27FC236}">
                <a16:creationId xmlns:a16="http://schemas.microsoft.com/office/drawing/2014/main" id="{EA018A7F-ECD7-473C-86C6-DC79FEEC0738}"/>
              </a:ext>
            </a:extLst>
          </p:cNvPr>
          <p:cNvSpPr/>
          <p:nvPr/>
        </p:nvSpPr>
        <p:spPr>
          <a:xfrm>
            <a:off x="3956423" y="844354"/>
            <a:ext cx="4719653" cy="323165"/>
          </a:xfrm>
          <a:prstGeom prst="rect">
            <a:avLst/>
          </a:prstGeom>
        </p:spPr>
        <p:txBody>
          <a:bodyPr wrap="square">
            <a:spAutoFit/>
          </a:bodyPr>
          <a:lstStyle/>
          <a:p>
            <a:pPr algn="ctr" defTabSz="685800">
              <a:buClrTx/>
            </a:pPr>
            <a:r>
              <a:rPr lang="sl-SI" sz="1500" b="1" kern="1200" dirty="0">
                <a:solidFill>
                  <a:srgbClr val="4472C4">
                    <a:lumMod val="75000"/>
                  </a:srgbClr>
                </a:solidFill>
                <a:latin typeface="Arial" panose="020B0604020202020204" pitchFamily="34" charset="0"/>
                <a:ea typeface="+mn-ea"/>
                <a:cs typeface="Arial" panose="020B0604020202020204" pitchFamily="34" charset="0"/>
              </a:rPr>
              <a:t>8. Izjava o dosedanjem študiju – POZOR!</a:t>
            </a:r>
          </a:p>
        </p:txBody>
      </p:sp>
      <p:sp>
        <p:nvSpPr>
          <p:cNvPr id="17" name="PoljeZBesedilom 16">
            <a:extLst>
              <a:ext uri="{FF2B5EF4-FFF2-40B4-BE49-F238E27FC236}">
                <a16:creationId xmlns:a16="http://schemas.microsoft.com/office/drawing/2014/main" id="{232145F9-FF81-40F8-8E50-7CC2B188BFF8}"/>
              </a:ext>
            </a:extLst>
          </p:cNvPr>
          <p:cNvSpPr txBox="1"/>
          <p:nvPr/>
        </p:nvSpPr>
        <p:spPr>
          <a:xfrm>
            <a:off x="759089" y="3630246"/>
            <a:ext cx="1274708" cy="323165"/>
          </a:xfrm>
          <a:prstGeom prst="rect">
            <a:avLst/>
          </a:prstGeom>
          <a:noFill/>
        </p:spPr>
        <p:txBody>
          <a:bodyPr wrap="none" rtlCol="0">
            <a:spAutoFit/>
          </a:bodyPr>
          <a:lstStyle/>
          <a:p>
            <a:pPr defTabSz="685800">
              <a:buClrTx/>
            </a:pPr>
            <a:r>
              <a:rPr lang="sl-SI" sz="1500" b="1" kern="1200" dirty="0">
                <a:solidFill>
                  <a:srgbClr val="4472C4">
                    <a:lumMod val="75000"/>
                  </a:srgbClr>
                </a:solidFill>
                <a:latin typeface="Arial" panose="020B0604020202020204" pitchFamily="34" charset="0"/>
                <a:ea typeface="+mn-ea"/>
                <a:cs typeface="Arial" panose="020B0604020202020204" pitchFamily="34" charset="0"/>
              </a:rPr>
              <a:t>9. Zaključek</a:t>
            </a:r>
          </a:p>
        </p:txBody>
      </p:sp>
      <p:sp>
        <p:nvSpPr>
          <p:cNvPr id="18" name="Elipsa 17">
            <a:extLst>
              <a:ext uri="{FF2B5EF4-FFF2-40B4-BE49-F238E27FC236}">
                <a16:creationId xmlns:a16="http://schemas.microsoft.com/office/drawing/2014/main" id="{BD912D12-8BC2-424D-AAD2-46584EC1CE75}"/>
              </a:ext>
            </a:extLst>
          </p:cNvPr>
          <p:cNvSpPr/>
          <p:nvPr/>
        </p:nvSpPr>
        <p:spPr>
          <a:xfrm>
            <a:off x="4042057" y="4568283"/>
            <a:ext cx="959879" cy="288943"/>
          </a:xfrm>
          <a:prstGeom prst="ellipse">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defTabSz="685800">
              <a:buClrTx/>
            </a:pPr>
            <a:endParaRPr lang="sl-SI" sz="1350" kern="1200">
              <a:solidFill>
                <a:srgbClr val="ED7D31"/>
              </a:solidFill>
              <a:latin typeface="Calibri" panose="020F0502020204030204"/>
            </a:endParaRPr>
          </a:p>
        </p:txBody>
      </p:sp>
      <p:cxnSp>
        <p:nvCxnSpPr>
          <p:cNvPr id="19" name="Raven povezovalnik 18">
            <a:extLst>
              <a:ext uri="{FF2B5EF4-FFF2-40B4-BE49-F238E27FC236}">
                <a16:creationId xmlns:a16="http://schemas.microsoft.com/office/drawing/2014/main" id="{AD667D63-1A75-4A8D-8B9E-84D93690C076}"/>
              </a:ext>
            </a:extLst>
          </p:cNvPr>
          <p:cNvCxnSpPr>
            <a:cxnSpLocks/>
          </p:cNvCxnSpPr>
          <p:nvPr/>
        </p:nvCxnSpPr>
        <p:spPr>
          <a:xfrm>
            <a:off x="2164077" y="4227404"/>
            <a:ext cx="2026862" cy="0"/>
          </a:xfrm>
          <a:prstGeom prst="line">
            <a:avLst/>
          </a:prstGeom>
          <a:ln/>
        </p:spPr>
        <p:style>
          <a:lnRef idx="2">
            <a:schemeClr val="accent1"/>
          </a:lnRef>
          <a:fillRef idx="0">
            <a:schemeClr val="accent1"/>
          </a:fillRef>
          <a:effectRef idx="1">
            <a:schemeClr val="accent1"/>
          </a:effectRef>
          <a:fontRef idx="minor">
            <a:schemeClr val="tx1"/>
          </a:fontRef>
        </p:style>
      </p:cxnSp>
      <p:sp>
        <p:nvSpPr>
          <p:cNvPr id="13" name="Pravokotnik 12">
            <a:extLst>
              <a:ext uri="{FF2B5EF4-FFF2-40B4-BE49-F238E27FC236}">
                <a16:creationId xmlns:a16="http://schemas.microsoft.com/office/drawing/2014/main" id="{DBAB20B1-FD0B-46EB-888B-122538E30B3E}"/>
              </a:ext>
            </a:extLst>
          </p:cNvPr>
          <p:cNvSpPr/>
          <p:nvPr/>
        </p:nvSpPr>
        <p:spPr>
          <a:xfrm>
            <a:off x="2067197" y="484941"/>
            <a:ext cx="4739976" cy="323165"/>
          </a:xfrm>
          <a:prstGeom prst="rect">
            <a:avLst/>
          </a:prstGeom>
        </p:spPr>
        <p:txBody>
          <a:bodyPr wrap="square">
            <a:spAutoFit/>
          </a:bodyPr>
          <a:lstStyle/>
          <a:p>
            <a:pPr algn="ctr" defTabSz="685800">
              <a:buClrTx/>
            </a:pPr>
            <a:r>
              <a:rPr lang="sl-SI" sz="1500" b="1" kern="1200" dirty="0">
                <a:solidFill>
                  <a:srgbClr val="4472C4">
                    <a:lumMod val="75000"/>
                  </a:srgbClr>
                </a:solidFill>
                <a:latin typeface="Arial" panose="020B0604020202020204" pitchFamily="34" charset="0"/>
                <a:ea typeface="+mn-ea"/>
                <a:cs typeface="Arial" panose="020B0604020202020204" pitchFamily="34" charset="0"/>
              </a:rPr>
              <a:t>OBRAZEC ZA PRIJAVO </a:t>
            </a:r>
            <a:r>
              <a:rPr lang="sl-SI" sz="1500" kern="1200" dirty="0">
                <a:solidFill>
                  <a:srgbClr val="4472C4">
                    <a:lumMod val="75000"/>
                  </a:srgbClr>
                </a:solidFill>
                <a:latin typeface="Arial" panose="020B0604020202020204" pitchFamily="34" charset="0"/>
                <a:ea typeface="+mn-ea"/>
                <a:cs typeface="Arial" panose="020B0604020202020204" pitchFamily="34" charset="0"/>
              </a:rPr>
              <a:t>– 9 korakov</a:t>
            </a:r>
          </a:p>
        </p:txBody>
      </p:sp>
    </p:spTree>
    <p:extLst>
      <p:ext uri="{BB962C8B-B14F-4D97-AF65-F5344CB8AC3E}">
        <p14:creationId xmlns:p14="http://schemas.microsoft.com/office/powerpoint/2010/main" val="6511573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8892C52-3027-4CE4-A69C-A1B3D281FDC4}"/>
              </a:ext>
            </a:extLst>
          </p:cNvPr>
          <p:cNvSpPr>
            <a:spLocks noGrp="1"/>
          </p:cNvSpPr>
          <p:nvPr>
            <p:ph type="title"/>
          </p:nvPr>
        </p:nvSpPr>
        <p:spPr>
          <a:xfrm>
            <a:off x="370649" y="296250"/>
            <a:ext cx="7586447" cy="728700"/>
          </a:xfrm>
        </p:spPr>
        <p:txBody>
          <a:bodyPr/>
          <a:lstStyle/>
          <a:p>
            <a:pPr algn="ctr"/>
            <a:r>
              <a:rPr lang="sl-SI" dirty="0">
                <a:solidFill>
                  <a:srgbClr val="C00000"/>
                </a:solidFill>
                <a:cs typeface="Arial" panose="020B0604020202020204" pitchFamily="34" charset="0"/>
              </a:rPr>
              <a:t>Elektronska prijava na spletnem portalu </a:t>
            </a:r>
            <a:r>
              <a:rPr lang="sl-SI" dirty="0" err="1">
                <a:solidFill>
                  <a:srgbClr val="C00000"/>
                </a:solidFill>
                <a:cs typeface="Arial" panose="020B0604020202020204" pitchFamily="34" charset="0"/>
              </a:rPr>
              <a:t>eVŠ</a:t>
            </a:r>
            <a:endParaRPr lang="sl-SI" dirty="0">
              <a:solidFill>
                <a:srgbClr val="C00000"/>
              </a:solidFill>
            </a:endParaRPr>
          </a:p>
        </p:txBody>
      </p:sp>
      <p:sp>
        <p:nvSpPr>
          <p:cNvPr id="3" name="Označba mesta številke diapozitiva 2">
            <a:extLst>
              <a:ext uri="{FF2B5EF4-FFF2-40B4-BE49-F238E27FC236}">
                <a16:creationId xmlns:a16="http://schemas.microsoft.com/office/drawing/2014/main" id="{9402B1C6-8601-491B-A1E9-52F3AD515F81}"/>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smtClean="0">
                <a:ln>
                  <a:noFill/>
                </a:ln>
                <a:solidFill>
                  <a:srgbClr val="323232"/>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US" sz="1400" b="0" i="0" u="none" strike="noStrike" kern="0" cap="none" spc="0" normalizeH="0" baseline="0" noProof="0" dirty="0">
              <a:ln>
                <a:noFill/>
              </a:ln>
              <a:solidFill>
                <a:srgbClr val="323232"/>
              </a:solidFill>
              <a:effectLst/>
              <a:uLnTx/>
              <a:uFillTx/>
              <a:latin typeface="Arial"/>
              <a:cs typeface="Arial"/>
              <a:sym typeface="Arial"/>
            </a:endParaRPr>
          </a:p>
        </p:txBody>
      </p:sp>
      <p:sp>
        <p:nvSpPr>
          <p:cNvPr id="4" name="Označba mesta vsebine 3">
            <a:extLst>
              <a:ext uri="{FF2B5EF4-FFF2-40B4-BE49-F238E27FC236}">
                <a16:creationId xmlns:a16="http://schemas.microsoft.com/office/drawing/2014/main" id="{952BAB7E-B21B-43DA-9DE0-D36E71386405}"/>
              </a:ext>
            </a:extLst>
          </p:cNvPr>
          <p:cNvSpPr>
            <a:spLocks noGrp="1"/>
          </p:cNvSpPr>
          <p:nvPr>
            <p:ph sz="quarter" idx="13"/>
          </p:nvPr>
        </p:nvSpPr>
        <p:spPr>
          <a:xfrm>
            <a:off x="366212" y="1136649"/>
            <a:ext cx="8389438" cy="3905113"/>
          </a:xfrm>
        </p:spPr>
        <p:txBody>
          <a:bodyPr/>
          <a:lstStyle/>
          <a:p>
            <a:pPr marL="311150" indent="-285750">
              <a:buFont typeface="Arial" panose="020B0604020202020204" pitchFamily="34" charset="0"/>
              <a:buChar char="•"/>
              <a:defRPr/>
            </a:pPr>
            <a:r>
              <a:rPr lang="sl-SI" sz="1600" dirty="0">
                <a:solidFill>
                  <a:schemeClr val="tx1"/>
                </a:solidFill>
                <a:latin typeface="+mj-lt"/>
                <a:cs typeface="Arial" panose="020B0604020202020204" pitchFamily="34" charset="0"/>
              </a:rPr>
              <a:t>z uporabniškim imenom in geslom (preko sistema SI-PASS)</a:t>
            </a:r>
          </a:p>
          <a:p>
            <a:pPr marL="311150" indent="-285750">
              <a:buFont typeface="Arial" panose="020B0604020202020204" pitchFamily="34" charset="0"/>
              <a:buChar char="•"/>
              <a:defRPr/>
            </a:pPr>
            <a:r>
              <a:rPr lang="sl-SI" sz="1600" dirty="0">
                <a:solidFill>
                  <a:schemeClr val="tx1"/>
                </a:solidFill>
                <a:latin typeface="+mj-lt"/>
                <a:cs typeface="Arial" panose="020B0604020202020204" pitchFamily="34" charset="0"/>
              </a:rPr>
              <a:t>z AAI računom </a:t>
            </a:r>
            <a:r>
              <a:rPr lang="sl-SI" sz="1600" dirty="0">
                <a:latin typeface="+mj-lt"/>
              </a:rPr>
              <a:t>(račun </a:t>
            </a:r>
            <a:r>
              <a:rPr lang="sl-SI" sz="1600" dirty="0" err="1">
                <a:latin typeface="+mj-lt"/>
              </a:rPr>
              <a:t>avtentikacijske</a:t>
            </a:r>
            <a:r>
              <a:rPr lang="sl-SI" sz="1600" dirty="0">
                <a:latin typeface="+mj-lt"/>
              </a:rPr>
              <a:t> in avtorizacijske infrastrukture) </a:t>
            </a:r>
          </a:p>
          <a:p>
            <a:pPr marL="311150" indent="-285750">
              <a:buFont typeface="Arial" panose="020B0604020202020204" pitchFamily="34" charset="0"/>
              <a:buChar char="•"/>
              <a:defRPr/>
            </a:pPr>
            <a:r>
              <a:rPr lang="sl-SI" sz="1600" dirty="0">
                <a:latin typeface="+mj-lt"/>
              </a:rPr>
              <a:t>s sredstvom elektronske identifikacije najmanj srednje ravni zanesljivosti (s kvalificiranim digitalnim potrdilom, </a:t>
            </a:r>
            <a:r>
              <a:rPr lang="sl-SI" sz="1600" dirty="0" err="1">
                <a:latin typeface="+mj-lt"/>
              </a:rPr>
              <a:t>smsPASS</a:t>
            </a:r>
            <a:r>
              <a:rPr lang="sl-SI" sz="1600" dirty="0">
                <a:latin typeface="+mj-lt"/>
              </a:rPr>
              <a:t>-om, e-osebno izkaznico)</a:t>
            </a:r>
            <a:endParaRPr lang="sl-SI" sz="1600" dirty="0">
              <a:solidFill>
                <a:schemeClr val="tx1"/>
              </a:solidFill>
              <a:latin typeface="+mj-lt"/>
              <a:cs typeface="Arial" panose="020B0604020202020204" pitchFamily="34" charset="0"/>
            </a:endParaRPr>
          </a:p>
          <a:p>
            <a:pPr marL="311150" indent="-285750">
              <a:buFont typeface="Wingdings" panose="05000000000000000000" pitchFamily="2" charset="2"/>
              <a:buChar char="ü"/>
              <a:defRPr/>
            </a:pPr>
            <a:endParaRPr lang="sl-SI" sz="1600" dirty="0">
              <a:solidFill>
                <a:schemeClr val="tx1"/>
              </a:solidFill>
              <a:latin typeface="+mj-lt"/>
              <a:cs typeface="Arial" panose="020B0604020202020204" pitchFamily="34" charset="0"/>
            </a:endParaRPr>
          </a:p>
          <a:p>
            <a:pPr marL="311150" indent="-285750">
              <a:buFont typeface="Wingdings" panose="05000000000000000000" pitchFamily="2" charset="2"/>
              <a:buChar char="ü"/>
              <a:defRPr/>
            </a:pPr>
            <a:r>
              <a:rPr lang="sl-SI" sz="1600" dirty="0">
                <a:latin typeface="+mj-lt"/>
              </a:rPr>
              <a:t>Po uspešno oddani prijavi kandidat/-</a:t>
            </a:r>
            <a:r>
              <a:rPr lang="sl-SI" sz="1600" dirty="0" err="1">
                <a:latin typeface="+mj-lt"/>
              </a:rPr>
              <a:t>ka</a:t>
            </a:r>
            <a:r>
              <a:rPr lang="sl-SI" sz="1600" dirty="0">
                <a:latin typeface="+mj-lt"/>
              </a:rPr>
              <a:t> na e-naslov, ki ga je navedel/-la v prijavi za vpis, prejme </a:t>
            </a:r>
            <a:r>
              <a:rPr lang="sl-SI" sz="1600" b="1" dirty="0">
                <a:latin typeface="+mj-lt"/>
              </a:rPr>
              <a:t>potrdilo o uspešno oddani prijavi</a:t>
            </a:r>
            <a:r>
              <a:rPr lang="sl-SI" sz="1600" dirty="0">
                <a:latin typeface="+mj-lt"/>
              </a:rPr>
              <a:t>. </a:t>
            </a:r>
          </a:p>
          <a:p>
            <a:pPr marL="311150" indent="-285750">
              <a:buFont typeface="Wingdings" panose="05000000000000000000" pitchFamily="2" charset="2"/>
              <a:buChar char="ü"/>
              <a:defRPr/>
            </a:pPr>
            <a:endParaRPr lang="sl-SI" sz="1600" dirty="0">
              <a:latin typeface="+mj-lt"/>
            </a:endParaRPr>
          </a:p>
          <a:p>
            <a:pPr>
              <a:defRPr/>
            </a:pPr>
            <a:r>
              <a:rPr lang="sl-SI" sz="1600" dirty="0">
                <a:solidFill>
                  <a:srgbClr val="FF0000"/>
                </a:solidFill>
                <a:latin typeface="+mj-lt"/>
              </a:rPr>
              <a:t>     </a:t>
            </a:r>
            <a:r>
              <a:rPr lang="sl-SI" sz="1600" dirty="0">
                <a:solidFill>
                  <a:srgbClr val="C00000"/>
                </a:solidFill>
                <a:latin typeface="+mj-lt"/>
              </a:rPr>
              <a:t> ! Če kandidat potrdila ne prejme, prijava ni bila uspešno oddana. !</a:t>
            </a:r>
          </a:p>
          <a:p>
            <a:pPr>
              <a:defRPr/>
            </a:pPr>
            <a:endParaRPr lang="sl-SI" sz="1600" dirty="0">
              <a:solidFill>
                <a:srgbClr val="C00000"/>
              </a:solidFill>
              <a:latin typeface="+mj-lt"/>
            </a:endParaRPr>
          </a:p>
          <a:p>
            <a:pPr marL="311150" indent="-285750">
              <a:buFont typeface="Wingdings" panose="05000000000000000000" pitchFamily="2" charset="2"/>
              <a:buChar char="ü"/>
              <a:defRPr/>
            </a:pPr>
            <a:endParaRPr lang="sl-SI" sz="1600" dirty="0">
              <a:solidFill>
                <a:schemeClr val="tx1"/>
              </a:solidFill>
              <a:cs typeface="Arial" panose="020B0604020202020204" pitchFamily="34" charset="0"/>
            </a:endParaRPr>
          </a:p>
          <a:p>
            <a:endParaRPr lang="sl-SI" dirty="0"/>
          </a:p>
        </p:txBody>
      </p:sp>
      <p:pic>
        <p:nvPicPr>
          <p:cNvPr id="7" name="Picture 2" descr="Hazard Warning Symbol. Danger Sign Isolated, Attention Icon. Stock Vector -  Illustration of white, raster: 230007415">
            <a:extLst>
              <a:ext uri="{FF2B5EF4-FFF2-40B4-BE49-F238E27FC236}">
                <a16:creationId xmlns:a16="http://schemas.microsoft.com/office/drawing/2014/main" id="{E7F9D3CA-ECAA-4B29-BD4B-D6F94AEA34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6031" y="3152767"/>
            <a:ext cx="1391478" cy="150279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8697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 calcmode="lin" valueType="num">
                                      <p:cBhvr additive="base">
                                        <p:cTn id="31"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575D66C4-EBDB-4C92-8579-6F08406BEC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9547" y="56588"/>
            <a:ext cx="1038582" cy="812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Slika 7">
            <a:extLst>
              <a:ext uri="{FF2B5EF4-FFF2-40B4-BE49-F238E27FC236}">
                <a16:creationId xmlns:a16="http://schemas.microsoft.com/office/drawing/2014/main" id="{36F3DBE9-63B3-4831-8C07-52719577AA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097" y="661416"/>
            <a:ext cx="3172320" cy="4482084"/>
          </a:xfrm>
          <a:prstGeom prst="rect">
            <a:avLst/>
          </a:prstGeom>
        </p:spPr>
      </p:pic>
      <p:sp>
        <p:nvSpPr>
          <p:cNvPr id="9" name="Pravokotnik 8">
            <a:extLst>
              <a:ext uri="{FF2B5EF4-FFF2-40B4-BE49-F238E27FC236}">
                <a16:creationId xmlns:a16="http://schemas.microsoft.com/office/drawing/2014/main" id="{BE056F8A-76C1-407D-8401-9EE6C4610217}"/>
              </a:ext>
            </a:extLst>
          </p:cNvPr>
          <p:cNvSpPr/>
          <p:nvPr/>
        </p:nvSpPr>
        <p:spPr>
          <a:xfrm>
            <a:off x="3703072" y="4007966"/>
            <a:ext cx="4905057" cy="553998"/>
          </a:xfrm>
          <a:prstGeom prst="rect">
            <a:avLst/>
          </a:prstGeom>
        </p:spPr>
        <p:txBody>
          <a:bodyPr wrap="square">
            <a:spAutoFit/>
          </a:bodyPr>
          <a:lstStyle/>
          <a:p>
            <a:pPr defTabSz="685800">
              <a:buClrTx/>
            </a:pPr>
            <a:r>
              <a:rPr lang="sl-SI" sz="1500" kern="1200" dirty="0">
                <a:solidFill>
                  <a:srgbClr val="FF0000"/>
                </a:solidFill>
                <a:latin typeface="Arial" panose="020B0604020202020204" pitchFamily="34" charset="0"/>
                <a:ea typeface="+mn-ea"/>
                <a:cs typeface="Arial" panose="020B0604020202020204" pitchFamily="34" charset="0"/>
              </a:rPr>
              <a:t>Sistem </a:t>
            </a:r>
            <a:r>
              <a:rPr lang="sl-SI" sz="1500" b="1" kern="1200" dirty="0">
                <a:solidFill>
                  <a:srgbClr val="FF0000"/>
                </a:solidFill>
                <a:latin typeface="Arial" panose="020B0604020202020204" pitchFamily="34" charset="0"/>
                <a:ea typeface="+mn-ea"/>
                <a:cs typeface="Arial" panose="020B0604020202020204" pitchFamily="34" charset="0"/>
              </a:rPr>
              <a:t>beleži elektronsko izpolnjen prijavni obrazec</a:t>
            </a:r>
            <a:r>
              <a:rPr lang="sl-SI" sz="1500" kern="1200" dirty="0">
                <a:solidFill>
                  <a:srgbClr val="FF0000"/>
                </a:solidFill>
                <a:latin typeface="Arial" panose="020B0604020202020204" pitchFamily="34" charset="0"/>
                <a:ea typeface="+mn-ea"/>
                <a:cs typeface="Arial" panose="020B0604020202020204" pitchFamily="34" charset="0"/>
              </a:rPr>
              <a:t>, zato naj se </a:t>
            </a:r>
            <a:r>
              <a:rPr lang="sl-SI" sz="1500" b="1" kern="1200" dirty="0">
                <a:solidFill>
                  <a:srgbClr val="FF0000"/>
                </a:solidFill>
                <a:latin typeface="Arial" panose="020B0604020202020204" pitchFamily="34" charset="0"/>
                <a:ea typeface="+mn-ea"/>
                <a:cs typeface="Arial" panose="020B0604020202020204" pitchFamily="34" charset="0"/>
              </a:rPr>
              <a:t>natisnjena prijavnica več ne popravlja!</a:t>
            </a:r>
          </a:p>
        </p:txBody>
      </p:sp>
      <p:sp>
        <p:nvSpPr>
          <p:cNvPr id="10" name="PoljeZBesedilom 9">
            <a:extLst>
              <a:ext uri="{FF2B5EF4-FFF2-40B4-BE49-F238E27FC236}">
                <a16:creationId xmlns:a16="http://schemas.microsoft.com/office/drawing/2014/main" id="{7FD042EC-025F-4054-B46E-F95122F44641}"/>
              </a:ext>
            </a:extLst>
          </p:cNvPr>
          <p:cNvSpPr txBox="1"/>
          <p:nvPr/>
        </p:nvSpPr>
        <p:spPr>
          <a:xfrm>
            <a:off x="3602235" y="1580828"/>
            <a:ext cx="5297669" cy="2169825"/>
          </a:xfrm>
          <a:prstGeom prst="rect">
            <a:avLst/>
          </a:prstGeom>
          <a:noFill/>
        </p:spPr>
        <p:txBody>
          <a:bodyPr wrap="square" rtlCol="0">
            <a:spAutoFit/>
          </a:bodyPr>
          <a:lstStyle/>
          <a:p>
            <a:pPr defTabSz="685800">
              <a:buClrTx/>
            </a:pPr>
            <a:r>
              <a:rPr lang="sl-SI" sz="1500" kern="1200" dirty="0">
                <a:solidFill>
                  <a:srgbClr val="FF0000"/>
                </a:solidFill>
                <a:latin typeface="Arial" panose="020B0604020202020204" pitchFamily="34" charset="0"/>
                <a:ea typeface="+mn-ea"/>
                <a:cs typeface="Arial" panose="020B0604020202020204" pitchFamily="34" charset="0"/>
              </a:rPr>
              <a:t>Izpolnjen, natisnjen in podpisan prijavni obrazec je potrebno </a:t>
            </a:r>
            <a:r>
              <a:rPr lang="sl-SI" sz="1500" b="1" kern="1200" dirty="0">
                <a:solidFill>
                  <a:srgbClr val="FF0000"/>
                </a:solidFill>
                <a:latin typeface="Arial" panose="020B0604020202020204" pitchFamily="34" charset="0"/>
                <a:ea typeface="+mn-ea"/>
                <a:cs typeface="Arial" panose="020B0604020202020204" pitchFamily="34" charset="0"/>
              </a:rPr>
              <a:t>poslati:</a:t>
            </a:r>
            <a:endParaRPr lang="sl-SI" sz="1500" kern="1200" dirty="0">
              <a:solidFill>
                <a:srgbClr val="FF0000"/>
              </a:solidFill>
              <a:latin typeface="Arial" panose="020B0604020202020204" pitchFamily="34" charset="0"/>
              <a:ea typeface="+mn-ea"/>
              <a:cs typeface="Arial" panose="020B0604020202020204" pitchFamily="34" charset="0"/>
            </a:endParaRPr>
          </a:p>
          <a:p>
            <a:pPr marL="214313" indent="-214313" defTabSz="685800">
              <a:buClrTx/>
              <a:buFont typeface="Arial" panose="020B0604020202020204" pitchFamily="34" charset="0"/>
              <a:buChar char="•"/>
            </a:pPr>
            <a:r>
              <a:rPr lang="sl-SI" sz="1500" kern="1200" dirty="0">
                <a:solidFill>
                  <a:prstClr val="black"/>
                </a:solidFill>
                <a:latin typeface="Arial" panose="020B0604020202020204" pitchFamily="34" charset="0"/>
                <a:ea typeface="+mn-ea"/>
                <a:cs typeface="Arial" panose="020B0604020202020204" pitchFamily="34" charset="0"/>
              </a:rPr>
              <a:t>s </a:t>
            </a:r>
            <a:r>
              <a:rPr lang="sl-SI" sz="1500" b="1" kern="1200" dirty="0">
                <a:solidFill>
                  <a:prstClr val="black"/>
                </a:solidFill>
                <a:latin typeface="Arial" panose="020B0604020202020204" pitchFamily="34" charset="0"/>
                <a:ea typeface="+mn-ea"/>
                <a:cs typeface="Arial" panose="020B0604020202020204" pitchFamily="34" charset="0"/>
              </a:rPr>
              <a:t>priporočeno pošiljko </a:t>
            </a:r>
            <a:r>
              <a:rPr lang="sl-SI" sz="1500" kern="1200" dirty="0">
                <a:solidFill>
                  <a:prstClr val="black"/>
                </a:solidFill>
                <a:latin typeface="Arial" panose="020B0604020202020204" pitchFamily="34" charset="0"/>
                <a:ea typeface="+mn-ea"/>
                <a:cs typeface="Arial" panose="020B0604020202020204" pitchFamily="34" charset="0"/>
              </a:rPr>
              <a:t>Višješolski prijavni službi, na  naslov: </a:t>
            </a:r>
            <a:r>
              <a:rPr lang="sl-SI" sz="1500" b="1" kern="1200" dirty="0">
                <a:solidFill>
                  <a:prstClr val="black"/>
                </a:solidFill>
                <a:latin typeface="Arial" panose="020B0604020202020204" pitchFamily="34" charset="0"/>
                <a:ea typeface="+mn-ea"/>
                <a:cs typeface="Arial" panose="020B0604020202020204" pitchFamily="34" charset="0"/>
              </a:rPr>
              <a:t> Višješolska prijavna služba, Šolski center Celje, Pot na Lavo 22, 3000  Celje </a:t>
            </a:r>
          </a:p>
          <a:p>
            <a:pPr marL="214313" indent="-214313" defTabSz="685800">
              <a:buClrTx/>
              <a:buFont typeface="Arial" panose="020B0604020202020204" pitchFamily="34" charset="0"/>
              <a:buChar char="•"/>
            </a:pPr>
            <a:endParaRPr lang="sl-SI" sz="1500" kern="1200" dirty="0">
              <a:solidFill>
                <a:prstClr val="black"/>
              </a:solidFill>
              <a:latin typeface="Arial" panose="020B0604020202020204" pitchFamily="34" charset="0"/>
              <a:ea typeface="+mn-ea"/>
              <a:cs typeface="Arial" panose="020B0604020202020204" pitchFamily="34" charset="0"/>
            </a:endParaRPr>
          </a:p>
          <a:p>
            <a:pPr algn="ctr" defTabSz="685800">
              <a:buClrTx/>
            </a:pPr>
            <a:r>
              <a:rPr lang="sl-SI" sz="1500" b="1" kern="1200" dirty="0">
                <a:solidFill>
                  <a:srgbClr val="FF0000"/>
                </a:solidFill>
                <a:latin typeface="Arial" panose="020B0604020202020204" pitchFamily="34" charset="0"/>
                <a:ea typeface="+mn-ea"/>
                <a:cs typeface="Arial" panose="020B0604020202020204" pitchFamily="34" charset="0"/>
              </a:rPr>
              <a:t>ALI (nikakor ne OBOJE!)</a:t>
            </a:r>
          </a:p>
          <a:p>
            <a:pPr algn="ctr" defTabSz="685800">
              <a:buClrTx/>
            </a:pPr>
            <a:endParaRPr lang="sl-SI" sz="1500" b="1" kern="1200" dirty="0">
              <a:solidFill>
                <a:srgbClr val="FF0000"/>
              </a:solidFill>
              <a:latin typeface="Arial" panose="020B0604020202020204" pitchFamily="34" charset="0"/>
              <a:ea typeface="+mn-ea"/>
              <a:cs typeface="Arial" panose="020B0604020202020204" pitchFamily="34" charset="0"/>
            </a:endParaRPr>
          </a:p>
          <a:p>
            <a:pPr marL="257175" indent="-257175" defTabSz="685800">
              <a:buClrTx/>
              <a:buFont typeface="Arial" panose="020B0604020202020204" pitchFamily="34" charset="0"/>
              <a:buChar char="•"/>
            </a:pPr>
            <a:r>
              <a:rPr lang="sl-SI" sz="1500" b="1" kern="1200" dirty="0">
                <a:solidFill>
                  <a:prstClr val="black"/>
                </a:solidFill>
                <a:latin typeface="Arial" panose="020B0604020202020204" pitchFamily="34" charset="0"/>
                <a:ea typeface="+mn-ea"/>
                <a:cs typeface="Arial" panose="020B0604020202020204" pitchFamily="34" charset="0"/>
              </a:rPr>
              <a:t>skeniranega</a:t>
            </a:r>
            <a:r>
              <a:rPr lang="sl-SI" sz="1500" kern="1200" dirty="0">
                <a:solidFill>
                  <a:prstClr val="black"/>
                </a:solidFill>
                <a:latin typeface="Arial" panose="020B0604020202020204" pitchFamily="34" charset="0"/>
                <a:ea typeface="+mn-ea"/>
                <a:cs typeface="Arial" panose="020B0604020202020204" pitchFamily="34" charset="0"/>
              </a:rPr>
              <a:t> na e-naslov:</a:t>
            </a:r>
            <a:r>
              <a:rPr lang="sl-SI" sz="1500" b="1" kern="1200" dirty="0">
                <a:solidFill>
                  <a:prstClr val="black"/>
                </a:solidFill>
                <a:latin typeface="Arial" panose="020B0604020202020204" pitchFamily="34" charset="0"/>
                <a:ea typeface="+mn-ea"/>
                <a:cs typeface="Arial" panose="020B0604020202020204" pitchFamily="34" charset="0"/>
              </a:rPr>
              <a:t> </a:t>
            </a:r>
            <a:r>
              <a:rPr lang="sl-SI" sz="1500" b="1" u="sng" kern="1200" dirty="0">
                <a:solidFill>
                  <a:prstClr val="black"/>
                </a:solidFill>
                <a:latin typeface="Arial" panose="020B0604020202020204" pitchFamily="34" charset="0"/>
                <a:ea typeface="+mn-ea"/>
                <a:cs typeface="Arial" panose="020B0604020202020204" pitchFamily="34" charset="0"/>
                <a:hlinkClick r:id="rId4"/>
              </a:rPr>
              <a:t>prijava.vps@sc-celje.si</a:t>
            </a:r>
            <a:r>
              <a:rPr lang="sl-SI" sz="1500" b="1" kern="1200" dirty="0">
                <a:solidFill>
                  <a:prstClr val="black"/>
                </a:solidFill>
                <a:latin typeface="Arial" panose="020B0604020202020204" pitchFamily="34" charset="0"/>
                <a:ea typeface="+mn-ea"/>
                <a:cs typeface="Arial" panose="020B0604020202020204" pitchFamily="34" charset="0"/>
              </a:rPr>
              <a:t> </a:t>
            </a:r>
            <a:endParaRPr lang="sl-SI" sz="1500" kern="1200" dirty="0">
              <a:solidFill>
                <a:prstClr val="black"/>
              </a:solidFill>
              <a:latin typeface="Arial" panose="020B0604020202020204" pitchFamily="34" charset="0"/>
              <a:ea typeface="+mn-ea"/>
              <a:cs typeface="Arial" panose="020B0604020202020204" pitchFamily="34" charset="0"/>
            </a:endParaRPr>
          </a:p>
        </p:txBody>
      </p:sp>
      <p:sp>
        <p:nvSpPr>
          <p:cNvPr id="11" name="Pravokotnik 10">
            <a:extLst>
              <a:ext uri="{FF2B5EF4-FFF2-40B4-BE49-F238E27FC236}">
                <a16:creationId xmlns:a16="http://schemas.microsoft.com/office/drawing/2014/main" id="{0B63211D-2E6B-457C-8BC2-D8A140FB32E4}"/>
              </a:ext>
            </a:extLst>
          </p:cNvPr>
          <p:cNvSpPr/>
          <p:nvPr/>
        </p:nvSpPr>
        <p:spPr>
          <a:xfrm>
            <a:off x="3416417" y="975961"/>
            <a:ext cx="4739976" cy="369332"/>
          </a:xfrm>
          <a:prstGeom prst="rect">
            <a:avLst/>
          </a:prstGeom>
        </p:spPr>
        <p:txBody>
          <a:bodyPr wrap="square">
            <a:spAutoFit/>
          </a:bodyPr>
          <a:lstStyle/>
          <a:p>
            <a:pPr algn="ctr" defTabSz="685800">
              <a:buClrTx/>
            </a:pPr>
            <a:r>
              <a:rPr lang="sl-SI" sz="1800" b="1" kern="1200" dirty="0">
                <a:solidFill>
                  <a:srgbClr val="4472C4">
                    <a:lumMod val="75000"/>
                  </a:srgbClr>
                </a:solidFill>
                <a:latin typeface="Arial" panose="020B0604020202020204" pitchFamily="34" charset="0"/>
                <a:ea typeface="+mn-ea"/>
                <a:cs typeface="Arial" panose="020B0604020202020204" pitchFamily="34" charset="0"/>
              </a:rPr>
              <a:t>OBRAZEC ZA PRIJAVO</a:t>
            </a:r>
            <a:endParaRPr lang="sl-SI" sz="1800" kern="1200" dirty="0">
              <a:solidFill>
                <a:srgbClr val="4472C4">
                  <a:lumMod val="75000"/>
                </a:srgbClr>
              </a:solidFill>
              <a:latin typeface="Arial" panose="020B0604020202020204" pitchFamily="34" charset="0"/>
              <a:ea typeface="+mn-ea"/>
              <a:cs typeface="Arial" panose="020B0604020202020204" pitchFamily="34" charset="0"/>
            </a:endParaRPr>
          </a:p>
        </p:txBody>
      </p:sp>
      <p:sp>
        <p:nvSpPr>
          <p:cNvPr id="5" name="Puščica: dol 4">
            <a:extLst>
              <a:ext uri="{FF2B5EF4-FFF2-40B4-BE49-F238E27FC236}">
                <a16:creationId xmlns:a16="http://schemas.microsoft.com/office/drawing/2014/main" id="{7A0D8B60-5D61-4BC9-A548-2CA5C6195B9F}"/>
              </a:ext>
            </a:extLst>
          </p:cNvPr>
          <p:cNvSpPr/>
          <p:nvPr/>
        </p:nvSpPr>
        <p:spPr>
          <a:xfrm rot="10800000">
            <a:off x="2417668" y="4627721"/>
            <a:ext cx="279165" cy="30827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sl-SI" sz="1350" kern="1200">
              <a:solidFill>
                <a:prstClr val="white"/>
              </a:solidFill>
              <a:latin typeface="Calibri" panose="020F0502020204030204"/>
            </a:endParaRPr>
          </a:p>
        </p:txBody>
      </p:sp>
    </p:spTree>
    <p:extLst>
      <p:ext uri="{BB962C8B-B14F-4D97-AF65-F5344CB8AC3E}">
        <p14:creationId xmlns:p14="http://schemas.microsoft.com/office/powerpoint/2010/main" val="1892976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6B5E93CE-98CA-4433-B142-DA49F7DDA0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2287" y="92064"/>
            <a:ext cx="1038582" cy="812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Naslov 1">
            <a:extLst>
              <a:ext uri="{FF2B5EF4-FFF2-40B4-BE49-F238E27FC236}">
                <a16:creationId xmlns:a16="http://schemas.microsoft.com/office/drawing/2014/main" id="{A897CC32-6F4B-4BEA-ACE9-E8493076AEA2}"/>
              </a:ext>
            </a:extLst>
          </p:cNvPr>
          <p:cNvSpPr txBox="1">
            <a:spLocks/>
          </p:cNvSpPr>
          <p:nvPr/>
        </p:nvSpPr>
        <p:spPr>
          <a:xfrm>
            <a:off x="3804541" y="1905481"/>
            <a:ext cx="5026328" cy="2295824"/>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257175" indent="-257175" defTabSz="342900">
              <a:spcAft>
                <a:spcPts val="1350"/>
              </a:spcAft>
              <a:buClrTx/>
              <a:buFont typeface="Arial" panose="020B0604020202020204" pitchFamily="34" charset="0"/>
              <a:buChar char="•"/>
            </a:pPr>
            <a:r>
              <a:rPr lang="sl-SI" sz="1500" b="1" dirty="0">
                <a:solidFill>
                  <a:srgbClr val="4472C4"/>
                </a:solidFill>
                <a:latin typeface="Arial" panose="020B0604020202020204" pitchFamily="34" charset="0"/>
                <a:cs typeface="Arial" panose="020B0604020202020204" pitchFamily="34" charset="0"/>
              </a:rPr>
              <a:t>od 20. februarja do 15. marca 2024 </a:t>
            </a:r>
            <a:r>
              <a:rPr lang="sl-SI" sz="1500" dirty="0">
                <a:solidFill>
                  <a:prstClr val="black"/>
                </a:solidFill>
                <a:latin typeface="Arial" panose="020B0604020202020204" pitchFamily="34" charset="0"/>
                <a:cs typeface="Arial" panose="020B0604020202020204" pitchFamily="34" charset="0"/>
              </a:rPr>
              <a:t>– prvi prijavni rok</a:t>
            </a:r>
          </a:p>
          <a:p>
            <a:pPr marL="257175" indent="-257175" defTabSz="342900">
              <a:spcAft>
                <a:spcPts val="1350"/>
              </a:spcAft>
              <a:buClrTx/>
              <a:buFont typeface="Arial" panose="020B0604020202020204" pitchFamily="34" charset="0"/>
              <a:buChar char="•"/>
            </a:pPr>
            <a:r>
              <a:rPr lang="sl-SI" sz="1500" dirty="0">
                <a:solidFill>
                  <a:prstClr val="black"/>
                </a:solidFill>
                <a:latin typeface="Arial" panose="020B0604020202020204" pitchFamily="34" charset="0"/>
                <a:cs typeface="Arial" panose="020B0604020202020204" pitchFamily="34" charset="0"/>
              </a:rPr>
              <a:t>Višje strokovne šole bodo kandidate </a:t>
            </a:r>
            <a:r>
              <a:rPr lang="sl-SI" sz="1500" b="1" dirty="0">
                <a:solidFill>
                  <a:prstClr val="black"/>
                </a:solidFill>
                <a:latin typeface="Arial" panose="020B0604020202020204" pitchFamily="34" charset="0"/>
                <a:cs typeface="Arial" panose="020B0604020202020204" pitchFamily="34" charset="0"/>
              </a:rPr>
              <a:t>do 14. junija 2024 </a:t>
            </a:r>
            <a:r>
              <a:rPr lang="sl-SI" sz="1500" dirty="0">
                <a:solidFill>
                  <a:prstClr val="black"/>
                </a:solidFill>
                <a:latin typeface="Arial" panose="020B0604020202020204" pitchFamily="34" charset="0"/>
                <a:cs typeface="Arial" panose="020B0604020202020204" pitchFamily="34" charset="0"/>
              </a:rPr>
              <a:t>obvestile o roku za opravljanje preizkusa posebne nadarjenosti oz. psihofizične sposobnosti.</a:t>
            </a:r>
          </a:p>
          <a:p>
            <a:pPr marL="257175" indent="-257175" defTabSz="342900">
              <a:spcAft>
                <a:spcPts val="1350"/>
              </a:spcAft>
              <a:buClrTx/>
              <a:buFont typeface="Arial" panose="020B0604020202020204" pitchFamily="34" charset="0"/>
              <a:buChar char="•"/>
            </a:pPr>
            <a:r>
              <a:rPr lang="sl-SI" sz="1500" b="1" dirty="0">
                <a:solidFill>
                  <a:srgbClr val="4472C4"/>
                </a:solidFill>
                <a:latin typeface="Arial" panose="020B0604020202020204" pitchFamily="34" charset="0"/>
                <a:cs typeface="Arial" panose="020B0604020202020204" pitchFamily="34" charset="0"/>
              </a:rPr>
              <a:t>do 22. julija 2024 </a:t>
            </a:r>
            <a:r>
              <a:rPr lang="sl-SI" sz="1500" dirty="0">
                <a:solidFill>
                  <a:srgbClr val="002060"/>
                </a:solidFill>
                <a:latin typeface="Arial" panose="020B0604020202020204" pitchFamily="34" charset="0"/>
                <a:cs typeface="Arial" panose="020B0604020202020204" pitchFamily="34" charset="0"/>
              </a:rPr>
              <a:t>– </a:t>
            </a:r>
            <a:r>
              <a:rPr lang="sl-SI" sz="1500" dirty="0">
                <a:solidFill>
                  <a:prstClr val="black"/>
                </a:solidFill>
                <a:latin typeface="Arial" panose="020B0604020202020204" pitchFamily="34" charset="0"/>
                <a:cs typeface="Arial" panose="020B0604020202020204" pitchFamily="34" charset="0"/>
              </a:rPr>
              <a:t>izid izbirnega postopka na 1. roku</a:t>
            </a:r>
          </a:p>
          <a:p>
            <a:pPr marL="257175" indent="-257175" defTabSz="342900">
              <a:spcAft>
                <a:spcPts val="1350"/>
              </a:spcAft>
              <a:buClrTx/>
              <a:buFont typeface="Arial" panose="020B0604020202020204" pitchFamily="34" charset="0"/>
              <a:buChar char="•"/>
            </a:pPr>
            <a:r>
              <a:rPr lang="sl-SI" sz="1500" b="1" dirty="0">
                <a:solidFill>
                  <a:srgbClr val="4472C4"/>
                </a:solidFill>
                <a:latin typeface="Arial" panose="020B0604020202020204" pitchFamily="34" charset="0"/>
                <a:cs typeface="Arial" panose="020B0604020202020204" pitchFamily="34" charset="0"/>
              </a:rPr>
              <a:t>do 22. avgusta 2024 </a:t>
            </a:r>
            <a:r>
              <a:rPr lang="sl-SI" sz="1500" dirty="0">
                <a:solidFill>
                  <a:prstClr val="black"/>
                </a:solidFill>
                <a:latin typeface="Arial" panose="020B0604020202020204" pitchFamily="34" charset="0"/>
                <a:cs typeface="Arial" panose="020B0604020202020204" pitchFamily="34" charset="0"/>
              </a:rPr>
              <a:t>– vpis sprejetih kandidatov na 1. roku</a:t>
            </a:r>
            <a:br>
              <a:rPr lang="sl-SI" sz="1500" dirty="0">
                <a:solidFill>
                  <a:prstClr val="black"/>
                </a:solidFill>
                <a:latin typeface="Arial" panose="020B0604020202020204" pitchFamily="34" charset="0"/>
                <a:cs typeface="Arial" panose="020B0604020202020204" pitchFamily="34" charset="0"/>
              </a:rPr>
            </a:br>
            <a:br>
              <a:rPr lang="sl-SI" sz="1500" dirty="0">
                <a:solidFill>
                  <a:srgbClr val="002060"/>
                </a:solidFill>
                <a:latin typeface="Arial" panose="020B0604020202020204" pitchFamily="34" charset="0"/>
                <a:cs typeface="Arial" panose="020B0604020202020204" pitchFamily="34" charset="0"/>
              </a:rPr>
            </a:br>
            <a:br>
              <a:rPr lang="sl-SI" sz="1500" dirty="0">
                <a:solidFill>
                  <a:srgbClr val="002060"/>
                </a:solidFill>
                <a:latin typeface="Arial" panose="020B0604020202020204" pitchFamily="34" charset="0"/>
                <a:cs typeface="Arial" panose="020B0604020202020204" pitchFamily="34" charset="0"/>
              </a:rPr>
            </a:br>
            <a:endParaRPr lang="sl-SI" sz="1500" dirty="0">
              <a:solidFill>
                <a:srgbClr val="002060"/>
              </a:solidFill>
              <a:latin typeface="Arial" panose="020B0604020202020204" pitchFamily="34" charset="0"/>
              <a:cs typeface="Arial" panose="020B0604020202020204" pitchFamily="34" charset="0"/>
            </a:endParaRPr>
          </a:p>
        </p:txBody>
      </p:sp>
      <p:sp>
        <p:nvSpPr>
          <p:cNvPr id="10" name="Pravokotnik 9">
            <a:extLst>
              <a:ext uri="{FF2B5EF4-FFF2-40B4-BE49-F238E27FC236}">
                <a16:creationId xmlns:a16="http://schemas.microsoft.com/office/drawing/2014/main" id="{BF953D82-7109-4121-96B6-C79E6BF2911E}"/>
              </a:ext>
            </a:extLst>
          </p:cNvPr>
          <p:cNvSpPr/>
          <p:nvPr/>
        </p:nvSpPr>
        <p:spPr>
          <a:xfrm>
            <a:off x="1855878" y="1196965"/>
            <a:ext cx="4964687" cy="369332"/>
          </a:xfrm>
          <a:prstGeom prst="rect">
            <a:avLst/>
          </a:prstGeom>
        </p:spPr>
        <p:txBody>
          <a:bodyPr wrap="square">
            <a:spAutoFit/>
          </a:bodyPr>
          <a:lstStyle/>
          <a:p>
            <a:pPr algn="ctr" defTabSz="685800">
              <a:buClrTx/>
            </a:pPr>
            <a:r>
              <a:rPr lang="sl-SI" sz="1800" b="1" kern="1200" dirty="0">
                <a:solidFill>
                  <a:srgbClr val="4472C4"/>
                </a:solidFill>
                <a:latin typeface="Arial" panose="020B0604020202020204" pitchFamily="34" charset="0"/>
                <a:ea typeface="+mn-ea"/>
                <a:cs typeface="Arial" panose="020B0604020202020204" pitchFamily="34" charset="0"/>
              </a:rPr>
              <a:t>1. PRIJAVNI ROK – POMEMBNI DATUMI: </a:t>
            </a:r>
          </a:p>
        </p:txBody>
      </p:sp>
      <p:sp>
        <p:nvSpPr>
          <p:cNvPr id="14" name="Pravokotnik 13">
            <a:extLst>
              <a:ext uri="{FF2B5EF4-FFF2-40B4-BE49-F238E27FC236}">
                <a16:creationId xmlns:a16="http://schemas.microsoft.com/office/drawing/2014/main" id="{5348056F-06A8-44A3-9A05-EE7095AFD097}"/>
              </a:ext>
            </a:extLst>
          </p:cNvPr>
          <p:cNvSpPr/>
          <p:nvPr/>
        </p:nvSpPr>
        <p:spPr>
          <a:xfrm>
            <a:off x="3242896" y="712409"/>
            <a:ext cx="2346339" cy="369332"/>
          </a:xfrm>
          <a:prstGeom prst="rect">
            <a:avLst/>
          </a:prstGeom>
        </p:spPr>
        <p:txBody>
          <a:bodyPr wrap="square">
            <a:spAutoFit/>
          </a:bodyPr>
          <a:lstStyle/>
          <a:p>
            <a:pPr defTabSz="685800">
              <a:buClrTx/>
            </a:pPr>
            <a:r>
              <a:rPr lang="sl-SI" sz="1800" b="1" kern="1200" dirty="0">
                <a:solidFill>
                  <a:srgbClr val="5B9BD5"/>
                </a:solidFill>
                <a:latin typeface="Arial" panose="020B0604020202020204" pitchFamily="34" charset="0"/>
                <a:ea typeface="+mn-ea"/>
                <a:cs typeface="Arial" panose="020B0604020202020204" pitchFamily="34" charset="0"/>
              </a:rPr>
              <a:t>DOBRO JE VEDETI</a:t>
            </a:r>
            <a:endParaRPr lang="sl-SI" sz="1800" b="1" kern="1200" dirty="0">
              <a:solidFill>
                <a:srgbClr val="5B9BD5"/>
              </a:solidFill>
              <a:latin typeface="Calibri" panose="020F0502020204030204"/>
              <a:ea typeface="+mn-ea"/>
              <a:cs typeface="+mn-cs"/>
            </a:endParaRPr>
          </a:p>
        </p:txBody>
      </p:sp>
      <p:sp>
        <p:nvSpPr>
          <p:cNvPr id="15" name="Pravokotnik 14">
            <a:extLst>
              <a:ext uri="{FF2B5EF4-FFF2-40B4-BE49-F238E27FC236}">
                <a16:creationId xmlns:a16="http://schemas.microsoft.com/office/drawing/2014/main" id="{48DCDB56-9FAE-4401-90E1-E2711B78C282}"/>
              </a:ext>
            </a:extLst>
          </p:cNvPr>
          <p:cNvSpPr/>
          <p:nvPr/>
        </p:nvSpPr>
        <p:spPr>
          <a:xfrm>
            <a:off x="9109711" y="0"/>
            <a:ext cx="34289" cy="514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sl-SI" sz="1350" kern="1200">
              <a:solidFill>
                <a:prstClr val="white"/>
              </a:solidFill>
              <a:latin typeface="Calibri" panose="020F0502020204030204"/>
            </a:endParaRPr>
          </a:p>
        </p:txBody>
      </p:sp>
      <p:sp>
        <p:nvSpPr>
          <p:cNvPr id="16" name="Pravokotnik 15">
            <a:extLst>
              <a:ext uri="{FF2B5EF4-FFF2-40B4-BE49-F238E27FC236}">
                <a16:creationId xmlns:a16="http://schemas.microsoft.com/office/drawing/2014/main" id="{63D6AFA0-E126-4211-8629-B0B3748E3288}"/>
              </a:ext>
            </a:extLst>
          </p:cNvPr>
          <p:cNvSpPr/>
          <p:nvPr/>
        </p:nvSpPr>
        <p:spPr>
          <a:xfrm>
            <a:off x="1" y="0"/>
            <a:ext cx="34289" cy="514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sl-SI" sz="1350" kern="1200">
              <a:solidFill>
                <a:prstClr val="white"/>
              </a:solidFill>
              <a:latin typeface="Calibri" panose="020F0502020204030204"/>
            </a:endParaRPr>
          </a:p>
        </p:txBody>
      </p:sp>
      <p:sp>
        <p:nvSpPr>
          <p:cNvPr id="17" name="Pravokotnik 16">
            <a:extLst>
              <a:ext uri="{FF2B5EF4-FFF2-40B4-BE49-F238E27FC236}">
                <a16:creationId xmlns:a16="http://schemas.microsoft.com/office/drawing/2014/main" id="{AE5374DF-16CD-43D1-828F-C2FC8358A25D}"/>
              </a:ext>
            </a:extLst>
          </p:cNvPr>
          <p:cNvSpPr/>
          <p:nvPr/>
        </p:nvSpPr>
        <p:spPr>
          <a:xfrm rot="5400000">
            <a:off x="4541360" y="-4541360"/>
            <a:ext cx="44136" cy="91268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sl-SI" sz="1350" kern="1200">
              <a:solidFill>
                <a:prstClr val="white"/>
              </a:solidFill>
              <a:latin typeface="Calibri" panose="020F0502020204030204"/>
            </a:endParaRPr>
          </a:p>
        </p:txBody>
      </p:sp>
      <p:sp>
        <p:nvSpPr>
          <p:cNvPr id="18" name="Pravokotnik 17">
            <a:extLst>
              <a:ext uri="{FF2B5EF4-FFF2-40B4-BE49-F238E27FC236}">
                <a16:creationId xmlns:a16="http://schemas.microsoft.com/office/drawing/2014/main" id="{2CB6EFA2-4C7E-4E43-91D0-B6EA2CAB3F2D}"/>
              </a:ext>
            </a:extLst>
          </p:cNvPr>
          <p:cNvSpPr/>
          <p:nvPr/>
        </p:nvSpPr>
        <p:spPr>
          <a:xfrm rot="5400000">
            <a:off x="4549932" y="569129"/>
            <a:ext cx="44136" cy="91268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sl-SI" sz="1350" kern="1200">
              <a:solidFill>
                <a:prstClr val="white"/>
              </a:solidFill>
              <a:latin typeface="Calibri" panose="020F0502020204030204"/>
            </a:endParaRPr>
          </a:p>
        </p:txBody>
      </p:sp>
      <p:pic>
        <p:nvPicPr>
          <p:cNvPr id="27" name="Slika 26">
            <a:extLst>
              <a:ext uri="{FF2B5EF4-FFF2-40B4-BE49-F238E27FC236}">
                <a16:creationId xmlns:a16="http://schemas.microsoft.com/office/drawing/2014/main" id="{C24388F0-27EB-457A-B002-C2C0E6E951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76" y="1847852"/>
            <a:ext cx="3668879" cy="2415813"/>
          </a:xfrm>
          <a:prstGeom prst="rect">
            <a:avLst/>
          </a:prstGeom>
        </p:spPr>
      </p:pic>
    </p:spTree>
    <p:extLst>
      <p:ext uri="{BB962C8B-B14F-4D97-AF65-F5344CB8AC3E}">
        <p14:creationId xmlns:p14="http://schemas.microsoft.com/office/powerpoint/2010/main" val="37978000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6B5E93CE-98CA-4433-B142-DA49F7DDA0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0589" y="108316"/>
            <a:ext cx="1038582" cy="812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Pravokotnik 10">
            <a:extLst>
              <a:ext uri="{FF2B5EF4-FFF2-40B4-BE49-F238E27FC236}">
                <a16:creationId xmlns:a16="http://schemas.microsoft.com/office/drawing/2014/main" id="{353096A7-51A0-4816-90FB-1B4E6F403AEE}"/>
              </a:ext>
            </a:extLst>
          </p:cNvPr>
          <p:cNvSpPr/>
          <p:nvPr/>
        </p:nvSpPr>
        <p:spPr>
          <a:xfrm>
            <a:off x="1894202" y="1186871"/>
            <a:ext cx="4899483" cy="369332"/>
          </a:xfrm>
          <a:prstGeom prst="rect">
            <a:avLst/>
          </a:prstGeom>
        </p:spPr>
        <p:txBody>
          <a:bodyPr wrap="square">
            <a:spAutoFit/>
          </a:bodyPr>
          <a:lstStyle/>
          <a:p>
            <a:pPr algn="ctr" defTabSz="685800">
              <a:buClrTx/>
            </a:pPr>
            <a:r>
              <a:rPr lang="sl-SI" sz="1800" b="1" kern="1200" dirty="0">
                <a:solidFill>
                  <a:srgbClr val="4472C4"/>
                </a:solidFill>
                <a:latin typeface="Arial" panose="020B0604020202020204" pitchFamily="34" charset="0"/>
                <a:ea typeface="+mn-ea"/>
                <a:cs typeface="Arial" panose="020B0604020202020204" pitchFamily="34" charset="0"/>
              </a:rPr>
              <a:t>2. PRIJAVNI ROK – POMEMBNI DATUMI: </a:t>
            </a:r>
          </a:p>
        </p:txBody>
      </p:sp>
      <p:sp>
        <p:nvSpPr>
          <p:cNvPr id="12" name="Naslov 1">
            <a:extLst>
              <a:ext uri="{FF2B5EF4-FFF2-40B4-BE49-F238E27FC236}">
                <a16:creationId xmlns:a16="http://schemas.microsoft.com/office/drawing/2014/main" id="{0152C81E-DCA7-4275-9E4E-E422B7D3FE83}"/>
              </a:ext>
            </a:extLst>
          </p:cNvPr>
          <p:cNvSpPr txBox="1">
            <a:spLocks/>
          </p:cNvSpPr>
          <p:nvPr/>
        </p:nvSpPr>
        <p:spPr>
          <a:xfrm>
            <a:off x="3701393" y="1999123"/>
            <a:ext cx="5199569" cy="2530826"/>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257175" indent="-257175" defTabSz="342900">
              <a:spcAft>
                <a:spcPts val="1350"/>
              </a:spcAft>
              <a:buClrTx/>
              <a:buFont typeface="Arial" panose="020B0604020202020204" pitchFamily="34" charset="0"/>
              <a:buChar char="•"/>
            </a:pPr>
            <a:r>
              <a:rPr lang="sl-SI" sz="1350" b="1" dirty="0">
                <a:solidFill>
                  <a:prstClr val="black"/>
                </a:solidFill>
                <a:latin typeface="Arial" panose="020B0604020202020204" pitchFamily="34" charset="0"/>
                <a:cs typeface="Arial" panose="020B0604020202020204" pitchFamily="34" charset="0"/>
              </a:rPr>
              <a:t>23. avgust 2024 </a:t>
            </a:r>
            <a:r>
              <a:rPr lang="sl-SI" sz="1350" dirty="0">
                <a:solidFill>
                  <a:srgbClr val="002060"/>
                </a:solidFill>
                <a:latin typeface="Arial" panose="020B0604020202020204" pitchFamily="34" charset="0"/>
                <a:cs typeface="Arial" panose="020B0604020202020204" pitchFamily="34" charset="0"/>
              </a:rPr>
              <a:t>– </a:t>
            </a:r>
            <a:r>
              <a:rPr lang="sl-SI" sz="1350" dirty="0">
                <a:solidFill>
                  <a:prstClr val="black"/>
                </a:solidFill>
                <a:latin typeface="Arial" panose="020B0604020202020204" pitchFamily="34" charset="0"/>
                <a:cs typeface="Arial" panose="020B0604020202020204" pitchFamily="34" charset="0"/>
              </a:rPr>
              <a:t>objava podatkov o prostih mestih za 2. rok</a:t>
            </a:r>
          </a:p>
          <a:p>
            <a:pPr marL="257175" indent="-257175" defTabSz="342900">
              <a:spcAft>
                <a:spcPts val="1350"/>
              </a:spcAft>
              <a:buClrTx/>
              <a:buFont typeface="Arial" panose="020B0604020202020204" pitchFamily="34" charset="0"/>
              <a:buChar char="•"/>
            </a:pPr>
            <a:r>
              <a:rPr lang="sl-SI" sz="1350" b="1" dirty="0">
                <a:solidFill>
                  <a:prstClr val="black"/>
                </a:solidFill>
                <a:latin typeface="Arial" panose="020B0604020202020204" pitchFamily="34" charset="0"/>
                <a:cs typeface="Arial" panose="020B0604020202020204" pitchFamily="34" charset="0"/>
              </a:rPr>
              <a:t>od 23. avgusta do 29. avgusta 2024 </a:t>
            </a:r>
            <a:r>
              <a:rPr lang="sl-SI" sz="1350" dirty="0">
                <a:solidFill>
                  <a:srgbClr val="002060"/>
                </a:solidFill>
                <a:latin typeface="Arial" panose="020B0604020202020204" pitchFamily="34" charset="0"/>
                <a:cs typeface="Arial" panose="020B0604020202020204" pitchFamily="34" charset="0"/>
              </a:rPr>
              <a:t>– </a:t>
            </a:r>
            <a:r>
              <a:rPr lang="sl-SI" sz="1350" dirty="0">
                <a:solidFill>
                  <a:prstClr val="black"/>
                </a:solidFill>
                <a:latin typeface="Arial" panose="020B0604020202020204" pitchFamily="34" charset="0"/>
                <a:cs typeface="Arial" panose="020B0604020202020204" pitchFamily="34" charset="0"/>
              </a:rPr>
              <a:t>drugi prijavni rok</a:t>
            </a:r>
          </a:p>
          <a:p>
            <a:pPr marL="257175" indent="-257175" defTabSz="342900">
              <a:spcAft>
                <a:spcPts val="1350"/>
              </a:spcAft>
              <a:buClrTx/>
              <a:buFont typeface="Arial" panose="020B0604020202020204" pitchFamily="34" charset="0"/>
              <a:buChar char="•"/>
            </a:pPr>
            <a:r>
              <a:rPr lang="sl-SI" sz="1350" dirty="0">
                <a:solidFill>
                  <a:prstClr val="black"/>
                </a:solidFill>
                <a:latin typeface="Arial" panose="020B0604020202020204" pitchFamily="34" charset="0"/>
                <a:cs typeface="Arial" panose="020B0604020202020204" pitchFamily="34" charset="0"/>
              </a:rPr>
              <a:t>višje strokovne šole bodo </a:t>
            </a:r>
            <a:r>
              <a:rPr lang="sl-SI" sz="1350" b="1" dirty="0">
                <a:solidFill>
                  <a:prstClr val="black"/>
                </a:solidFill>
                <a:latin typeface="Arial" panose="020B0604020202020204" pitchFamily="34" charset="0"/>
                <a:cs typeface="Arial" panose="020B0604020202020204" pitchFamily="34" charset="0"/>
              </a:rPr>
              <a:t>do 9. septembra 2024 </a:t>
            </a:r>
            <a:r>
              <a:rPr lang="sl-SI" sz="1350" dirty="0">
                <a:solidFill>
                  <a:prstClr val="black"/>
                </a:solidFill>
                <a:latin typeface="Arial" panose="020B0604020202020204" pitchFamily="34" charset="0"/>
                <a:cs typeface="Arial" panose="020B0604020202020204" pitchFamily="34" charset="0"/>
              </a:rPr>
              <a:t>obvestile o roku za opravljanje preizkusa posebne </a:t>
            </a:r>
            <a:r>
              <a:rPr lang="sl-SI" sz="1500" dirty="0">
                <a:solidFill>
                  <a:prstClr val="black"/>
                </a:solidFill>
                <a:latin typeface="Arial" panose="020B0604020202020204" pitchFamily="34" charset="0"/>
                <a:cs typeface="Arial" panose="020B0604020202020204" pitchFamily="34" charset="0"/>
              </a:rPr>
              <a:t>nadarjenosti</a:t>
            </a:r>
            <a:r>
              <a:rPr lang="sl-SI" sz="1350" dirty="0">
                <a:solidFill>
                  <a:prstClr val="black"/>
                </a:solidFill>
                <a:latin typeface="Arial" panose="020B0604020202020204" pitchFamily="34" charset="0"/>
                <a:cs typeface="Arial" panose="020B0604020202020204" pitchFamily="34" charset="0"/>
              </a:rPr>
              <a:t> oz. psihofizične sposobnosti.</a:t>
            </a:r>
          </a:p>
          <a:p>
            <a:pPr marL="257175" indent="-257175" defTabSz="342900">
              <a:spcAft>
                <a:spcPts val="1350"/>
              </a:spcAft>
              <a:buClrTx/>
              <a:buFont typeface="Arial" panose="020B0604020202020204" pitchFamily="34" charset="0"/>
              <a:buChar char="•"/>
            </a:pPr>
            <a:r>
              <a:rPr lang="sl-SI" sz="1350" b="1" dirty="0">
                <a:solidFill>
                  <a:srgbClr val="4472C4"/>
                </a:solidFill>
                <a:latin typeface="Arial" panose="020B0604020202020204" pitchFamily="34" charset="0"/>
                <a:cs typeface="Arial" panose="020B0604020202020204" pitchFamily="34" charset="0"/>
              </a:rPr>
              <a:t>do 23. septembra 2024 </a:t>
            </a:r>
            <a:r>
              <a:rPr lang="sl-SI" sz="1350" dirty="0">
                <a:solidFill>
                  <a:srgbClr val="002060"/>
                </a:solidFill>
                <a:latin typeface="Arial" panose="020B0604020202020204" pitchFamily="34" charset="0"/>
                <a:cs typeface="Arial" panose="020B0604020202020204" pitchFamily="34" charset="0"/>
              </a:rPr>
              <a:t>– </a:t>
            </a:r>
            <a:r>
              <a:rPr lang="sl-SI" sz="1350" dirty="0">
                <a:solidFill>
                  <a:prstClr val="black"/>
                </a:solidFill>
                <a:latin typeface="Arial" panose="020B0604020202020204" pitchFamily="34" charset="0"/>
                <a:cs typeface="Arial" panose="020B0604020202020204" pitchFamily="34" charset="0"/>
              </a:rPr>
              <a:t>izid izbirnega postopka na 2. roku</a:t>
            </a:r>
          </a:p>
          <a:p>
            <a:pPr marL="257175" indent="-257175" defTabSz="342900">
              <a:spcAft>
                <a:spcPts val="1350"/>
              </a:spcAft>
              <a:buClrTx/>
              <a:buFont typeface="Arial" panose="020B0604020202020204" pitchFamily="34" charset="0"/>
              <a:buChar char="•"/>
            </a:pPr>
            <a:r>
              <a:rPr lang="sl-SI" sz="1350" b="1" dirty="0">
                <a:solidFill>
                  <a:srgbClr val="4472C4"/>
                </a:solidFill>
                <a:latin typeface="Arial" panose="020B0604020202020204" pitchFamily="34" charset="0"/>
                <a:cs typeface="Arial" panose="020B0604020202020204" pitchFamily="34" charset="0"/>
              </a:rPr>
              <a:t>do 1. oktobra 2024 </a:t>
            </a:r>
            <a:r>
              <a:rPr lang="sl-SI" sz="1350" dirty="0">
                <a:solidFill>
                  <a:srgbClr val="002060"/>
                </a:solidFill>
                <a:latin typeface="Arial" panose="020B0604020202020204" pitchFamily="34" charset="0"/>
                <a:cs typeface="Arial" panose="020B0604020202020204" pitchFamily="34" charset="0"/>
              </a:rPr>
              <a:t>–</a:t>
            </a:r>
            <a:r>
              <a:rPr lang="sl-SI" sz="1350" dirty="0">
                <a:solidFill>
                  <a:prstClr val="black"/>
                </a:solidFill>
                <a:latin typeface="Arial" panose="020B0604020202020204" pitchFamily="34" charset="0"/>
                <a:cs typeface="Arial" panose="020B0604020202020204" pitchFamily="34" charset="0"/>
              </a:rPr>
              <a:t> vpis sprejetih kandidatov na 2. roku</a:t>
            </a:r>
            <a:br>
              <a:rPr lang="sl-SI" sz="1350" dirty="0">
                <a:solidFill>
                  <a:srgbClr val="002060"/>
                </a:solidFill>
                <a:latin typeface="Arial" panose="020B0604020202020204" pitchFamily="34" charset="0"/>
                <a:cs typeface="Arial" panose="020B0604020202020204" pitchFamily="34" charset="0"/>
              </a:rPr>
            </a:br>
            <a:br>
              <a:rPr lang="sl-SI" sz="1350" dirty="0">
                <a:solidFill>
                  <a:srgbClr val="002060"/>
                </a:solidFill>
                <a:latin typeface="Arial" panose="020B0604020202020204" pitchFamily="34" charset="0"/>
                <a:cs typeface="Arial" panose="020B0604020202020204" pitchFamily="34" charset="0"/>
              </a:rPr>
            </a:br>
            <a:br>
              <a:rPr lang="sl-SI" sz="1350" dirty="0">
                <a:solidFill>
                  <a:srgbClr val="002060"/>
                </a:solidFill>
                <a:latin typeface="Arial" panose="020B0604020202020204" pitchFamily="34" charset="0"/>
                <a:cs typeface="Arial" panose="020B0604020202020204" pitchFamily="34" charset="0"/>
              </a:rPr>
            </a:br>
            <a:endParaRPr lang="sl-SI" sz="1350" dirty="0">
              <a:solidFill>
                <a:srgbClr val="002060"/>
              </a:solidFill>
              <a:latin typeface="Arial" panose="020B0604020202020204" pitchFamily="34" charset="0"/>
              <a:cs typeface="Arial" panose="020B0604020202020204" pitchFamily="34" charset="0"/>
            </a:endParaRPr>
          </a:p>
        </p:txBody>
      </p:sp>
      <p:sp>
        <p:nvSpPr>
          <p:cNvPr id="14" name="Pravokotnik 13">
            <a:extLst>
              <a:ext uri="{FF2B5EF4-FFF2-40B4-BE49-F238E27FC236}">
                <a16:creationId xmlns:a16="http://schemas.microsoft.com/office/drawing/2014/main" id="{2CE26FBF-A047-44C9-82FE-73E6B2583C57}"/>
              </a:ext>
            </a:extLst>
          </p:cNvPr>
          <p:cNvSpPr/>
          <p:nvPr/>
        </p:nvSpPr>
        <p:spPr>
          <a:xfrm>
            <a:off x="3223324" y="708997"/>
            <a:ext cx="2287806" cy="369332"/>
          </a:xfrm>
          <a:prstGeom prst="rect">
            <a:avLst/>
          </a:prstGeom>
        </p:spPr>
        <p:txBody>
          <a:bodyPr wrap="none">
            <a:spAutoFit/>
          </a:bodyPr>
          <a:lstStyle/>
          <a:p>
            <a:pPr defTabSz="685800">
              <a:buClrTx/>
            </a:pPr>
            <a:r>
              <a:rPr lang="sl-SI" sz="1800" b="1" kern="1200" dirty="0">
                <a:solidFill>
                  <a:srgbClr val="5B9BD5"/>
                </a:solidFill>
                <a:latin typeface="Arial" panose="020B0604020202020204" pitchFamily="34" charset="0"/>
                <a:ea typeface="+mn-ea"/>
                <a:cs typeface="Arial" panose="020B0604020202020204" pitchFamily="34" charset="0"/>
              </a:rPr>
              <a:t>DOBRO JE VEDETI</a:t>
            </a:r>
            <a:endParaRPr lang="sl-SI" sz="1800" b="1" kern="1200" dirty="0">
              <a:solidFill>
                <a:srgbClr val="5B9BD5"/>
              </a:solidFill>
              <a:latin typeface="Calibri" panose="020F0502020204030204"/>
              <a:ea typeface="+mn-ea"/>
              <a:cs typeface="+mn-cs"/>
            </a:endParaRPr>
          </a:p>
        </p:txBody>
      </p:sp>
      <p:sp>
        <p:nvSpPr>
          <p:cNvPr id="8" name="Pravokotnik 7">
            <a:extLst>
              <a:ext uri="{FF2B5EF4-FFF2-40B4-BE49-F238E27FC236}">
                <a16:creationId xmlns:a16="http://schemas.microsoft.com/office/drawing/2014/main" id="{2DC763C7-6B7A-4742-BD19-434BED91E735}"/>
              </a:ext>
            </a:extLst>
          </p:cNvPr>
          <p:cNvSpPr/>
          <p:nvPr/>
        </p:nvSpPr>
        <p:spPr>
          <a:xfrm>
            <a:off x="9109711" y="0"/>
            <a:ext cx="34289" cy="514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sl-SI" sz="1350" kern="1200">
              <a:solidFill>
                <a:prstClr val="white"/>
              </a:solidFill>
              <a:latin typeface="Calibri" panose="020F0502020204030204"/>
            </a:endParaRPr>
          </a:p>
        </p:txBody>
      </p:sp>
      <p:sp>
        <p:nvSpPr>
          <p:cNvPr id="9" name="Pravokotnik 8">
            <a:extLst>
              <a:ext uri="{FF2B5EF4-FFF2-40B4-BE49-F238E27FC236}">
                <a16:creationId xmlns:a16="http://schemas.microsoft.com/office/drawing/2014/main" id="{5F569DC2-622A-4931-989B-0C48B5E80B1D}"/>
              </a:ext>
            </a:extLst>
          </p:cNvPr>
          <p:cNvSpPr/>
          <p:nvPr/>
        </p:nvSpPr>
        <p:spPr>
          <a:xfrm>
            <a:off x="1" y="0"/>
            <a:ext cx="34289" cy="514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sl-SI" sz="1350" kern="1200">
              <a:solidFill>
                <a:prstClr val="white"/>
              </a:solidFill>
              <a:latin typeface="Calibri" panose="020F0502020204030204"/>
            </a:endParaRPr>
          </a:p>
        </p:txBody>
      </p:sp>
      <p:sp>
        <p:nvSpPr>
          <p:cNvPr id="10" name="Pravokotnik 9">
            <a:extLst>
              <a:ext uri="{FF2B5EF4-FFF2-40B4-BE49-F238E27FC236}">
                <a16:creationId xmlns:a16="http://schemas.microsoft.com/office/drawing/2014/main" id="{A7216960-EBCE-4F35-BF4D-1050D8313082}"/>
              </a:ext>
            </a:extLst>
          </p:cNvPr>
          <p:cNvSpPr/>
          <p:nvPr/>
        </p:nvSpPr>
        <p:spPr>
          <a:xfrm rot="5400000">
            <a:off x="4541360" y="-4541360"/>
            <a:ext cx="44136" cy="91268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sl-SI" sz="1350" kern="1200">
              <a:solidFill>
                <a:prstClr val="white"/>
              </a:solidFill>
              <a:latin typeface="Calibri" panose="020F0502020204030204"/>
            </a:endParaRPr>
          </a:p>
        </p:txBody>
      </p:sp>
      <p:sp>
        <p:nvSpPr>
          <p:cNvPr id="13" name="Pravokotnik 12">
            <a:extLst>
              <a:ext uri="{FF2B5EF4-FFF2-40B4-BE49-F238E27FC236}">
                <a16:creationId xmlns:a16="http://schemas.microsoft.com/office/drawing/2014/main" id="{4C346BD5-F087-4EFC-951B-5B2078E7FB8C}"/>
              </a:ext>
            </a:extLst>
          </p:cNvPr>
          <p:cNvSpPr/>
          <p:nvPr/>
        </p:nvSpPr>
        <p:spPr>
          <a:xfrm rot="5400000">
            <a:off x="4549932" y="569129"/>
            <a:ext cx="44136" cy="91268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sl-SI" sz="1350" kern="1200">
              <a:solidFill>
                <a:prstClr val="white"/>
              </a:solidFill>
              <a:latin typeface="Calibri" panose="020F0502020204030204"/>
            </a:endParaRPr>
          </a:p>
        </p:txBody>
      </p:sp>
      <p:pic>
        <p:nvPicPr>
          <p:cNvPr id="18" name="Slika 17">
            <a:extLst>
              <a:ext uri="{FF2B5EF4-FFF2-40B4-BE49-F238E27FC236}">
                <a16:creationId xmlns:a16="http://schemas.microsoft.com/office/drawing/2014/main" id="{A3961128-3B44-4927-9E06-ACCE7EEEAA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19" y="1886563"/>
            <a:ext cx="3551845" cy="2461718"/>
          </a:xfrm>
          <a:prstGeom prst="rect">
            <a:avLst/>
          </a:prstGeom>
        </p:spPr>
      </p:pic>
    </p:spTree>
    <p:extLst>
      <p:ext uri="{BB962C8B-B14F-4D97-AF65-F5344CB8AC3E}">
        <p14:creationId xmlns:p14="http://schemas.microsoft.com/office/powerpoint/2010/main" val="245605503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7FA7D07D-6F63-4AEF-8310-2204941A43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8839" y="76056"/>
            <a:ext cx="1038582" cy="812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Pravokotnik 7">
            <a:extLst>
              <a:ext uri="{FF2B5EF4-FFF2-40B4-BE49-F238E27FC236}">
                <a16:creationId xmlns:a16="http://schemas.microsoft.com/office/drawing/2014/main" id="{A35AC476-4612-469D-9D8E-A7F5A4E7AB05}"/>
              </a:ext>
            </a:extLst>
          </p:cNvPr>
          <p:cNvSpPr/>
          <p:nvPr/>
        </p:nvSpPr>
        <p:spPr>
          <a:xfrm>
            <a:off x="2623702" y="768639"/>
            <a:ext cx="2287806" cy="369332"/>
          </a:xfrm>
          <a:prstGeom prst="rect">
            <a:avLst/>
          </a:prstGeom>
        </p:spPr>
        <p:txBody>
          <a:bodyPr wrap="none">
            <a:spAutoFit/>
          </a:bodyPr>
          <a:lstStyle/>
          <a:p>
            <a:pPr defTabSz="685800">
              <a:buClrTx/>
            </a:pPr>
            <a:r>
              <a:rPr lang="sl-SI" sz="1800" b="1" kern="1200" dirty="0">
                <a:solidFill>
                  <a:srgbClr val="4472C4"/>
                </a:solidFill>
                <a:latin typeface="Arial" panose="020B0604020202020204" pitchFamily="34" charset="0"/>
                <a:ea typeface="+mn-ea"/>
                <a:cs typeface="Arial" panose="020B0604020202020204" pitchFamily="34" charset="0"/>
              </a:rPr>
              <a:t>DOBRO JE VEDETI</a:t>
            </a:r>
            <a:endParaRPr lang="sl-SI" sz="1800" b="1" kern="1200" dirty="0">
              <a:solidFill>
                <a:srgbClr val="4472C4"/>
              </a:solidFill>
              <a:latin typeface="Calibri" panose="020F0502020204030204"/>
              <a:ea typeface="+mn-ea"/>
              <a:cs typeface="+mn-cs"/>
            </a:endParaRPr>
          </a:p>
        </p:txBody>
      </p:sp>
      <p:sp>
        <p:nvSpPr>
          <p:cNvPr id="9" name="Naslov 1">
            <a:extLst>
              <a:ext uri="{FF2B5EF4-FFF2-40B4-BE49-F238E27FC236}">
                <a16:creationId xmlns:a16="http://schemas.microsoft.com/office/drawing/2014/main" id="{0981E227-0DAB-4B8C-B298-E8CDB6179503}"/>
              </a:ext>
            </a:extLst>
          </p:cNvPr>
          <p:cNvSpPr txBox="1">
            <a:spLocks/>
          </p:cNvSpPr>
          <p:nvPr/>
        </p:nvSpPr>
        <p:spPr>
          <a:xfrm>
            <a:off x="294257" y="2876606"/>
            <a:ext cx="4953057" cy="1698298"/>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42900" indent="-342900" defTabSz="342900">
              <a:spcAft>
                <a:spcPts val="1350"/>
              </a:spcAft>
              <a:buClrTx/>
              <a:buFont typeface="Arial" panose="020B0604020202020204" pitchFamily="34" charset="0"/>
              <a:buChar char="•"/>
            </a:pPr>
            <a:r>
              <a:rPr lang="sl-SI" sz="1575" dirty="0">
                <a:solidFill>
                  <a:srgbClr val="002060"/>
                </a:solidFill>
                <a:latin typeface="Arial" panose="020B0604020202020204" pitchFamily="34" charset="0"/>
                <a:cs typeface="Arial" panose="020B0604020202020204" pitchFamily="34" charset="0"/>
              </a:rPr>
              <a:t>Možnost </a:t>
            </a:r>
            <a:r>
              <a:rPr lang="sl-SI" sz="1575" b="1" dirty="0">
                <a:solidFill>
                  <a:srgbClr val="70AD47"/>
                </a:solidFill>
                <a:latin typeface="Arial" panose="020B0604020202020204" pitchFamily="34" charset="0"/>
                <a:cs typeface="Arial" panose="020B0604020202020204" pitchFamily="34" charset="0"/>
              </a:rPr>
              <a:t>stopenjskega študija</a:t>
            </a:r>
            <a:r>
              <a:rPr lang="sl-SI" sz="1575" dirty="0">
                <a:solidFill>
                  <a:srgbClr val="002060"/>
                </a:solidFill>
                <a:latin typeface="Arial" panose="020B0604020202020204" pitchFamily="34" charset="0"/>
                <a:cs typeface="Arial" panose="020B0604020202020204" pitchFamily="34" charset="0"/>
              </a:rPr>
              <a:t>;                   najprej višja, nato visoka.</a:t>
            </a:r>
          </a:p>
          <a:p>
            <a:pPr marL="342900" indent="-342900" defTabSz="342900">
              <a:spcAft>
                <a:spcPts val="1350"/>
              </a:spcAft>
              <a:buClrTx/>
              <a:buFont typeface="Arial" panose="020B0604020202020204" pitchFamily="34" charset="0"/>
              <a:buChar char="•"/>
            </a:pPr>
            <a:r>
              <a:rPr lang="sl-SI" sz="1575" dirty="0">
                <a:solidFill>
                  <a:srgbClr val="002060"/>
                </a:solidFill>
                <a:latin typeface="Arial" panose="020B0604020202020204" pitchFamily="34" charset="0"/>
                <a:cs typeface="Arial" panose="020B0604020202020204" pitchFamily="34" charset="0"/>
              </a:rPr>
              <a:t>VSŠ daje praktična in aplikativna znanja                     (800 ur praktičnega izobraževanja).</a:t>
            </a:r>
            <a:br>
              <a:rPr lang="sl-SI" sz="1575" dirty="0">
                <a:solidFill>
                  <a:srgbClr val="002060"/>
                </a:solidFill>
                <a:latin typeface="Arial" panose="020B0604020202020204" pitchFamily="34" charset="0"/>
                <a:cs typeface="Arial" panose="020B0604020202020204" pitchFamily="34" charset="0"/>
              </a:rPr>
            </a:br>
            <a:br>
              <a:rPr lang="sl-SI" sz="1500" dirty="0">
                <a:solidFill>
                  <a:srgbClr val="002060"/>
                </a:solidFill>
                <a:latin typeface="Arial" panose="020B0604020202020204" pitchFamily="34" charset="0"/>
                <a:cs typeface="Arial" panose="020B0604020202020204" pitchFamily="34" charset="0"/>
              </a:rPr>
            </a:br>
            <a:endParaRPr lang="sl-SI" sz="1500" dirty="0">
              <a:solidFill>
                <a:srgbClr val="002060"/>
              </a:solidFill>
              <a:latin typeface="Arial" panose="020B0604020202020204" pitchFamily="34" charset="0"/>
              <a:cs typeface="Arial" panose="020B0604020202020204" pitchFamily="34" charset="0"/>
            </a:endParaRPr>
          </a:p>
        </p:txBody>
      </p:sp>
      <p:sp>
        <p:nvSpPr>
          <p:cNvPr id="10" name="Pravokotnik 9">
            <a:extLst>
              <a:ext uri="{FF2B5EF4-FFF2-40B4-BE49-F238E27FC236}">
                <a16:creationId xmlns:a16="http://schemas.microsoft.com/office/drawing/2014/main" id="{85BE8AF6-C8B3-4AC7-AAAE-D70E724FC1AE}"/>
              </a:ext>
            </a:extLst>
          </p:cNvPr>
          <p:cNvSpPr/>
          <p:nvPr/>
        </p:nvSpPr>
        <p:spPr>
          <a:xfrm>
            <a:off x="9109711" y="0"/>
            <a:ext cx="34289" cy="514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sl-SI" sz="1350" kern="1200">
              <a:solidFill>
                <a:prstClr val="white"/>
              </a:solidFill>
              <a:latin typeface="Calibri" panose="020F0502020204030204"/>
            </a:endParaRPr>
          </a:p>
        </p:txBody>
      </p:sp>
      <p:sp>
        <p:nvSpPr>
          <p:cNvPr id="11" name="Pravokotnik 10">
            <a:extLst>
              <a:ext uri="{FF2B5EF4-FFF2-40B4-BE49-F238E27FC236}">
                <a16:creationId xmlns:a16="http://schemas.microsoft.com/office/drawing/2014/main" id="{7843CFC1-6487-40DC-9BBE-2E136D711540}"/>
              </a:ext>
            </a:extLst>
          </p:cNvPr>
          <p:cNvSpPr/>
          <p:nvPr/>
        </p:nvSpPr>
        <p:spPr>
          <a:xfrm>
            <a:off x="1" y="0"/>
            <a:ext cx="34289" cy="514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sl-SI" sz="1350" kern="1200">
              <a:solidFill>
                <a:prstClr val="white"/>
              </a:solidFill>
              <a:latin typeface="Calibri" panose="020F0502020204030204"/>
            </a:endParaRPr>
          </a:p>
        </p:txBody>
      </p:sp>
      <p:sp>
        <p:nvSpPr>
          <p:cNvPr id="12" name="Pravokotnik 11">
            <a:extLst>
              <a:ext uri="{FF2B5EF4-FFF2-40B4-BE49-F238E27FC236}">
                <a16:creationId xmlns:a16="http://schemas.microsoft.com/office/drawing/2014/main" id="{08A12B03-F039-4620-B645-B469EE8CBA52}"/>
              </a:ext>
            </a:extLst>
          </p:cNvPr>
          <p:cNvSpPr/>
          <p:nvPr/>
        </p:nvSpPr>
        <p:spPr>
          <a:xfrm rot="5400000">
            <a:off x="4541360" y="-4541360"/>
            <a:ext cx="44136" cy="91268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sl-SI" sz="1350" kern="1200">
              <a:solidFill>
                <a:prstClr val="white"/>
              </a:solidFill>
              <a:latin typeface="Calibri" panose="020F0502020204030204"/>
            </a:endParaRPr>
          </a:p>
        </p:txBody>
      </p:sp>
      <p:sp>
        <p:nvSpPr>
          <p:cNvPr id="14" name="Pravokotnik 13">
            <a:extLst>
              <a:ext uri="{FF2B5EF4-FFF2-40B4-BE49-F238E27FC236}">
                <a16:creationId xmlns:a16="http://schemas.microsoft.com/office/drawing/2014/main" id="{2C1108B1-CB46-4EB6-B81E-F718CC6E03A8}"/>
              </a:ext>
            </a:extLst>
          </p:cNvPr>
          <p:cNvSpPr/>
          <p:nvPr/>
        </p:nvSpPr>
        <p:spPr>
          <a:xfrm rot="5400000">
            <a:off x="4549932" y="569129"/>
            <a:ext cx="44136" cy="91268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sl-SI" sz="1350" kern="1200">
              <a:solidFill>
                <a:prstClr val="white"/>
              </a:solidFill>
              <a:latin typeface="Calibri" panose="020F0502020204030204"/>
            </a:endParaRPr>
          </a:p>
        </p:txBody>
      </p:sp>
      <p:pic>
        <p:nvPicPr>
          <p:cNvPr id="4" name="Slika 3">
            <a:extLst>
              <a:ext uri="{FF2B5EF4-FFF2-40B4-BE49-F238E27FC236}">
                <a16:creationId xmlns:a16="http://schemas.microsoft.com/office/drawing/2014/main" id="{54919114-4E94-4188-83AE-9926C500103E}"/>
              </a:ext>
            </a:extLst>
          </p:cNvPr>
          <p:cNvPicPr>
            <a:picLocks noChangeAspect="1"/>
          </p:cNvPicPr>
          <p:nvPr/>
        </p:nvPicPr>
        <p:blipFill>
          <a:blip r:embed="rId3"/>
          <a:stretch>
            <a:fillRect/>
          </a:stretch>
        </p:blipFill>
        <p:spPr>
          <a:xfrm>
            <a:off x="5479471" y="2748288"/>
            <a:ext cx="3595949" cy="2330282"/>
          </a:xfrm>
          <a:prstGeom prst="rect">
            <a:avLst/>
          </a:prstGeom>
        </p:spPr>
      </p:pic>
      <p:sp>
        <p:nvSpPr>
          <p:cNvPr id="6" name="PoljeZBesedilom 5">
            <a:extLst>
              <a:ext uri="{FF2B5EF4-FFF2-40B4-BE49-F238E27FC236}">
                <a16:creationId xmlns:a16="http://schemas.microsoft.com/office/drawing/2014/main" id="{006AEE1A-C124-4263-969C-EF96D6F211E9}"/>
              </a:ext>
            </a:extLst>
          </p:cNvPr>
          <p:cNvSpPr txBox="1"/>
          <p:nvPr/>
        </p:nvSpPr>
        <p:spPr>
          <a:xfrm>
            <a:off x="294257" y="1301216"/>
            <a:ext cx="7805223" cy="369332"/>
          </a:xfrm>
          <a:prstGeom prst="rect">
            <a:avLst/>
          </a:prstGeom>
          <a:noFill/>
        </p:spPr>
        <p:txBody>
          <a:bodyPr wrap="square" rtlCol="0">
            <a:spAutoFit/>
          </a:bodyPr>
          <a:lstStyle/>
          <a:p>
            <a:pPr marL="342900" indent="-342900" defTabSz="685800">
              <a:spcAft>
                <a:spcPts val="1350"/>
              </a:spcAft>
              <a:buClrTx/>
              <a:buFont typeface="Arial" panose="020B0604020202020204" pitchFamily="34" charset="0"/>
              <a:buChar char="•"/>
            </a:pPr>
            <a:r>
              <a:rPr lang="sl-SI" sz="1575" kern="1200" dirty="0">
                <a:solidFill>
                  <a:srgbClr val="002060"/>
                </a:solidFill>
                <a:latin typeface="Arial" panose="020B0604020202020204" pitchFamily="34" charset="0"/>
                <a:ea typeface="+mn-ea"/>
                <a:cs typeface="Arial" panose="020B0604020202020204" pitchFamily="34" charset="0"/>
              </a:rPr>
              <a:t>Možna oddaja prijave za vpis v višje in visoko šolstvo hkrati</a:t>
            </a:r>
            <a:r>
              <a:rPr lang="sl-SI" sz="1800" kern="1200" dirty="0">
                <a:solidFill>
                  <a:srgbClr val="002060"/>
                </a:solidFill>
                <a:latin typeface="Arial" panose="020B0604020202020204" pitchFamily="34" charset="0"/>
                <a:ea typeface="+mn-ea"/>
                <a:cs typeface="Arial" panose="020B0604020202020204" pitchFamily="34" charset="0"/>
              </a:rPr>
              <a:t>.</a:t>
            </a:r>
          </a:p>
        </p:txBody>
      </p:sp>
      <p:sp>
        <p:nvSpPr>
          <p:cNvPr id="18" name="PoljeZBesedilom 17">
            <a:extLst>
              <a:ext uri="{FF2B5EF4-FFF2-40B4-BE49-F238E27FC236}">
                <a16:creationId xmlns:a16="http://schemas.microsoft.com/office/drawing/2014/main" id="{0EF29E5C-C0E6-4672-BCD5-C5FE940407D5}"/>
              </a:ext>
            </a:extLst>
          </p:cNvPr>
          <p:cNvSpPr txBox="1"/>
          <p:nvPr/>
        </p:nvSpPr>
        <p:spPr>
          <a:xfrm>
            <a:off x="294257" y="1750690"/>
            <a:ext cx="7805223" cy="334707"/>
          </a:xfrm>
          <a:prstGeom prst="rect">
            <a:avLst/>
          </a:prstGeom>
          <a:noFill/>
        </p:spPr>
        <p:txBody>
          <a:bodyPr wrap="square" rtlCol="0">
            <a:spAutoFit/>
          </a:bodyPr>
          <a:lstStyle/>
          <a:p>
            <a:pPr marL="342900" indent="-342900" defTabSz="685800">
              <a:spcAft>
                <a:spcPts val="1350"/>
              </a:spcAft>
              <a:buClrTx/>
              <a:buFont typeface="Arial" panose="020B0604020202020204" pitchFamily="34" charset="0"/>
              <a:buChar char="•"/>
            </a:pPr>
            <a:r>
              <a:rPr lang="sl-SI" sz="1575" b="1" kern="1200" dirty="0">
                <a:solidFill>
                  <a:srgbClr val="70AD47"/>
                </a:solidFill>
                <a:latin typeface="Arial" panose="020B0604020202020204" pitchFamily="34" charset="0"/>
                <a:ea typeface="+mn-ea"/>
                <a:cs typeface="Arial" panose="020B0604020202020204" pitchFamily="34" charset="0"/>
              </a:rPr>
              <a:t>Prednost</a:t>
            </a:r>
            <a:r>
              <a:rPr lang="sl-SI" sz="1575" kern="1200" dirty="0">
                <a:solidFill>
                  <a:srgbClr val="002060"/>
                </a:solidFill>
                <a:latin typeface="Arial" panose="020B0604020202020204" pitchFamily="34" charset="0"/>
                <a:ea typeface="+mn-ea"/>
                <a:cs typeface="Arial" panose="020B0604020202020204" pitchFamily="34" charset="0"/>
              </a:rPr>
              <a:t> pri vpisu imajo kandidati, ki se prvič vpisujejo.</a:t>
            </a:r>
          </a:p>
        </p:txBody>
      </p:sp>
      <p:sp>
        <p:nvSpPr>
          <p:cNvPr id="19" name="PoljeZBesedilom 18">
            <a:extLst>
              <a:ext uri="{FF2B5EF4-FFF2-40B4-BE49-F238E27FC236}">
                <a16:creationId xmlns:a16="http://schemas.microsoft.com/office/drawing/2014/main" id="{4D4620C8-B02B-438D-8FC2-6F438A0E0709}"/>
              </a:ext>
            </a:extLst>
          </p:cNvPr>
          <p:cNvSpPr txBox="1"/>
          <p:nvPr/>
        </p:nvSpPr>
        <p:spPr>
          <a:xfrm>
            <a:off x="294257" y="2218798"/>
            <a:ext cx="8906998" cy="577081"/>
          </a:xfrm>
          <a:prstGeom prst="rect">
            <a:avLst/>
          </a:prstGeom>
          <a:noFill/>
        </p:spPr>
        <p:txBody>
          <a:bodyPr wrap="square" rtlCol="0">
            <a:spAutoFit/>
          </a:bodyPr>
          <a:lstStyle/>
          <a:p>
            <a:pPr marL="342900" indent="-342900" defTabSz="685800">
              <a:spcAft>
                <a:spcPts val="1350"/>
              </a:spcAft>
              <a:buClrTx/>
              <a:buFont typeface="Arial" panose="020B0604020202020204" pitchFamily="34" charset="0"/>
              <a:buChar char="•"/>
            </a:pPr>
            <a:r>
              <a:rPr lang="sl-SI" sz="1575" kern="1200" dirty="0">
                <a:solidFill>
                  <a:srgbClr val="002060"/>
                </a:solidFill>
                <a:latin typeface="Arial" panose="020B0604020202020204" pitchFamily="34" charset="0"/>
                <a:ea typeface="+mn-ea"/>
                <a:cs typeface="Arial" panose="020B0604020202020204" pitchFamily="34" charset="0"/>
              </a:rPr>
              <a:t>Kdor je bil že </a:t>
            </a:r>
            <a:r>
              <a:rPr lang="sl-SI" sz="1575" b="1" kern="1200" dirty="0">
                <a:solidFill>
                  <a:srgbClr val="70AD47"/>
                </a:solidFill>
                <a:latin typeface="Arial" panose="020B0604020202020204" pitchFamily="34" charset="0"/>
                <a:ea typeface="+mn-ea"/>
                <a:cs typeface="Arial" panose="020B0604020202020204" pitchFamily="34" charset="0"/>
              </a:rPr>
              <a:t>3 leta </a:t>
            </a:r>
            <a:r>
              <a:rPr lang="sl-SI" sz="1575" kern="1200" dirty="0">
                <a:solidFill>
                  <a:srgbClr val="002060"/>
                </a:solidFill>
                <a:latin typeface="Arial" panose="020B0604020202020204" pitchFamily="34" charset="0"/>
                <a:ea typeface="+mn-ea"/>
                <a:cs typeface="Arial" panose="020B0604020202020204" pitchFamily="34" charset="0"/>
              </a:rPr>
              <a:t>vpisan v študijski program višjega ali visokega šolstva, se ne more vpisati  v REDNI študij višjega šolstva.</a:t>
            </a:r>
          </a:p>
        </p:txBody>
      </p:sp>
    </p:spTree>
    <p:extLst>
      <p:ext uri="{BB962C8B-B14F-4D97-AF65-F5344CB8AC3E}">
        <p14:creationId xmlns:p14="http://schemas.microsoft.com/office/powerpoint/2010/main" val="275886836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4AD531F0-D93B-4884-A8B4-452497EE82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3578" y="108316"/>
            <a:ext cx="1038582" cy="812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PoljeZBesedilom 9">
            <a:extLst>
              <a:ext uri="{FF2B5EF4-FFF2-40B4-BE49-F238E27FC236}">
                <a16:creationId xmlns:a16="http://schemas.microsoft.com/office/drawing/2014/main" id="{829D9687-75BD-4C1F-B87D-C5FC42B9C97F}"/>
              </a:ext>
            </a:extLst>
          </p:cNvPr>
          <p:cNvSpPr txBox="1"/>
          <p:nvPr/>
        </p:nvSpPr>
        <p:spPr>
          <a:xfrm>
            <a:off x="2159630" y="1121714"/>
            <a:ext cx="4463594" cy="369332"/>
          </a:xfrm>
          <a:prstGeom prst="rect">
            <a:avLst/>
          </a:prstGeom>
          <a:noFill/>
        </p:spPr>
        <p:txBody>
          <a:bodyPr wrap="none" rtlCol="0">
            <a:spAutoFit/>
          </a:bodyPr>
          <a:lstStyle/>
          <a:p>
            <a:pPr defTabSz="685800">
              <a:buClrTx/>
            </a:pPr>
            <a:r>
              <a:rPr lang="sl-SI" sz="1800" b="1" kern="1200" dirty="0">
                <a:solidFill>
                  <a:srgbClr val="5B9BD5"/>
                </a:solidFill>
                <a:latin typeface="Arial" panose="020B0604020202020204" pitchFamily="34" charset="0"/>
                <a:ea typeface="+mn-ea"/>
                <a:cs typeface="Arial" panose="020B0604020202020204" pitchFamily="34" charset="0"/>
              </a:rPr>
              <a:t>KANDIDATI S POSEBNIMI POTREBAMI</a:t>
            </a:r>
          </a:p>
        </p:txBody>
      </p:sp>
      <p:sp>
        <p:nvSpPr>
          <p:cNvPr id="11" name="Pravokotnik 10">
            <a:extLst>
              <a:ext uri="{FF2B5EF4-FFF2-40B4-BE49-F238E27FC236}">
                <a16:creationId xmlns:a16="http://schemas.microsoft.com/office/drawing/2014/main" id="{5BD2A8DB-755B-49E6-A7A0-CB55EFD9890A}"/>
              </a:ext>
            </a:extLst>
          </p:cNvPr>
          <p:cNvSpPr/>
          <p:nvPr/>
        </p:nvSpPr>
        <p:spPr>
          <a:xfrm>
            <a:off x="4077892" y="1806780"/>
            <a:ext cx="4694933" cy="2713563"/>
          </a:xfrm>
          <a:prstGeom prst="rect">
            <a:avLst/>
          </a:prstGeom>
        </p:spPr>
        <p:txBody>
          <a:bodyPr wrap="square">
            <a:spAutoFit/>
          </a:bodyPr>
          <a:lstStyle/>
          <a:p>
            <a:pPr marL="214313" indent="-214313" defTabSz="685800">
              <a:spcAft>
                <a:spcPts val="1350"/>
              </a:spcAft>
              <a:buClrTx/>
              <a:buFont typeface="Arial" panose="020B0604020202020204" pitchFamily="34" charset="0"/>
              <a:buChar char="•"/>
            </a:pPr>
            <a:r>
              <a:rPr lang="sl-SI" sz="1800" kern="1200" dirty="0">
                <a:solidFill>
                  <a:prstClr val="black"/>
                </a:solidFill>
                <a:latin typeface="Arial" panose="020B0604020202020204" pitchFamily="34" charset="0"/>
                <a:ea typeface="+mn-ea"/>
                <a:cs typeface="Arial" panose="020B0604020202020204" pitchFamily="34" charset="0"/>
              </a:rPr>
              <a:t>Posebna prošnja + </a:t>
            </a:r>
            <a:r>
              <a:rPr lang="sl-SI" sz="1800" b="1" kern="1200" dirty="0">
                <a:solidFill>
                  <a:prstClr val="black"/>
                </a:solidFill>
                <a:latin typeface="Arial" panose="020B0604020202020204" pitchFamily="34" charset="0"/>
                <a:ea typeface="+mn-ea"/>
                <a:cs typeface="Arial" panose="020B0604020202020204" pitchFamily="34" charset="0"/>
              </a:rPr>
              <a:t>ustrezna dokazila </a:t>
            </a:r>
            <a:r>
              <a:rPr lang="sl-SI" sz="1800" kern="1200" dirty="0">
                <a:solidFill>
                  <a:prstClr val="black"/>
                </a:solidFill>
                <a:latin typeface="Arial" panose="020B0604020202020204" pitchFamily="34" charset="0"/>
                <a:ea typeface="+mn-ea"/>
                <a:cs typeface="Arial" panose="020B0604020202020204" pitchFamily="34" charset="0"/>
              </a:rPr>
              <a:t>do 17. julija 2024</a:t>
            </a:r>
            <a:r>
              <a:rPr lang="sl-SI" sz="2400" kern="1200" dirty="0">
                <a:solidFill>
                  <a:prstClr val="black"/>
                </a:solidFill>
                <a:latin typeface="Arial" panose="020B0604020202020204" pitchFamily="34" charset="0"/>
                <a:ea typeface="+mn-ea"/>
                <a:cs typeface="Arial" panose="020B0604020202020204" pitchFamily="34" charset="0"/>
              </a:rPr>
              <a:t> </a:t>
            </a:r>
            <a:r>
              <a:rPr lang="sl-SI" sz="1500" kern="1200" dirty="0">
                <a:solidFill>
                  <a:prstClr val="black"/>
                </a:solidFill>
                <a:latin typeface="Arial" panose="020B0604020202020204" pitchFamily="34" charset="0"/>
                <a:ea typeface="+mn-ea"/>
                <a:cs typeface="Arial" panose="020B0604020202020204" pitchFamily="34" charset="0"/>
              </a:rPr>
              <a:t>(</a:t>
            </a:r>
            <a:r>
              <a:rPr lang="sl-SI" sz="1500" kern="1200" dirty="0">
                <a:solidFill>
                  <a:prstClr val="black"/>
                </a:solidFill>
                <a:latin typeface="Calibri" panose="020F0502020204030204"/>
                <a:ea typeface="+mn-ea"/>
                <a:cs typeface="+mn-cs"/>
              </a:rPr>
              <a:t>kasneje pa le, če je po tem roku prišlo do upravičenih razlogov za to</a:t>
            </a:r>
            <a:r>
              <a:rPr lang="sl-SI" sz="1500" kern="1200" dirty="0">
                <a:solidFill>
                  <a:prstClr val="black"/>
                </a:solidFill>
                <a:latin typeface="Arial" panose="020B0604020202020204" pitchFamily="34" charset="0"/>
                <a:ea typeface="+mn-ea"/>
                <a:cs typeface="Arial" panose="020B0604020202020204" pitchFamily="34" charset="0"/>
              </a:rPr>
              <a:t>). </a:t>
            </a:r>
            <a:endParaRPr lang="sl-SI" sz="1800" kern="1200" dirty="0">
              <a:solidFill>
                <a:prstClr val="black"/>
              </a:solidFill>
              <a:latin typeface="Arial" panose="020B0604020202020204" pitchFamily="34" charset="0"/>
              <a:ea typeface="+mn-ea"/>
              <a:cs typeface="Arial" panose="020B0604020202020204" pitchFamily="34" charset="0"/>
            </a:endParaRPr>
          </a:p>
          <a:p>
            <a:pPr marL="214313" indent="-214313" defTabSz="685800">
              <a:spcAft>
                <a:spcPts val="1350"/>
              </a:spcAft>
              <a:buClrTx/>
              <a:buFont typeface="Arial" panose="020B0604020202020204" pitchFamily="34" charset="0"/>
              <a:buChar char="•"/>
            </a:pPr>
            <a:r>
              <a:rPr lang="sl-SI" sz="1800" kern="1200" dirty="0">
                <a:solidFill>
                  <a:prstClr val="black"/>
                </a:solidFill>
                <a:latin typeface="Arial" panose="020B0604020202020204" pitchFamily="34" charset="0"/>
                <a:ea typeface="+mn-ea"/>
                <a:cs typeface="Arial" panose="020B0604020202020204" pitchFamily="34" charset="0"/>
              </a:rPr>
              <a:t>O statusu odloči pristojni organ višje strokovne šole.</a:t>
            </a:r>
          </a:p>
          <a:p>
            <a:pPr marL="214313" indent="-214313" defTabSz="685800">
              <a:spcAft>
                <a:spcPts val="1350"/>
              </a:spcAft>
              <a:buClrTx/>
              <a:buFont typeface="Arial" panose="020B0604020202020204" pitchFamily="34" charset="0"/>
              <a:buChar char="•"/>
            </a:pPr>
            <a:r>
              <a:rPr lang="sl-SI" sz="1800" b="1" kern="1200" dirty="0">
                <a:solidFill>
                  <a:prstClr val="black"/>
                </a:solidFill>
                <a:latin typeface="Arial" panose="020B0604020202020204" pitchFamily="34" charset="0"/>
                <a:ea typeface="+mn-ea"/>
                <a:cs typeface="Arial" panose="020B0604020202020204" pitchFamily="34" charset="0"/>
              </a:rPr>
              <a:t>Sprejeti so lahko (Sklep šole) ne glede na število točk v primeru omejitve</a:t>
            </a:r>
            <a:r>
              <a:rPr lang="sl-SI" sz="1800" kern="1200" dirty="0">
                <a:solidFill>
                  <a:prstClr val="black"/>
                </a:solidFill>
                <a:latin typeface="Arial" panose="020B0604020202020204" pitchFamily="34" charset="0"/>
                <a:ea typeface="+mn-ea"/>
                <a:cs typeface="Arial" panose="020B0604020202020204" pitchFamily="34" charset="0"/>
              </a:rPr>
              <a:t>, </a:t>
            </a:r>
            <a:r>
              <a:rPr lang="sl-SI" sz="1800" u="sng" kern="1200" dirty="0">
                <a:solidFill>
                  <a:prstClr val="black"/>
                </a:solidFill>
                <a:latin typeface="Arial" panose="020B0604020202020204" pitchFamily="34" charset="0"/>
                <a:ea typeface="+mn-ea"/>
                <a:cs typeface="Arial" panose="020B0604020202020204" pitchFamily="34" charset="0"/>
              </a:rPr>
              <a:t>če izpolnjujejo splošne pogoje za vpis.</a:t>
            </a:r>
          </a:p>
        </p:txBody>
      </p:sp>
      <p:sp>
        <p:nvSpPr>
          <p:cNvPr id="12" name="Pravokotnik 11">
            <a:extLst>
              <a:ext uri="{FF2B5EF4-FFF2-40B4-BE49-F238E27FC236}">
                <a16:creationId xmlns:a16="http://schemas.microsoft.com/office/drawing/2014/main" id="{A7FD8E48-36D0-41EF-B89B-E66CDAC7267D}"/>
              </a:ext>
            </a:extLst>
          </p:cNvPr>
          <p:cNvSpPr/>
          <p:nvPr/>
        </p:nvSpPr>
        <p:spPr>
          <a:xfrm>
            <a:off x="3159618" y="647105"/>
            <a:ext cx="2287806" cy="369332"/>
          </a:xfrm>
          <a:prstGeom prst="rect">
            <a:avLst/>
          </a:prstGeom>
        </p:spPr>
        <p:txBody>
          <a:bodyPr wrap="none">
            <a:spAutoFit/>
          </a:bodyPr>
          <a:lstStyle/>
          <a:p>
            <a:pPr defTabSz="685800">
              <a:buClrTx/>
            </a:pPr>
            <a:r>
              <a:rPr lang="sl-SI" sz="1800" b="1" kern="1200" dirty="0">
                <a:solidFill>
                  <a:srgbClr val="44546A"/>
                </a:solidFill>
                <a:latin typeface="Arial" panose="020B0604020202020204" pitchFamily="34" charset="0"/>
                <a:ea typeface="+mn-ea"/>
                <a:cs typeface="Arial" panose="020B0604020202020204" pitchFamily="34" charset="0"/>
              </a:rPr>
              <a:t>DOBRO JE VEDETI</a:t>
            </a:r>
            <a:endParaRPr lang="sl-SI" sz="1800" b="1" kern="1200" dirty="0">
              <a:solidFill>
                <a:srgbClr val="44546A"/>
              </a:solidFill>
              <a:latin typeface="Calibri" panose="020F0502020204030204"/>
              <a:ea typeface="+mn-ea"/>
              <a:cs typeface="+mn-cs"/>
            </a:endParaRPr>
          </a:p>
        </p:txBody>
      </p:sp>
      <p:sp>
        <p:nvSpPr>
          <p:cNvPr id="9" name="Pravokotnik 8">
            <a:extLst>
              <a:ext uri="{FF2B5EF4-FFF2-40B4-BE49-F238E27FC236}">
                <a16:creationId xmlns:a16="http://schemas.microsoft.com/office/drawing/2014/main" id="{F426F70E-CC89-4E18-BB6B-01D69E36269F}"/>
              </a:ext>
            </a:extLst>
          </p:cNvPr>
          <p:cNvSpPr/>
          <p:nvPr/>
        </p:nvSpPr>
        <p:spPr>
          <a:xfrm>
            <a:off x="9109711" y="0"/>
            <a:ext cx="34289" cy="514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sl-SI" sz="1350" kern="1200">
              <a:solidFill>
                <a:prstClr val="white"/>
              </a:solidFill>
              <a:latin typeface="Calibri" panose="020F0502020204030204"/>
            </a:endParaRPr>
          </a:p>
        </p:txBody>
      </p:sp>
      <p:sp>
        <p:nvSpPr>
          <p:cNvPr id="13" name="Pravokotnik 12">
            <a:extLst>
              <a:ext uri="{FF2B5EF4-FFF2-40B4-BE49-F238E27FC236}">
                <a16:creationId xmlns:a16="http://schemas.microsoft.com/office/drawing/2014/main" id="{27AD5E14-BE58-4D9A-A581-37B2406182E8}"/>
              </a:ext>
            </a:extLst>
          </p:cNvPr>
          <p:cNvSpPr/>
          <p:nvPr/>
        </p:nvSpPr>
        <p:spPr>
          <a:xfrm>
            <a:off x="1" y="0"/>
            <a:ext cx="34289" cy="514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sl-SI" sz="1350" kern="1200">
              <a:solidFill>
                <a:prstClr val="white"/>
              </a:solidFill>
              <a:latin typeface="Calibri" panose="020F0502020204030204"/>
            </a:endParaRPr>
          </a:p>
        </p:txBody>
      </p:sp>
      <p:sp>
        <p:nvSpPr>
          <p:cNvPr id="15" name="Pravokotnik 14">
            <a:extLst>
              <a:ext uri="{FF2B5EF4-FFF2-40B4-BE49-F238E27FC236}">
                <a16:creationId xmlns:a16="http://schemas.microsoft.com/office/drawing/2014/main" id="{7A125DED-70C0-4CB5-92EB-FE07FF0086E3}"/>
              </a:ext>
            </a:extLst>
          </p:cNvPr>
          <p:cNvSpPr/>
          <p:nvPr/>
        </p:nvSpPr>
        <p:spPr>
          <a:xfrm rot="5400000">
            <a:off x="4541360" y="-4541360"/>
            <a:ext cx="44136" cy="91268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sl-SI" sz="1350" kern="1200">
              <a:solidFill>
                <a:prstClr val="white"/>
              </a:solidFill>
              <a:latin typeface="Calibri" panose="020F0502020204030204"/>
            </a:endParaRPr>
          </a:p>
        </p:txBody>
      </p:sp>
      <p:sp>
        <p:nvSpPr>
          <p:cNvPr id="16" name="Pravokotnik 15">
            <a:extLst>
              <a:ext uri="{FF2B5EF4-FFF2-40B4-BE49-F238E27FC236}">
                <a16:creationId xmlns:a16="http://schemas.microsoft.com/office/drawing/2014/main" id="{6AB542C8-CAC6-47FA-9ED9-50D03410E613}"/>
              </a:ext>
            </a:extLst>
          </p:cNvPr>
          <p:cNvSpPr/>
          <p:nvPr/>
        </p:nvSpPr>
        <p:spPr>
          <a:xfrm rot="5400000">
            <a:off x="4549932" y="569129"/>
            <a:ext cx="44136" cy="91268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sl-SI" sz="1350" kern="1200">
              <a:solidFill>
                <a:prstClr val="white"/>
              </a:solidFill>
              <a:latin typeface="Calibri" panose="020F0502020204030204"/>
            </a:endParaRPr>
          </a:p>
        </p:txBody>
      </p:sp>
      <p:pic>
        <p:nvPicPr>
          <p:cNvPr id="3" name="Slika 2">
            <a:extLst>
              <a:ext uri="{FF2B5EF4-FFF2-40B4-BE49-F238E27FC236}">
                <a16:creationId xmlns:a16="http://schemas.microsoft.com/office/drawing/2014/main" id="{8E9E354C-097F-4B58-ADBC-22FCFA77FD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65" y="1806781"/>
            <a:ext cx="3946939" cy="2613362"/>
          </a:xfrm>
          <a:prstGeom prst="rect">
            <a:avLst/>
          </a:prstGeom>
        </p:spPr>
      </p:pic>
    </p:spTree>
    <p:extLst>
      <p:ext uri="{BB962C8B-B14F-4D97-AF65-F5344CB8AC3E}">
        <p14:creationId xmlns:p14="http://schemas.microsoft.com/office/powerpoint/2010/main" val="157835109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BF6486A7-4745-4217-8A44-AF28ECFCA7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9516" y="32278"/>
            <a:ext cx="1038582" cy="812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Pravokotnik 7">
            <a:extLst>
              <a:ext uri="{FF2B5EF4-FFF2-40B4-BE49-F238E27FC236}">
                <a16:creationId xmlns:a16="http://schemas.microsoft.com/office/drawing/2014/main" id="{B8764F41-F80B-4FB6-90A0-97586217A58C}"/>
              </a:ext>
            </a:extLst>
          </p:cNvPr>
          <p:cNvSpPr/>
          <p:nvPr/>
        </p:nvSpPr>
        <p:spPr>
          <a:xfrm>
            <a:off x="2186327" y="1275459"/>
            <a:ext cx="5139548" cy="323165"/>
          </a:xfrm>
          <a:prstGeom prst="rect">
            <a:avLst/>
          </a:prstGeom>
        </p:spPr>
        <p:txBody>
          <a:bodyPr wrap="none">
            <a:spAutoFit/>
          </a:bodyPr>
          <a:lstStyle/>
          <a:p>
            <a:pPr defTabSz="685800">
              <a:buClrTx/>
            </a:pPr>
            <a:r>
              <a:rPr lang="sl-SI" sz="1500" b="1" kern="1200" dirty="0">
                <a:solidFill>
                  <a:srgbClr val="FF0000"/>
                </a:solidFill>
                <a:latin typeface="Arial" panose="020B0604020202020204" pitchFamily="34" charset="0"/>
                <a:ea typeface="+mn-ea"/>
                <a:cs typeface="Arial" panose="020B0604020202020204" pitchFamily="34" charset="0"/>
              </a:rPr>
              <a:t>Omejitve vpisa v zadnjih letih, </a:t>
            </a:r>
            <a:r>
              <a:rPr lang="sl-SI" sz="1500" b="1" u="sng" kern="1200" dirty="0">
                <a:solidFill>
                  <a:srgbClr val="FF0000"/>
                </a:solidFill>
                <a:latin typeface="Arial" panose="020B0604020202020204" pitchFamily="34" charset="0"/>
                <a:ea typeface="+mn-ea"/>
                <a:cs typeface="Arial" panose="020B0604020202020204" pitchFamily="34" charset="0"/>
              </a:rPr>
              <a:t>v prvem prijavnem roku</a:t>
            </a:r>
            <a:endParaRPr lang="sl-SI" sz="1500" b="1" u="sng" kern="1200" dirty="0">
              <a:solidFill>
                <a:srgbClr val="FF0000"/>
              </a:solidFill>
              <a:latin typeface="Calibri" panose="020F0502020204030204"/>
              <a:ea typeface="+mn-ea"/>
              <a:cs typeface="+mn-cs"/>
            </a:endParaRPr>
          </a:p>
        </p:txBody>
      </p:sp>
      <p:sp>
        <p:nvSpPr>
          <p:cNvPr id="7" name="PoljeZBesedilom 6">
            <a:extLst>
              <a:ext uri="{FF2B5EF4-FFF2-40B4-BE49-F238E27FC236}">
                <a16:creationId xmlns:a16="http://schemas.microsoft.com/office/drawing/2014/main" id="{07614C75-D82D-425A-9AEB-7CBE893DF282}"/>
              </a:ext>
            </a:extLst>
          </p:cNvPr>
          <p:cNvSpPr txBox="1"/>
          <p:nvPr/>
        </p:nvSpPr>
        <p:spPr>
          <a:xfrm>
            <a:off x="3520198" y="845249"/>
            <a:ext cx="2287806" cy="369332"/>
          </a:xfrm>
          <a:prstGeom prst="rect">
            <a:avLst/>
          </a:prstGeom>
          <a:noFill/>
        </p:spPr>
        <p:txBody>
          <a:bodyPr wrap="none" rtlCol="0">
            <a:spAutoFit/>
          </a:bodyPr>
          <a:lstStyle/>
          <a:p>
            <a:pPr defTabSz="685800">
              <a:buClrTx/>
            </a:pPr>
            <a:r>
              <a:rPr lang="sl-SI" sz="1800" b="1" kern="1200" dirty="0">
                <a:solidFill>
                  <a:srgbClr val="4472C4"/>
                </a:solidFill>
                <a:latin typeface="Arial" panose="020B0604020202020204" pitchFamily="34" charset="0"/>
                <a:ea typeface="+mn-ea"/>
                <a:cs typeface="Arial" panose="020B0604020202020204" pitchFamily="34" charset="0"/>
              </a:rPr>
              <a:t>DOBRO JE VEDETI</a:t>
            </a:r>
          </a:p>
        </p:txBody>
      </p:sp>
      <p:pic>
        <p:nvPicPr>
          <p:cNvPr id="4" name="Slika 3">
            <a:extLst>
              <a:ext uri="{FF2B5EF4-FFF2-40B4-BE49-F238E27FC236}">
                <a16:creationId xmlns:a16="http://schemas.microsoft.com/office/drawing/2014/main" id="{189A477E-BB08-4C74-80A8-97FD6D39A458}"/>
              </a:ext>
            </a:extLst>
          </p:cNvPr>
          <p:cNvPicPr>
            <a:picLocks noChangeAspect="1"/>
          </p:cNvPicPr>
          <p:nvPr/>
        </p:nvPicPr>
        <p:blipFill>
          <a:blip r:embed="rId3"/>
          <a:stretch>
            <a:fillRect/>
          </a:stretch>
        </p:blipFill>
        <p:spPr>
          <a:xfrm>
            <a:off x="968930" y="1721546"/>
            <a:ext cx="7343775" cy="2493169"/>
          </a:xfrm>
          <a:prstGeom prst="rect">
            <a:avLst/>
          </a:prstGeom>
        </p:spPr>
      </p:pic>
    </p:spTree>
    <p:extLst>
      <p:ext uri="{BB962C8B-B14F-4D97-AF65-F5344CB8AC3E}">
        <p14:creationId xmlns:p14="http://schemas.microsoft.com/office/powerpoint/2010/main" val="204844565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avokotnik 4">
            <a:extLst>
              <a:ext uri="{FF2B5EF4-FFF2-40B4-BE49-F238E27FC236}">
                <a16:creationId xmlns:a16="http://schemas.microsoft.com/office/drawing/2014/main" id="{075C62B9-D4BF-49BA-BED2-B25DCF472E00}"/>
              </a:ext>
            </a:extLst>
          </p:cNvPr>
          <p:cNvSpPr/>
          <p:nvPr/>
        </p:nvSpPr>
        <p:spPr>
          <a:xfrm>
            <a:off x="390088" y="1621769"/>
            <a:ext cx="4181912" cy="1287532"/>
          </a:xfrm>
          <a:prstGeom prst="rect">
            <a:avLst/>
          </a:prstGeom>
        </p:spPr>
        <p:txBody>
          <a:bodyPr wrap="square">
            <a:spAutoFit/>
          </a:bodyPr>
          <a:lstStyle/>
          <a:p>
            <a:pPr algn="just" defTabSz="685800">
              <a:lnSpc>
                <a:spcPct val="150000"/>
              </a:lnSpc>
              <a:buClrTx/>
            </a:pPr>
            <a:r>
              <a:rPr lang="sl-SI" sz="1800" b="1" kern="1200" dirty="0">
                <a:solidFill>
                  <a:prstClr val="black"/>
                </a:solidFill>
                <a:latin typeface="Arial" panose="020B0604020202020204" pitchFamily="34" charset="0"/>
                <a:ea typeface="+mn-ea"/>
                <a:cs typeface="Arial" panose="020B0604020202020204" pitchFamily="34" charset="0"/>
              </a:rPr>
              <a:t>Šolski center Celje</a:t>
            </a:r>
          </a:p>
          <a:p>
            <a:pPr algn="just" defTabSz="685800">
              <a:lnSpc>
                <a:spcPct val="150000"/>
              </a:lnSpc>
              <a:buClrTx/>
            </a:pPr>
            <a:r>
              <a:rPr lang="sl-SI" sz="1800" b="1" kern="1200" dirty="0">
                <a:solidFill>
                  <a:prstClr val="black"/>
                </a:solidFill>
                <a:latin typeface="Arial" panose="020B0604020202020204" pitchFamily="34" charset="0"/>
                <a:ea typeface="+mn-ea"/>
                <a:cs typeface="Arial" panose="020B0604020202020204" pitchFamily="34" charset="0"/>
              </a:rPr>
              <a:t>Višješolska prijavna služba</a:t>
            </a:r>
          </a:p>
          <a:p>
            <a:pPr algn="just" defTabSz="685800">
              <a:lnSpc>
                <a:spcPct val="150000"/>
              </a:lnSpc>
              <a:buClrTx/>
            </a:pPr>
            <a:r>
              <a:rPr lang="sl-SI" sz="1800" kern="1200" dirty="0">
                <a:solidFill>
                  <a:prstClr val="black"/>
                </a:solidFill>
                <a:latin typeface="Arial" panose="020B0604020202020204" pitchFamily="34" charset="0"/>
                <a:ea typeface="+mn-ea"/>
                <a:cs typeface="Arial" panose="020B0604020202020204" pitchFamily="34" charset="0"/>
              </a:rPr>
              <a:t>e-mail: </a:t>
            </a:r>
            <a:r>
              <a:rPr lang="sl-SI" sz="1800" b="1" kern="1200" dirty="0">
                <a:solidFill>
                  <a:prstClr val="black"/>
                </a:solidFill>
                <a:latin typeface="Arial" panose="020B0604020202020204" pitchFamily="34" charset="0"/>
                <a:ea typeface="+mn-ea"/>
                <a:cs typeface="Arial" panose="020B0604020202020204" pitchFamily="34" charset="0"/>
              </a:rPr>
              <a:t>vispris@guest.arnes.si</a:t>
            </a:r>
          </a:p>
        </p:txBody>
      </p:sp>
      <p:pic>
        <p:nvPicPr>
          <p:cNvPr id="7" name="Picture 2">
            <a:extLst>
              <a:ext uri="{FF2B5EF4-FFF2-40B4-BE49-F238E27FC236}">
                <a16:creationId xmlns:a16="http://schemas.microsoft.com/office/drawing/2014/main" id="{C350CE0B-007C-4A9E-87DB-734F05D029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0562" y="91329"/>
            <a:ext cx="1038582" cy="812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Pravokotnik 9">
            <a:extLst>
              <a:ext uri="{FF2B5EF4-FFF2-40B4-BE49-F238E27FC236}">
                <a16:creationId xmlns:a16="http://schemas.microsoft.com/office/drawing/2014/main" id="{0E607476-28C7-4E6E-BA0D-D59815E9A653}"/>
              </a:ext>
            </a:extLst>
          </p:cNvPr>
          <p:cNvSpPr/>
          <p:nvPr/>
        </p:nvSpPr>
        <p:spPr>
          <a:xfrm>
            <a:off x="2404095" y="951492"/>
            <a:ext cx="3830729" cy="461665"/>
          </a:xfrm>
          <a:prstGeom prst="rect">
            <a:avLst/>
          </a:prstGeom>
        </p:spPr>
        <p:txBody>
          <a:bodyPr wrap="none">
            <a:spAutoFit/>
          </a:bodyPr>
          <a:lstStyle/>
          <a:p>
            <a:pPr defTabSz="685800">
              <a:buClrTx/>
            </a:pPr>
            <a:r>
              <a:rPr lang="sl-SI" sz="2400" b="1" kern="1200" dirty="0">
                <a:solidFill>
                  <a:srgbClr val="0070C0"/>
                </a:solidFill>
                <a:latin typeface="Arial" panose="020B0604020202020204" pitchFamily="34" charset="0"/>
                <a:ea typeface="+mn-ea"/>
                <a:cs typeface="Arial" panose="020B0604020202020204" pitchFamily="34" charset="0"/>
              </a:rPr>
              <a:t>HVALA ZA POZORNOST!</a:t>
            </a:r>
            <a:endParaRPr lang="sl-SI" sz="2400" b="1" kern="1200" dirty="0">
              <a:solidFill>
                <a:srgbClr val="0070C0"/>
              </a:solidFill>
              <a:latin typeface="Calibri" panose="020F0502020204030204"/>
              <a:ea typeface="+mn-ea"/>
              <a:cs typeface="+mn-cs"/>
            </a:endParaRPr>
          </a:p>
        </p:txBody>
      </p:sp>
      <p:sp>
        <p:nvSpPr>
          <p:cNvPr id="12" name="Pravokotnik 11">
            <a:extLst>
              <a:ext uri="{FF2B5EF4-FFF2-40B4-BE49-F238E27FC236}">
                <a16:creationId xmlns:a16="http://schemas.microsoft.com/office/drawing/2014/main" id="{68A163BA-4267-4F1C-B392-E4462213F670}"/>
              </a:ext>
            </a:extLst>
          </p:cNvPr>
          <p:cNvSpPr/>
          <p:nvPr/>
        </p:nvSpPr>
        <p:spPr>
          <a:xfrm>
            <a:off x="428487" y="3236235"/>
            <a:ext cx="6167653" cy="1079783"/>
          </a:xfrm>
          <a:prstGeom prst="rect">
            <a:avLst/>
          </a:prstGeom>
        </p:spPr>
        <p:txBody>
          <a:bodyPr wrap="square">
            <a:spAutoFit/>
          </a:bodyPr>
          <a:lstStyle/>
          <a:p>
            <a:pPr algn="just" defTabSz="685800">
              <a:lnSpc>
                <a:spcPct val="150000"/>
              </a:lnSpc>
              <a:buClrTx/>
            </a:pPr>
            <a:r>
              <a:rPr lang="sl-SI" sz="1350" kern="1200" dirty="0">
                <a:solidFill>
                  <a:prstClr val="black"/>
                </a:solidFill>
                <a:latin typeface="Arial" panose="020B0604020202020204" pitchFamily="34" charset="0"/>
                <a:ea typeface="+mn-ea"/>
                <a:cs typeface="Arial" panose="020B0604020202020204" pitchFamily="34" charset="0"/>
              </a:rPr>
              <a:t>Odgovorna oseba VPS: Natalija Klepej Gržanič</a:t>
            </a:r>
          </a:p>
          <a:p>
            <a:pPr algn="just" defTabSz="685800">
              <a:lnSpc>
                <a:spcPct val="150000"/>
              </a:lnSpc>
              <a:buClrTx/>
            </a:pPr>
            <a:r>
              <a:rPr lang="sl-SI" sz="1350" kern="1200" dirty="0">
                <a:solidFill>
                  <a:prstClr val="black"/>
                </a:solidFill>
                <a:latin typeface="Arial" panose="020B0604020202020204" pitchFamily="34" charset="0"/>
                <a:ea typeface="+mn-ea"/>
                <a:cs typeface="Arial" panose="020B0604020202020204" pitchFamily="34" charset="0"/>
              </a:rPr>
              <a:t>Referent VPS: Monika Vohl</a:t>
            </a:r>
          </a:p>
          <a:p>
            <a:pPr algn="ctr" defTabSz="685800">
              <a:lnSpc>
                <a:spcPct val="150000"/>
              </a:lnSpc>
              <a:buClrTx/>
            </a:pPr>
            <a:endParaRPr lang="sl-SI" sz="1800" b="1" kern="1200" dirty="0">
              <a:solidFill>
                <a:prstClr val="black"/>
              </a:solidFill>
              <a:latin typeface="Arial" panose="020B0604020202020204" pitchFamily="34" charset="0"/>
              <a:ea typeface="+mn-ea"/>
              <a:cs typeface="Arial" panose="020B0604020202020204" pitchFamily="34" charset="0"/>
            </a:endParaRPr>
          </a:p>
        </p:txBody>
      </p:sp>
      <p:sp>
        <p:nvSpPr>
          <p:cNvPr id="20" name="Pravokotnik 19">
            <a:extLst>
              <a:ext uri="{FF2B5EF4-FFF2-40B4-BE49-F238E27FC236}">
                <a16:creationId xmlns:a16="http://schemas.microsoft.com/office/drawing/2014/main" id="{1432EC39-A58C-40C9-B7A7-C8D3145A0EF3}"/>
              </a:ext>
            </a:extLst>
          </p:cNvPr>
          <p:cNvSpPr/>
          <p:nvPr/>
        </p:nvSpPr>
        <p:spPr>
          <a:xfrm>
            <a:off x="9109711" y="0"/>
            <a:ext cx="34289" cy="514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sl-SI" sz="1350" kern="1200">
              <a:solidFill>
                <a:prstClr val="white"/>
              </a:solidFill>
              <a:latin typeface="Calibri" panose="020F0502020204030204"/>
            </a:endParaRPr>
          </a:p>
        </p:txBody>
      </p:sp>
      <p:sp>
        <p:nvSpPr>
          <p:cNvPr id="21" name="Pravokotnik 20">
            <a:extLst>
              <a:ext uri="{FF2B5EF4-FFF2-40B4-BE49-F238E27FC236}">
                <a16:creationId xmlns:a16="http://schemas.microsoft.com/office/drawing/2014/main" id="{EC81EA9F-F87E-4C5B-A9FA-2F68F7BB0D84}"/>
              </a:ext>
            </a:extLst>
          </p:cNvPr>
          <p:cNvSpPr/>
          <p:nvPr/>
        </p:nvSpPr>
        <p:spPr>
          <a:xfrm>
            <a:off x="1" y="0"/>
            <a:ext cx="34289" cy="514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sl-SI" sz="1350" kern="1200">
              <a:solidFill>
                <a:prstClr val="white"/>
              </a:solidFill>
              <a:latin typeface="Calibri" panose="020F0502020204030204"/>
            </a:endParaRPr>
          </a:p>
        </p:txBody>
      </p:sp>
      <p:sp>
        <p:nvSpPr>
          <p:cNvPr id="22" name="Pravokotnik 21">
            <a:extLst>
              <a:ext uri="{FF2B5EF4-FFF2-40B4-BE49-F238E27FC236}">
                <a16:creationId xmlns:a16="http://schemas.microsoft.com/office/drawing/2014/main" id="{55E4DAFB-224E-45E8-BA3A-27E50DE57766}"/>
              </a:ext>
            </a:extLst>
          </p:cNvPr>
          <p:cNvSpPr/>
          <p:nvPr/>
        </p:nvSpPr>
        <p:spPr>
          <a:xfrm rot="5400000">
            <a:off x="4541360" y="-4541360"/>
            <a:ext cx="44136" cy="91268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sl-SI" sz="1350" kern="1200">
              <a:solidFill>
                <a:prstClr val="white"/>
              </a:solidFill>
              <a:latin typeface="Calibri" panose="020F0502020204030204"/>
            </a:endParaRPr>
          </a:p>
        </p:txBody>
      </p:sp>
      <p:sp>
        <p:nvSpPr>
          <p:cNvPr id="23" name="Pravokotnik 22">
            <a:extLst>
              <a:ext uri="{FF2B5EF4-FFF2-40B4-BE49-F238E27FC236}">
                <a16:creationId xmlns:a16="http://schemas.microsoft.com/office/drawing/2014/main" id="{7B2FE570-D2C7-4CDD-8910-9AB1C7500375}"/>
              </a:ext>
            </a:extLst>
          </p:cNvPr>
          <p:cNvSpPr/>
          <p:nvPr/>
        </p:nvSpPr>
        <p:spPr>
          <a:xfrm rot="5400000">
            <a:off x="4549932" y="569129"/>
            <a:ext cx="44136" cy="91268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sl-SI" sz="1350" kern="1200">
              <a:solidFill>
                <a:prstClr val="white"/>
              </a:solidFill>
              <a:latin typeface="Calibri" panose="020F0502020204030204"/>
            </a:endParaRPr>
          </a:p>
        </p:txBody>
      </p:sp>
      <p:pic>
        <p:nvPicPr>
          <p:cNvPr id="26" name="Slika 25">
            <a:extLst>
              <a:ext uri="{FF2B5EF4-FFF2-40B4-BE49-F238E27FC236}">
                <a16:creationId xmlns:a16="http://schemas.microsoft.com/office/drawing/2014/main" id="{E12BDDB8-396C-4660-A5D3-0D6459221709}"/>
              </a:ext>
            </a:extLst>
          </p:cNvPr>
          <p:cNvPicPr>
            <a:picLocks noChangeAspect="1"/>
          </p:cNvPicPr>
          <p:nvPr/>
        </p:nvPicPr>
        <p:blipFill>
          <a:blip r:embed="rId3"/>
          <a:stretch>
            <a:fillRect/>
          </a:stretch>
        </p:blipFill>
        <p:spPr>
          <a:xfrm>
            <a:off x="4718394" y="1590540"/>
            <a:ext cx="3916577" cy="2591228"/>
          </a:xfrm>
          <a:prstGeom prst="rect">
            <a:avLst/>
          </a:prstGeom>
        </p:spPr>
      </p:pic>
    </p:spTree>
    <p:extLst>
      <p:ext uri="{BB962C8B-B14F-4D97-AF65-F5344CB8AC3E}">
        <p14:creationId xmlns:p14="http://schemas.microsoft.com/office/powerpoint/2010/main" val="19860683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B36B4F6-C12D-4F02-8765-A66FAA67A4BA}"/>
              </a:ext>
            </a:extLst>
          </p:cNvPr>
          <p:cNvSpPr>
            <a:spLocks noGrp="1"/>
          </p:cNvSpPr>
          <p:nvPr>
            <p:ph type="title"/>
          </p:nvPr>
        </p:nvSpPr>
        <p:spPr>
          <a:xfrm>
            <a:off x="370651" y="296250"/>
            <a:ext cx="7640946" cy="728700"/>
          </a:xfrm>
        </p:spPr>
        <p:txBody>
          <a:bodyPr/>
          <a:lstStyle/>
          <a:p>
            <a:pPr algn="ctr"/>
            <a:r>
              <a:rPr lang="sl-SI" dirty="0">
                <a:solidFill>
                  <a:srgbClr val="C00000"/>
                </a:solidFill>
                <a:cs typeface="Arial" panose="020B0604020202020204" pitchFamily="34" charset="0"/>
              </a:rPr>
              <a:t>Izpolnjevanje prijave - kaj kandidat potrebuje? </a:t>
            </a:r>
            <a:endParaRPr lang="sl-SI" dirty="0">
              <a:solidFill>
                <a:srgbClr val="C00000"/>
              </a:solidFill>
            </a:endParaRPr>
          </a:p>
        </p:txBody>
      </p:sp>
      <p:sp>
        <p:nvSpPr>
          <p:cNvPr id="3" name="Označba mesta številke diapozitiva 2">
            <a:extLst>
              <a:ext uri="{FF2B5EF4-FFF2-40B4-BE49-F238E27FC236}">
                <a16:creationId xmlns:a16="http://schemas.microsoft.com/office/drawing/2014/main" id="{953A3746-BA85-4F9D-85FF-808E91F60202}"/>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smtClean="0">
                <a:ln>
                  <a:noFill/>
                </a:ln>
                <a:solidFill>
                  <a:srgbClr val="323232"/>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US" sz="1400" b="0" i="0" u="none" strike="noStrike" kern="0" cap="none" spc="0" normalizeH="0" baseline="0" noProof="0" dirty="0">
              <a:ln>
                <a:noFill/>
              </a:ln>
              <a:solidFill>
                <a:srgbClr val="323232"/>
              </a:solidFill>
              <a:effectLst/>
              <a:uLnTx/>
              <a:uFillTx/>
              <a:latin typeface="Arial"/>
              <a:cs typeface="Arial"/>
              <a:sym typeface="Arial"/>
            </a:endParaRPr>
          </a:p>
        </p:txBody>
      </p:sp>
      <p:sp>
        <p:nvSpPr>
          <p:cNvPr id="4" name="Označba mesta vsebine 3">
            <a:extLst>
              <a:ext uri="{FF2B5EF4-FFF2-40B4-BE49-F238E27FC236}">
                <a16:creationId xmlns:a16="http://schemas.microsoft.com/office/drawing/2014/main" id="{D2FC54F0-5B39-4699-8EE6-E2802B42E2A7}"/>
              </a:ext>
            </a:extLst>
          </p:cNvPr>
          <p:cNvSpPr>
            <a:spLocks noGrp="1"/>
          </p:cNvSpPr>
          <p:nvPr>
            <p:ph sz="quarter" idx="13"/>
          </p:nvPr>
        </p:nvSpPr>
        <p:spPr>
          <a:xfrm>
            <a:off x="366211" y="1248676"/>
            <a:ext cx="7748332" cy="3597961"/>
          </a:xfrm>
        </p:spPr>
        <p:txBody>
          <a:bodyPr/>
          <a:lstStyle/>
          <a:p>
            <a:pPr marL="311150" indent="-285750">
              <a:buFont typeface="Arial" panose="020B0604020202020204" pitchFamily="34" charset="0"/>
              <a:buChar char="•"/>
            </a:pPr>
            <a:r>
              <a:rPr lang="sl-SI" sz="1600" dirty="0">
                <a:latin typeface="+mj-lt"/>
                <a:cs typeface="Arial" panose="020B0604020202020204" pitchFamily="34" charset="0"/>
              </a:rPr>
              <a:t>elektronski naslov (obvestilo o pravilno oddani prijavi); spremljanje prispele e-pošte, skrb za veljavnost e-naslova, pregled tudi neželene pošte) </a:t>
            </a:r>
          </a:p>
          <a:p>
            <a:pPr marL="311150" indent="-285750">
              <a:buFont typeface="Arial" panose="020B0604020202020204" pitchFamily="34" charset="0"/>
              <a:buChar char="•"/>
            </a:pPr>
            <a:endParaRPr lang="sl-SI" sz="1600" dirty="0">
              <a:latin typeface="+mj-lt"/>
              <a:cs typeface="Arial" panose="020B0604020202020204" pitchFamily="34" charset="0"/>
            </a:endParaRPr>
          </a:p>
          <a:p>
            <a:pPr marL="311150" indent="-285750">
              <a:buFont typeface="Arial" panose="020B0604020202020204" pitchFamily="34" charset="0"/>
              <a:buChar char="•"/>
            </a:pPr>
            <a:r>
              <a:rPr lang="sl-SI" sz="1600" dirty="0">
                <a:latin typeface="+mj-lt"/>
                <a:cs typeface="Arial" panose="020B0604020202020204" pitchFamily="34" charset="0"/>
              </a:rPr>
              <a:t>številka mobilnega telefona </a:t>
            </a:r>
          </a:p>
          <a:p>
            <a:endParaRPr lang="sl-SI" sz="1600" dirty="0">
              <a:highlight>
                <a:srgbClr val="FFFF00"/>
              </a:highlight>
              <a:latin typeface="+mj-lt"/>
              <a:cs typeface="Arial" panose="020B0604020202020204" pitchFamily="34" charset="0"/>
            </a:endParaRPr>
          </a:p>
          <a:p>
            <a:endParaRPr lang="sl-SI" sz="1600" dirty="0">
              <a:highlight>
                <a:srgbClr val="FFFF00"/>
              </a:highlight>
              <a:latin typeface="+mj-lt"/>
              <a:cs typeface="Arial" panose="020B0604020202020204" pitchFamily="34" charset="0"/>
            </a:endParaRPr>
          </a:p>
          <a:p>
            <a:pPr marL="311150" indent="-285750">
              <a:buFont typeface="Arial" panose="020B0604020202020204" pitchFamily="34" charset="0"/>
              <a:buChar char="•"/>
            </a:pPr>
            <a:r>
              <a:rPr lang="sl-SI" sz="1600" dirty="0">
                <a:latin typeface="+mj-lt"/>
                <a:cs typeface="Arial" panose="020B0604020202020204" pitchFamily="34" charset="0"/>
              </a:rPr>
              <a:t>EMŠO</a:t>
            </a:r>
            <a:endParaRPr lang="sl-SI" sz="1600" dirty="0">
              <a:latin typeface="+mj-lt"/>
            </a:endParaRPr>
          </a:p>
        </p:txBody>
      </p:sp>
      <p:pic>
        <p:nvPicPr>
          <p:cNvPr id="5124" name="Picture 4" descr="Cell phone, gsm, mobile phone, mobility, phone, raw, simple icon - Download  on Iconfinder | Mobile phone shops, Mobile phone logo, Phone icon">
            <a:extLst>
              <a:ext uri="{FF2B5EF4-FFF2-40B4-BE49-F238E27FC236}">
                <a16:creationId xmlns:a16="http://schemas.microsoft.com/office/drawing/2014/main" id="{7687C101-D79C-4EBC-951D-A7CB3C52A4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1947" y="2003676"/>
            <a:ext cx="1433198" cy="130197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Postani član e-Študentskega Servisa | e-Študentski Servis">
            <a:extLst>
              <a:ext uri="{FF2B5EF4-FFF2-40B4-BE49-F238E27FC236}">
                <a16:creationId xmlns:a16="http://schemas.microsoft.com/office/drawing/2014/main" id="{50339218-5C01-4406-9BC9-2D0C15C334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7947" y="3309494"/>
            <a:ext cx="3840480" cy="1457769"/>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3d email e-mail senden post at mailbox support contact pictogram sign  symbol message — Stock Vector © rclassenlayouts #12134306">
            <a:extLst>
              <a:ext uri="{FF2B5EF4-FFF2-40B4-BE49-F238E27FC236}">
                <a16:creationId xmlns:a16="http://schemas.microsoft.com/office/drawing/2014/main" id="{5085C7BC-CAF0-4C1C-BFF6-F61054E50B3F}"/>
              </a:ext>
            </a:extLst>
          </p:cNvPr>
          <p:cNvPicPr>
            <a:picLocks noGrp="1" noChangeAspect="1" noChangeArrowheads="1"/>
          </p:cNvPicPr>
          <p:nvPr>
            <p:ph sz="quarter" idx="14"/>
          </p:nvPr>
        </p:nvPicPr>
        <p:blipFill>
          <a:blip r:embed="rId4">
            <a:extLst>
              <a:ext uri="{28A0092B-C50C-407E-A947-70E740481C1C}">
                <a14:useLocalDpi xmlns:a14="http://schemas.microsoft.com/office/drawing/2010/main" val="0"/>
              </a:ext>
            </a:extLst>
          </a:blip>
          <a:srcRect/>
          <a:stretch>
            <a:fillRect/>
          </a:stretch>
        </p:blipFill>
        <p:spPr bwMode="auto">
          <a:xfrm>
            <a:off x="7241454" y="1696568"/>
            <a:ext cx="844393" cy="789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712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C44455A-388F-46C1-A820-AD0DDEF1B6BE}"/>
              </a:ext>
            </a:extLst>
          </p:cNvPr>
          <p:cNvSpPr>
            <a:spLocks noGrp="1"/>
          </p:cNvSpPr>
          <p:nvPr>
            <p:ph type="title"/>
          </p:nvPr>
        </p:nvSpPr>
        <p:spPr>
          <a:xfrm>
            <a:off x="628650" y="273845"/>
            <a:ext cx="7697857" cy="747402"/>
          </a:xfrm>
        </p:spPr>
        <p:txBody>
          <a:bodyPr/>
          <a:lstStyle/>
          <a:p>
            <a:r>
              <a:rPr lang="sl-SI" sz="2400" i="1" dirty="0">
                <a:solidFill>
                  <a:srgbClr val="C00000"/>
                </a:solidFill>
                <a:latin typeface="+mj-lt"/>
              </a:rPr>
              <a:t>Nova podoba prijave za vpis</a:t>
            </a:r>
          </a:p>
        </p:txBody>
      </p:sp>
      <p:pic>
        <p:nvPicPr>
          <p:cNvPr id="4" name="Označba mesta vsebine 5">
            <a:extLst>
              <a:ext uri="{FF2B5EF4-FFF2-40B4-BE49-F238E27FC236}">
                <a16:creationId xmlns:a16="http://schemas.microsoft.com/office/drawing/2014/main" id="{EFC92104-8C39-4606-875C-033448F6A8F5}"/>
              </a:ext>
            </a:extLst>
          </p:cNvPr>
          <p:cNvPicPr>
            <a:picLocks noGrp="1" noChangeAspect="1"/>
          </p:cNvPicPr>
          <p:nvPr>
            <p:ph idx="1"/>
          </p:nvPr>
        </p:nvPicPr>
        <p:blipFill>
          <a:blip r:embed="rId2"/>
          <a:stretch>
            <a:fillRect/>
          </a:stretch>
        </p:blipFill>
        <p:spPr>
          <a:xfrm>
            <a:off x="1157180" y="1140516"/>
            <a:ext cx="6423893" cy="3477298"/>
          </a:xfrm>
        </p:spPr>
      </p:pic>
    </p:spTree>
    <p:extLst>
      <p:ext uri="{BB962C8B-B14F-4D97-AF65-F5344CB8AC3E}">
        <p14:creationId xmlns:p14="http://schemas.microsoft.com/office/powerpoint/2010/main" val="2618629318"/>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3" name="Ograda vsebine 2"/>
          <p:cNvSpPr>
            <a:spLocks noGrp="1"/>
          </p:cNvSpPr>
          <p:nvPr>
            <p:ph idx="1"/>
          </p:nvPr>
        </p:nvSpPr>
        <p:spPr>
          <a:xfrm>
            <a:off x="1409897" y="843558"/>
            <a:ext cx="6348458" cy="4158462"/>
          </a:xfrm>
        </p:spPr>
        <p:txBody>
          <a:bodyPr/>
          <a:lstStyle/>
          <a:p>
            <a:pPr marL="0" indent="0" algn="ctr">
              <a:buNone/>
              <a:defRPr/>
            </a:pPr>
            <a:endParaRPr lang="sl-SI" sz="1350" b="1" i="1" dirty="0"/>
          </a:p>
          <a:p>
            <a:pPr>
              <a:buFont typeface="Calibri" pitchFamily="34" charset="0"/>
              <a:buAutoNum type="arabicPeriod"/>
              <a:defRPr/>
            </a:pPr>
            <a:endParaRPr lang="sl-SI" sz="1350" dirty="0"/>
          </a:p>
          <a:p>
            <a:pPr>
              <a:buFont typeface="Calibri" pitchFamily="34" charset="0"/>
              <a:buAutoNum type="arabicPeriod"/>
              <a:defRPr/>
            </a:pPr>
            <a:endParaRPr lang="sl-SI" sz="1350" dirty="0"/>
          </a:p>
          <a:p>
            <a:pPr>
              <a:buFont typeface="Calibri" pitchFamily="34" charset="0"/>
              <a:buAutoNum type="arabicPeriod"/>
              <a:defRPr/>
            </a:pPr>
            <a:endParaRPr lang="sl-SI" sz="1350" dirty="0"/>
          </a:p>
          <a:p>
            <a:pPr>
              <a:buFont typeface="Calibri" pitchFamily="34" charset="0"/>
              <a:buAutoNum type="arabicPeriod"/>
              <a:defRPr/>
            </a:pPr>
            <a:endParaRPr lang="sl-SI" sz="1350" dirty="0"/>
          </a:p>
          <a:p>
            <a:pPr>
              <a:buFont typeface="Calibri" pitchFamily="34" charset="0"/>
              <a:buAutoNum type="arabicPeriod"/>
              <a:defRPr/>
            </a:pPr>
            <a:endParaRPr lang="sl-SI" sz="1350" dirty="0"/>
          </a:p>
          <a:p>
            <a:pPr>
              <a:buFont typeface="Calibri" pitchFamily="34" charset="0"/>
              <a:buAutoNum type="arabicPeriod"/>
              <a:defRPr/>
            </a:pPr>
            <a:endParaRPr lang="sl-SI" sz="1350" dirty="0"/>
          </a:p>
          <a:p>
            <a:pPr>
              <a:buFont typeface="Calibri" pitchFamily="34" charset="0"/>
              <a:buAutoNum type="arabicPeriod"/>
              <a:defRPr/>
            </a:pPr>
            <a:endParaRPr lang="sl-SI" sz="1350" dirty="0"/>
          </a:p>
          <a:p>
            <a:pPr marL="0" indent="0">
              <a:buNone/>
              <a:defRPr/>
            </a:pPr>
            <a:endParaRPr lang="sl-SI" sz="1200" b="1" dirty="0">
              <a:solidFill>
                <a:schemeClr val="tx2">
                  <a:lumMod val="75000"/>
                </a:schemeClr>
              </a:solidFill>
            </a:endParaRPr>
          </a:p>
          <a:p>
            <a:pPr marL="0" indent="0">
              <a:buNone/>
              <a:defRPr/>
            </a:pPr>
            <a:endParaRPr lang="sl-SI" sz="1350" dirty="0"/>
          </a:p>
          <a:p>
            <a:pPr>
              <a:buFont typeface="Wingdings" pitchFamily="2" charset="2"/>
              <a:buChar char="ü"/>
              <a:defRPr/>
            </a:pPr>
            <a:endParaRPr lang="sl-SI" sz="1350" b="1" dirty="0"/>
          </a:p>
          <a:p>
            <a:pPr>
              <a:defRPr/>
            </a:pPr>
            <a:endParaRPr lang="sl-SI" sz="1350" b="1" dirty="0"/>
          </a:p>
        </p:txBody>
      </p:sp>
      <p:sp>
        <p:nvSpPr>
          <p:cNvPr id="4" name="Ograda številke diapozitiva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5865705-8D90-4008-9CB0-F0863E256721}" type="slidenum">
              <a:rPr kumimoji="0" lang="sl-SI"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sl-SI"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1" name="Slika 10" descr="Slika, ki vsebuje besede besedilo&#10;&#10;Opis je samodejno ustvarjen">
            <a:extLst>
              <a:ext uri="{FF2B5EF4-FFF2-40B4-BE49-F238E27FC236}">
                <a16:creationId xmlns:a16="http://schemas.microsoft.com/office/drawing/2014/main" id="{03A82F47-52FC-411B-AA70-74B7298687BC}"/>
              </a:ext>
            </a:extLst>
          </p:cNvPr>
          <p:cNvPicPr>
            <a:picLocks noChangeAspect="1"/>
          </p:cNvPicPr>
          <p:nvPr/>
        </p:nvPicPr>
        <p:blipFill rotWithShape="1">
          <a:blip r:embed="rId3">
            <a:extLst>
              <a:ext uri="{28A0092B-C50C-407E-A947-70E740481C1C}">
                <a14:useLocalDpi xmlns:a14="http://schemas.microsoft.com/office/drawing/2010/main" val="0"/>
              </a:ext>
            </a:extLst>
          </a:blip>
          <a:srcRect l="36371" t="19229" r="14455"/>
          <a:stretch/>
        </p:blipFill>
        <p:spPr>
          <a:xfrm>
            <a:off x="1762313" y="1221600"/>
            <a:ext cx="2754306" cy="3066754"/>
          </a:xfrm>
          <a:prstGeom prst="rect">
            <a:avLst/>
          </a:prstGeom>
          <a:ln>
            <a:solidFill>
              <a:schemeClr val="accent1"/>
            </a:solidFill>
          </a:ln>
        </p:spPr>
      </p:pic>
      <p:sp>
        <p:nvSpPr>
          <p:cNvPr id="2" name="PoljeZBesedilom 1">
            <a:extLst>
              <a:ext uri="{FF2B5EF4-FFF2-40B4-BE49-F238E27FC236}">
                <a16:creationId xmlns:a16="http://schemas.microsoft.com/office/drawing/2014/main" id="{DCF68344-DBC1-4597-B0A4-7FF0BEB0AFF0}"/>
              </a:ext>
            </a:extLst>
          </p:cNvPr>
          <p:cNvSpPr txBox="1"/>
          <p:nvPr/>
        </p:nvSpPr>
        <p:spPr>
          <a:xfrm>
            <a:off x="4652814" y="1221600"/>
            <a:ext cx="3024337" cy="334707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sl-SI" sz="1800" b="0" i="0" u="sng"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sl-SI" sz="1800" b="0" i="0" u="sng" strike="noStrike" kern="0" cap="none" spc="0" normalizeH="0" baseline="0" noProof="0" dirty="0">
                <a:ln>
                  <a:noFill/>
                </a:ln>
                <a:solidFill>
                  <a:srgbClr val="323232"/>
                </a:solidFill>
                <a:effectLst>
                  <a:outerShdw blurRad="38100" dist="38100" dir="2700000" algn="tl">
                    <a:srgbClr val="000000">
                      <a:alpha val="43137"/>
                    </a:srgbClr>
                  </a:outerShdw>
                </a:effectLst>
                <a:uLnTx/>
                <a:uFillTx/>
                <a:latin typeface="Arial"/>
                <a:cs typeface="Arial"/>
                <a:sym typeface="Arial"/>
              </a:rPr>
              <a:t>POZOR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sl-SI" sz="1050" b="0" i="0" u="none" strike="noStrike" kern="0" cap="none" spc="0" normalizeH="0" baseline="0" noProof="0" dirty="0">
              <a:ln>
                <a:noFill/>
              </a:ln>
              <a:solidFill>
                <a:srgbClr val="323232"/>
              </a:solidFill>
              <a:effectLst/>
              <a:uLnTx/>
              <a:uFillTx/>
              <a:latin typeface="Arial"/>
              <a:cs typeface="Arial"/>
              <a:sym typeface="Arial"/>
            </a:endParaRPr>
          </a:p>
          <a:p>
            <a:pPr marL="214313" marR="0" lvl="0" indent="-214313"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sl-SI" sz="1800" b="0" i="0" u="none" strike="noStrike" kern="0" cap="none" spc="0" normalizeH="0" baseline="0" noProof="0" dirty="0">
                <a:ln>
                  <a:noFill/>
                </a:ln>
                <a:solidFill>
                  <a:srgbClr val="323232"/>
                </a:solidFill>
                <a:effectLst/>
                <a:uLnTx/>
                <a:uFillTx/>
                <a:latin typeface="Arial"/>
                <a:cs typeface="Arial"/>
                <a:sym typeface="Arial"/>
              </a:rPr>
              <a:t>ZAPISATI e-naslov, ki je veljaven in ga bodo kandidati spremljali ves čas postopka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sl-SI" sz="1800" b="0" i="0" u="none" strike="noStrike" kern="0" cap="none" spc="0" normalizeH="0" baseline="0" noProof="0" dirty="0">
              <a:ln>
                <a:noFill/>
              </a:ln>
              <a:solidFill>
                <a:srgbClr val="323232"/>
              </a:solidFill>
              <a:effectLst/>
              <a:uLnTx/>
              <a:uFillTx/>
              <a:latin typeface="Arial"/>
              <a:cs typeface="Arial"/>
              <a:sym typeface="Arial"/>
            </a:endParaRPr>
          </a:p>
          <a:p>
            <a:pPr marL="214313" marR="0" lvl="0" indent="-214313"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sl-SI" sz="1800" b="0" i="0" u="none" strike="noStrike" kern="0" cap="none" spc="0" normalizeH="0" baseline="0" noProof="0" dirty="0">
                <a:ln>
                  <a:noFill/>
                </a:ln>
                <a:solidFill>
                  <a:srgbClr val="323232"/>
                </a:solidFill>
                <a:effectLst/>
                <a:uLnTx/>
                <a:uFillTx/>
                <a:latin typeface="Arial"/>
                <a:cs typeface="Arial"/>
                <a:sym typeface="Arial"/>
              </a:rPr>
              <a:t>Napisati mobilno telefonsko številko (00…+)</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sl-SI" sz="105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sl-SI" sz="1050" b="0" i="0" u="none" strike="noStrike" kern="0" cap="none" spc="0" normalizeH="0" baseline="0" noProof="0" dirty="0">
              <a:ln>
                <a:noFill/>
              </a:ln>
              <a:solidFill>
                <a:srgbClr val="000000"/>
              </a:solidFill>
              <a:effectLst/>
              <a:uLnTx/>
              <a:uFillTx/>
              <a:latin typeface="Arial"/>
              <a:cs typeface="Arial"/>
              <a:sym typeface="Arial"/>
            </a:endParaRPr>
          </a:p>
        </p:txBody>
      </p:sp>
      <p:sp>
        <p:nvSpPr>
          <p:cNvPr id="9" name="Naslov 1">
            <a:extLst>
              <a:ext uri="{FF2B5EF4-FFF2-40B4-BE49-F238E27FC236}">
                <a16:creationId xmlns:a16="http://schemas.microsoft.com/office/drawing/2014/main" id="{1C9A1BA4-0F65-4F90-9EC9-56C22DAE77B8}"/>
              </a:ext>
            </a:extLst>
          </p:cNvPr>
          <p:cNvSpPr txBox="1">
            <a:spLocks/>
          </p:cNvSpPr>
          <p:nvPr/>
        </p:nvSpPr>
        <p:spPr bwMode="auto">
          <a:xfrm>
            <a:off x="3005826" y="289683"/>
            <a:ext cx="3391087" cy="314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3600" kern="1200">
                <a:solidFill>
                  <a:schemeClr val="tx1"/>
                </a:solidFill>
                <a:latin typeface="Century Gothic" pitchFamily="34" charset="0"/>
                <a:ea typeface="+mj-ea"/>
                <a:cs typeface="+mj-cs"/>
              </a:defRPr>
            </a:lvl1pPr>
            <a:lvl2pPr algn="ctr" rtl="0" eaLnBrk="0" fontAlgn="base" hangingPunct="0">
              <a:spcBef>
                <a:spcPct val="0"/>
              </a:spcBef>
              <a:spcAft>
                <a:spcPct val="0"/>
              </a:spcAft>
              <a:defRPr sz="3600">
                <a:solidFill>
                  <a:schemeClr val="tx1"/>
                </a:solidFill>
                <a:latin typeface="Century Gothic" pitchFamily="34" charset="0"/>
              </a:defRPr>
            </a:lvl2pPr>
            <a:lvl3pPr algn="ctr" rtl="0" eaLnBrk="0" fontAlgn="base" hangingPunct="0">
              <a:spcBef>
                <a:spcPct val="0"/>
              </a:spcBef>
              <a:spcAft>
                <a:spcPct val="0"/>
              </a:spcAft>
              <a:defRPr sz="3600">
                <a:solidFill>
                  <a:schemeClr val="tx1"/>
                </a:solidFill>
                <a:latin typeface="Century Gothic" pitchFamily="34" charset="0"/>
              </a:defRPr>
            </a:lvl3pPr>
            <a:lvl4pPr algn="ctr" rtl="0" eaLnBrk="0" fontAlgn="base" hangingPunct="0">
              <a:spcBef>
                <a:spcPct val="0"/>
              </a:spcBef>
              <a:spcAft>
                <a:spcPct val="0"/>
              </a:spcAft>
              <a:defRPr sz="3600">
                <a:solidFill>
                  <a:schemeClr val="tx1"/>
                </a:solidFill>
                <a:latin typeface="Century Gothic" pitchFamily="34" charset="0"/>
              </a:defRPr>
            </a:lvl4pPr>
            <a:lvl5pPr algn="ctr" rtl="0" eaLnBrk="0" fontAlgn="base" hangingPunct="0">
              <a:spcBef>
                <a:spcPct val="0"/>
              </a:spcBef>
              <a:spcAft>
                <a:spcPct val="0"/>
              </a:spcAft>
              <a:defRPr sz="3600">
                <a:solidFill>
                  <a:schemeClr val="tx1"/>
                </a:solidFill>
                <a:latin typeface="Century Gothic" pitchFamily="34" charset="0"/>
              </a:defRPr>
            </a:lvl5pPr>
            <a:lvl6pPr marL="457200" algn="ctr" rtl="0" fontAlgn="base">
              <a:spcBef>
                <a:spcPct val="0"/>
              </a:spcBef>
              <a:spcAft>
                <a:spcPct val="0"/>
              </a:spcAft>
              <a:defRPr sz="3600">
                <a:solidFill>
                  <a:schemeClr val="tx1"/>
                </a:solidFill>
                <a:latin typeface="Century Gothic" pitchFamily="34" charset="0"/>
              </a:defRPr>
            </a:lvl6pPr>
            <a:lvl7pPr marL="914400" algn="ctr" rtl="0" fontAlgn="base">
              <a:spcBef>
                <a:spcPct val="0"/>
              </a:spcBef>
              <a:spcAft>
                <a:spcPct val="0"/>
              </a:spcAft>
              <a:defRPr sz="3600">
                <a:solidFill>
                  <a:schemeClr val="tx1"/>
                </a:solidFill>
                <a:latin typeface="Century Gothic" pitchFamily="34" charset="0"/>
              </a:defRPr>
            </a:lvl7pPr>
            <a:lvl8pPr marL="1371600" algn="ctr" rtl="0" fontAlgn="base">
              <a:spcBef>
                <a:spcPct val="0"/>
              </a:spcBef>
              <a:spcAft>
                <a:spcPct val="0"/>
              </a:spcAft>
              <a:defRPr sz="3600">
                <a:solidFill>
                  <a:schemeClr val="tx1"/>
                </a:solidFill>
                <a:latin typeface="Century Gothic" pitchFamily="34" charset="0"/>
              </a:defRPr>
            </a:lvl8pPr>
            <a:lvl9pPr marL="1828800" algn="ctr" rtl="0" fontAlgn="base">
              <a:spcBef>
                <a:spcPct val="0"/>
              </a:spcBef>
              <a:spcAft>
                <a:spcPct val="0"/>
              </a:spcAft>
              <a:defRPr sz="3600">
                <a:solidFill>
                  <a:schemeClr val="tx1"/>
                </a:solidFill>
                <a:latin typeface="Century Gothic" pitchFamily="34"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sl-SI" altLang="sl-SI" sz="2400" i="1" u="none" strike="noStrike" kern="1200" cap="none" spc="0" normalizeH="0" baseline="0" noProof="0" dirty="0" err="1">
                <a:ln>
                  <a:noFill/>
                </a:ln>
                <a:solidFill>
                  <a:srgbClr val="C00000"/>
                </a:solidFill>
                <a:effectLst/>
                <a:uLnTx/>
                <a:uFillTx/>
                <a:latin typeface="+mj-lt"/>
                <a:ea typeface="+mj-ea"/>
                <a:cs typeface="+mj-cs"/>
                <a:sym typeface="Arial"/>
              </a:rPr>
              <a:t>eVŠ</a:t>
            </a:r>
            <a:r>
              <a:rPr kumimoji="0" lang="sl-SI" altLang="sl-SI" sz="2400" i="1" u="none" strike="noStrike" kern="1200" cap="none" spc="0" normalizeH="0" baseline="0" noProof="0" dirty="0">
                <a:ln>
                  <a:noFill/>
                </a:ln>
                <a:solidFill>
                  <a:srgbClr val="C00000"/>
                </a:solidFill>
                <a:effectLst/>
                <a:uLnTx/>
                <a:uFillTx/>
                <a:latin typeface="+mj-lt"/>
                <a:ea typeface="+mj-ea"/>
                <a:cs typeface="+mj-cs"/>
                <a:sym typeface="Arial"/>
              </a:rPr>
              <a:t> – prijava za vpis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7" name="Ograda vsebine 2"/>
          <p:cNvSpPr>
            <a:spLocks noGrp="1"/>
          </p:cNvSpPr>
          <p:nvPr>
            <p:ph idx="1"/>
          </p:nvPr>
        </p:nvSpPr>
        <p:spPr>
          <a:xfrm>
            <a:off x="1385887" y="681038"/>
            <a:ext cx="6426473" cy="3619500"/>
          </a:xfrm>
        </p:spPr>
        <p:txBody>
          <a:bodyPr/>
          <a:lstStyle/>
          <a:p>
            <a:pPr marL="342900" lvl="1" indent="0">
              <a:buNone/>
              <a:defRPr/>
            </a:pPr>
            <a:endParaRPr lang="sl-SI" altLang="sl-SI" b="1" dirty="0"/>
          </a:p>
          <a:p>
            <a:pPr marL="0" indent="0">
              <a:buNone/>
              <a:defRPr/>
            </a:pPr>
            <a:endParaRPr lang="sl-SI" altLang="sl-SI" b="1" dirty="0">
              <a:solidFill>
                <a:schemeClr val="tx2"/>
              </a:solidFill>
            </a:endParaRPr>
          </a:p>
        </p:txBody>
      </p:sp>
      <p:sp>
        <p:nvSpPr>
          <p:cNvPr id="4" name="Ograda številke diapozitiva 3"/>
          <p:cNvSpPr>
            <a:spLocks noGrp="1"/>
          </p:cNvSpPr>
          <p:nvPr>
            <p:ph type="sldNum" sz="quarter" idx="12"/>
          </p:nvPr>
        </p:nvSpPr>
        <p:spPr>
          <a:xfrm>
            <a:off x="7110413" y="4925616"/>
            <a:ext cx="917972" cy="215503"/>
          </a:xfr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4F5F12F-00B1-4117-9F90-2B90F3EEC1C8}" type="slidenum">
              <a:rPr kumimoji="0" lang="sl-SI"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sl-SI"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Naslov 1">
            <a:extLst>
              <a:ext uri="{FF2B5EF4-FFF2-40B4-BE49-F238E27FC236}">
                <a16:creationId xmlns:a16="http://schemas.microsoft.com/office/drawing/2014/main" id="{75513FF1-A9A5-4D1F-90AA-88F2F860C3AE}"/>
              </a:ext>
            </a:extLst>
          </p:cNvPr>
          <p:cNvSpPr txBox="1">
            <a:spLocks/>
          </p:cNvSpPr>
          <p:nvPr/>
        </p:nvSpPr>
        <p:spPr bwMode="auto">
          <a:xfrm>
            <a:off x="3005826" y="289683"/>
            <a:ext cx="3391087" cy="314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3600" kern="1200">
                <a:solidFill>
                  <a:schemeClr val="tx1"/>
                </a:solidFill>
                <a:latin typeface="Century Gothic" pitchFamily="34" charset="0"/>
                <a:ea typeface="+mj-ea"/>
                <a:cs typeface="+mj-cs"/>
              </a:defRPr>
            </a:lvl1pPr>
            <a:lvl2pPr algn="ctr" rtl="0" eaLnBrk="0" fontAlgn="base" hangingPunct="0">
              <a:spcBef>
                <a:spcPct val="0"/>
              </a:spcBef>
              <a:spcAft>
                <a:spcPct val="0"/>
              </a:spcAft>
              <a:defRPr sz="3600">
                <a:solidFill>
                  <a:schemeClr val="tx1"/>
                </a:solidFill>
                <a:latin typeface="Century Gothic" pitchFamily="34" charset="0"/>
              </a:defRPr>
            </a:lvl2pPr>
            <a:lvl3pPr algn="ctr" rtl="0" eaLnBrk="0" fontAlgn="base" hangingPunct="0">
              <a:spcBef>
                <a:spcPct val="0"/>
              </a:spcBef>
              <a:spcAft>
                <a:spcPct val="0"/>
              </a:spcAft>
              <a:defRPr sz="3600">
                <a:solidFill>
                  <a:schemeClr val="tx1"/>
                </a:solidFill>
                <a:latin typeface="Century Gothic" pitchFamily="34" charset="0"/>
              </a:defRPr>
            </a:lvl3pPr>
            <a:lvl4pPr algn="ctr" rtl="0" eaLnBrk="0" fontAlgn="base" hangingPunct="0">
              <a:spcBef>
                <a:spcPct val="0"/>
              </a:spcBef>
              <a:spcAft>
                <a:spcPct val="0"/>
              </a:spcAft>
              <a:defRPr sz="3600">
                <a:solidFill>
                  <a:schemeClr val="tx1"/>
                </a:solidFill>
                <a:latin typeface="Century Gothic" pitchFamily="34" charset="0"/>
              </a:defRPr>
            </a:lvl4pPr>
            <a:lvl5pPr algn="ctr" rtl="0" eaLnBrk="0" fontAlgn="base" hangingPunct="0">
              <a:spcBef>
                <a:spcPct val="0"/>
              </a:spcBef>
              <a:spcAft>
                <a:spcPct val="0"/>
              </a:spcAft>
              <a:defRPr sz="3600">
                <a:solidFill>
                  <a:schemeClr val="tx1"/>
                </a:solidFill>
                <a:latin typeface="Century Gothic" pitchFamily="34" charset="0"/>
              </a:defRPr>
            </a:lvl5pPr>
            <a:lvl6pPr marL="457200" algn="ctr" rtl="0" fontAlgn="base">
              <a:spcBef>
                <a:spcPct val="0"/>
              </a:spcBef>
              <a:spcAft>
                <a:spcPct val="0"/>
              </a:spcAft>
              <a:defRPr sz="3600">
                <a:solidFill>
                  <a:schemeClr val="tx1"/>
                </a:solidFill>
                <a:latin typeface="Century Gothic" pitchFamily="34" charset="0"/>
              </a:defRPr>
            </a:lvl6pPr>
            <a:lvl7pPr marL="914400" algn="ctr" rtl="0" fontAlgn="base">
              <a:spcBef>
                <a:spcPct val="0"/>
              </a:spcBef>
              <a:spcAft>
                <a:spcPct val="0"/>
              </a:spcAft>
              <a:defRPr sz="3600">
                <a:solidFill>
                  <a:schemeClr val="tx1"/>
                </a:solidFill>
                <a:latin typeface="Century Gothic" pitchFamily="34" charset="0"/>
              </a:defRPr>
            </a:lvl7pPr>
            <a:lvl8pPr marL="1371600" algn="ctr" rtl="0" fontAlgn="base">
              <a:spcBef>
                <a:spcPct val="0"/>
              </a:spcBef>
              <a:spcAft>
                <a:spcPct val="0"/>
              </a:spcAft>
              <a:defRPr sz="3600">
                <a:solidFill>
                  <a:schemeClr val="tx1"/>
                </a:solidFill>
                <a:latin typeface="Century Gothic" pitchFamily="34" charset="0"/>
              </a:defRPr>
            </a:lvl8pPr>
            <a:lvl9pPr marL="1828800" algn="ctr" rtl="0" fontAlgn="base">
              <a:spcBef>
                <a:spcPct val="0"/>
              </a:spcBef>
              <a:spcAft>
                <a:spcPct val="0"/>
              </a:spcAft>
              <a:defRPr sz="3600">
                <a:solidFill>
                  <a:schemeClr val="tx1"/>
                </a:solidFill>
                <a:latin typeface="Century Gothic" pitchFamily="34"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sl-SI" altLang="sl-SI" sz="2400" i="1" u="none" strike="noStrike" kern="1200" cap="none" spc="0" normalizeH="0" baseline="0" noProof="0" dirty="0" err="1">
                <a:ln>
                  <a:noFill/>
                </a:ln>
                <a:solidFill>
                  <a:srgbClr val="C00000"/>
                </a:solidFill>
                <a:effectLst/>
                <a:uLnTx/>
                <a:uFillTx/>
                <a:latin typeface="+mj-lt"/>
                <a:ea typeface="+mj-ea"/>
                <a:cs typeface="+mj-cs"/>
                <a:sym typeface="Arial"/>
              </a:rPr>
              <a:t>eVŠ</a:t>
            </a:r>
            <a:r>
              <a:rPr kumimoji="0" lang="sl-SI" altLang="sl-SI" sz="2400" i="1" u="none" strike="noStrike" kern="1200" cap="none" spc="0" normalizeH="0" baseline="0" noProof="0" dirty="0">
                <a:ln>
                  <a:noFill/>
                </a:ln>
                <a:solidFill>
                  <a:srgbClr val="C00000"/>
                </a:solidFill>
                <a:effectLst/>
                <a:uLnTx/>
                <a:uFillTx/>
                <a:latin typeface="+mj-lt"/>
                <a:ea typeface="+mj-ea"/>
                <a:cs typeface="+mj-cs"/>
                <a:sym typeface="Arial"/>
              </a:rPr>
              <a:t> – prijava za vpis</a:t>
            </a:r>
          </a:p>
        </p:txBody>
      </p:sp>
      <p:pic>
        <p:nvPicPr>
          <p:cNvPr id="5" name="Slika 4">
            <a:extLst>
              <a:ext uri="{FF2B5EF4-FFF2-40B4-BE49-F238E27FC236}">
                <a16:creationId xmlns:a16="http://schemas.microsoft.com/office/drawing/2014/main" id="{CA5BFB13-4233-4E8A-AD57-C139DFFAEA3B}"/>
              </a:ext>
            </a:extLst>
          </p:cNvPr>
          <p:cNvPicPr>
            <a:picLocks noChangeAspect="1"/>
          </p:cNvPicPr>
          <p:nvPr/>
        </p:nvPicPr>
        <p:blipFill>
          <a:blip r:embed="rId3"/>
          <a:stretch>
            <a:fillRect/>
          </a:stretch>
        </p:blipFill>
        <p:spPr>
          <a:xfrm>
            <a:off x="1627201" y="1113150"/>
            <a:ext cx="6185159" cy="35146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56850833"/>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grada številke diapozitiva 3"/>
          <p:cNvSpPr>
            <a:spLocks noGrp="1"/>
          </p:cNvSpPr>
          <p:nvPr>
            <p:ph type="sldNum" sz="quarter" idx="12"/>
          </p:nvPr>
        </p:nvSpPr>
        <p:spPr>
          <a:xfrm>
            <a:off x="7110414" y="4925617"/>
            <a:ext cx="917972" cy="215503"/>
          </a:xfr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4F5F12F-00B1-4117-9F90-2B90F3EEC1C8}" type="slidenum">
              <a:rPr kumimoji="0" lang="sl-SI"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sl-SI"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Naslov 1">
            <a:extLst>
              <a:ext uri="{FF2B5EF4-FFF2-40B4-BE49-F238E27FC236}">
                <a16:creationId xmlns:a16="http://schemas.microsoft.com/office/drawing/2014/main" id="{10E65417-9B6D-454E-8B9B-61A2BBEB3890}"/>
              </a:ext>
            </a:extLst>
          </p:cNvPr>
          <p:cNvSpPr txBox="1">
            <a:spLocks/>
          </p:cNvSpPr>
          <p:nvPr/>
        </p:nvSpPr>
        <p:spPr bwMode="auto">
          <a:xfrm>
            <a:off x="3005827" y="289684"/>
            <a:ext cx="3391087" cy="314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3600" kern="1200">
                <a:solidFill>
                  <a:schemeClr val="tx1"/>
                </a:solidFill>
                <a:latin typeface="Century Gothic" pitchFamily="34" charset="0"/>
                <a:ea typeface="+mj-ea"/>
                <a:cs typeface="+mj-cs"/>
              </a:defRPr>
            </a:lvl1pPr>
            <a:lvl2pPr algn="ctr" rtl="0" eaLnBrk="0" fontAlgn="base" hangingPunct="0">
              <a:spcBef>
                <a:spcPct val="0"/>
              </a:spcBef>
              <a:spcAft>
                <a:spcPct val="0"/>
              </a:spcAft>
              <a:defRPr sz="3600">
                <a:solidFill>
                  <a:schemeClr val="tx1"/>
                </a:solidFill>
                <a:latin typeface="Century Gothic" pitchFamily="34" charset="0"/>
              </a:defRPr>
            </a:lvl2pPr>
            <a:lvl3pPr algn="ctr" rtl="0" eaLnBrk="0" fontAlgn="base" hangingPunct="0">
              <a:spcBef>
                <a:spcPct val="0"/>
              </a:spcBef>
              <a:spcAft>
                <a:spcPct val="0"/>
              </a:spcAft>
              <a:defRPr sz="3600">
                <a:solidFill>
                  <a:schemeClr val="tx1"/>
                </a:solidFill>
                <a:latin typeface="Century Gothic" pitchFamily="34" charset="0"/>
              </a:defRPr>
            </a:lvl3pPr>
            <a:lvl4pPr algn="ctr" rtl="0" eaLnBrk="0" fontAlgn="base" hangingPunct="0">
              <a:spcBef>
                <a:spcPct val="0"/>
              </a:spcBef>
              <a:spcAft>
                <a:spcPct val="0"/>
              </a:spcAft>
              <a:defRPr sz="3600">
                <a:solidFill>
                  <a:schemeClr val="tx1"/>
                </a:solidFill>
                <a:latin typeface="Century Gothic" pitchFamily="34" charset="0"/>
              </a:defRPr>
            </a:lvl4pPr>
            <a:lvl5pPr algn="ctr" rtl="0" eaLnBrk="0" fontAlgn="base" hangingPunct="0">
              <a:spcBef>
                <a:spcPct val="0"/>
              </a:spcBef>
              <a:spcAft>
                <a:spcPct val="0"/>
              </a:spcAft>
              <a:defRPr sz="3600">
                <a:solidFill>
                  <a:schemeClr val="tx1"/>
                </a:solidFill>
                <a:latin typeface="Century Gothic" pitchFamily="34" charset="0"/>
              </a:defRPr>
            </a:lvl5pPr>
            <a:lvl6pPr marL="457200" algn="ctr" rtl="0" fontAlgn="base">
              <a:spcBef>
                <a:spcPct val="0"/>
              </a:spcBef>
              <a:spcAft>
                <a:spcPct val="0"/>
              </a:spcAft>
              <a:defRPr sz="3600">
                <a:solidFill>
                  <a:schemeClr val="tx1"/>
                </a:solidFill>
                <a:latin typeface="Century Gothic" pitchFamily="34" charset="0"/>
              </a:defRPr>
            </a:lvl6pPr>
            <a:lvl7pPr marL="914400" algn="ctr" rtl="0" fontAlgn="base">
              <a:spcBef>
                <a:spcPct val="0"/>
              </a:spcBef>
              <a:spcAft>
                <a:spcPct val="0"/>
              </a:spcAft>
              <a:defRPr sz="3600">
                <a:solidFill>
                  <a:schemeClr val="tx1"/>
                </a:solidFill>
                <a:latin typeface="Century Gothic" pitchFamily="34" charset="0"/>
              </a:defRPr>
            </a:lvl7pPr>
            <a:lvl8pPr marL="1371600" algn="ctr" rtl="0" fontAlgn="base">
              <a:spcBef>
                <a:spcPct val="0"/>
              </a:spcBef>
              <a:spcAft>
                <a:spcPct val="0"/>
              </a:spcAft>
              <a:defRPr sz="3600">
                <a:solidFill>
                  <a:schemeClr val="tx1"/>
                </a:solidFill>
                <a:latin typeface="Century Gothic" pitchFamily="34" charset="0"/>
              </a:defRPr>
            </a:lvl8pPr>
            <a:lvl9pPr marL="1828800" algn="ctr" rtl="0" fontAlgn="base">
              <a:spcBef>
                <a:spcPct val="0"/>
              </a:spcBef>
              <a:spcAft>
                <a:spcPct val="0"/>
              </a:spcAft>
              <a:defRPr sz="3600">
                <a:solidFill>
                  <a:schemeClr val="tx1"/>
                </a:solidFill>
                <a:latin typeface="Century Gothic" pitchFamily="34"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sl-SI" altLang="sl-SI" sz="2400" i="1" u="none" strike="noStrike" kern="1200" cap="none" spc="0" normalizeH="0" baseline="0" noProof="0" dirty="0" err="1">
                <a:ln>
                  <a:noFill/>
                </a:ln>
                <a:solidFill>
                  <a:srgbClr val="C00000"/>
                </a:solidFill>
                <a:effectLst/>
                <a:uLnTx/>
                <a:uFillTx/>
                <a:latin typeface="+mj-lt"/>
                <a:ea typeface="+mj-ea"/>
                <a:cs typeface="+mj-cs"/>
                <a:sym typeface="Arial"/>
              </a:rPr>
              <a:t>eVŠ</a:t>
            </a:r>
            <a:r>
              <a:rPr kumimoji="0" lang="sl-SI" altLang="sl-SI" sz="2400" i="1" u="none" strike="noStrike" kern="1200" cap="none" spc="0" normalizeH="0" baseline="0" noProof="0" dirty="0">
                <a:ln>
                  <a:noFill/>
                </a:ln>
                <a:solidFill>
                  <a:srgbClr val="C00000"/>
                </a:solidFill>
                <a:effectLst/>
                <a:uLnTx/>
                <a:uFillTx/>
                <a:latin typeface="+mj-lt"/>
                <a:ea typeface="+mj-ea"/>
                <a:cs typeface="+mj-cs"/>
                <a:sym typeface="Arial"/>
              </a:rPr>
              <a:t> – prijava za vpis</a:t>
            </a:r>
          </a:p>
        </p:txBody>
      </p:sp>
      <p:pic>
        <p:nvPicPr>
          <p:cNvPr id="9" name="Slika 8">
            <a:extLst>
              <a:ext uri="{FF2B5EF4-FFF2-40B4-BE49-F238E27FC236}">
                <a16:creationId xmlns:a16="http://schemas.microsoft.com/office/drawing/2014/main" id="{260378C9-8670-46F7-82F0-2B2920E3259E}"/>
              </a:ext>
            </a:extLst>
          </p:cNvPr>
          <p:cNvPicPr>
            <a:picLocks noChangeAspect="1"/>
          </p:cNvPicPr>
          <p:nvPr/>
        </p:nvPicPr>
        <p:blipFill>
          <a:blip r:embed="rId3"/>
          <a:stretch>
            <a:fillRect/>
          </a:stretch>
        </p:blipFill>
        <p:spPr>
          <a:xfrm>
            <a:off x="2294164" y="711795"/>
            <a:ext cx="4948226" cy="4477705"/>
          </a:xfrm>
          <a:prstGeom prst="rect">
            <a:avLst/>
          </a:prstGeom>
        </p:spPr>
      </p:pic>
      <mc:AlternateContent xmlns:mc="http://schemas.openxmlformats.org/markup-compatibility/2006" xmlns:p14="http://schemas.microsoft.com/office/powerpoint/2010/main">
        <mc:Choice Requires="p14">
          <p:contentPart p14:bwMode="auto" r:id="rId4">
            <p14:nvContentPartPr>
              <p14:cNvPr id="12" name="Rokopis 11">
                <a:extLst>
                  <a:ext uri="{FF2B5EF4-FFF2-40B4-BE49-F238E27FC236}">
                    <a16:creationId xmlns:a16="http://schemas.microsoft.com/office/drawing/2014/main" id="{9DBCFF7E-1F04-488C-A7DB-8607F8FB403B}"/>
                  </a:ext>
                </a:extLst>
              </p14:cNvPr>
              <p14:cNvContentPartPr/>
              <p14:nvPr/>
            </p14:nvContentPartPr>
            <p14:xfrm>
              <a:off x="5879612" y="2456796"/>
              <a:ext cx="351270" cy="19170"/>
            </p14:xfrm>
          </p:contentPart>
        </mc:Choice>
        <mc:Fallback xmlns="">
          <p:pic>
            <p:nvPicPr>
              <p:cNvPr id="12" name="Rokopis 11">
                <a:extLst>
                  <a:ext uri="{FF2B5EF4-FFF2-40B4-BE49-F238E27FC236}">
                    <a16:creationId xmlns:a16="http://schemas.microsoft.com/office/drawing/2014/main" id="{9DBCFF7E-1F04-488C-A7DB-8607F8FB403B}"/>
                  </a:ext>
                </a:extLst>
              </p:cNvPr>
              <p:cNvPicPr/>
              <p:nvPr/>
            </p:nvPicPr>
            <p:blipFill>
              <a:blip r:embed="rId5"/>
              <a:stretch>
                <a:fillRect/>
              </a:stretch>
            </p:blipFill>
            <p:spPr>
              <a:xfrm>
                <a:off x="5843621" y="2385796"/>
                <a:ext cx="422892" cy="160815"/>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3" name="Rokopis 12">
                <a:extLst>
                  <a:ext uri="{FF2B5EF4-FFF2-40B4-BE49-F238E27FC236}">
                    <a16:creationId xmlns:a16="http://schemas.microsoft.com/office/drawing/2014/main" id="{9424C682-F707-4782-B731-4C8094C9B337}"/>
                  </a:ext>
                </a:extLst>
              </p14:cNvPr>
              <p14:cNvContentPartPr/>
              <p14:nvPr/>
            </p14:nvContentPartPr>
            <p14:xfrm>
              <a:off x="5896082" y="2634726"/>
              <a:ext cx="627750" cy="26730"/>
            </p14:xfrm>
          </p:contentPart>
        </mc:Choice>
        <mc:Fallback xmlns="">
          <p:pic>
            <p:nvPicPr>
              <p:cNvPr id="13" name="Rokopis 12">
                <a:extLst>
                  <a:ext uri="{FF2B5EF4-FFF2-40B4-BE49-F238E27FC236}">
                    <a16:creationId xmlns:a16="http://schemas.microsoft.com/office/drawing/2014/main" id="{9424C682-F707-4782-B731-4C8094C9B337}"/>
                  </a:ext>
                </a:extLst>
              </p:cNvPr>
              <p:cNvPicPr/>
              <p:nvPr/>
            </p:nvPicPr>
            <p:blipFill>
              <a:blip r:embed="rId7"/>
              <a:stretch>
                <a:fillRect/>
              </a:stretch>
            </p:blipFill>
            <p:spPr>
              <a:xfrm>
                <a:off x="5860087" y="2562483"/>
                <a:ext cx="699380" cy="170855"/>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4" name="Rokopis 13">
                <a:extLst>
                  <a:ext uri="{FF2B5EF4-FFF2-40B4-BE49-F238E27FC236}">
                    <a16:creationId xmlns:a16="http://schemas.microsoft.com/office/drawing/2014/main" id="{4C4983A6-87C5-44A2-A947-6C0391383FCB}"/>
                  </a:ext>
                </a:extLst>
              </p14:cNvPr>
              <p14:cNvContentPartPr/>
              <p14:nvPr/>
            </p14:nvContentPartPr>
            <p14:xfrm>
              <a:off x="5887712" y="2149266"/>
              <a:ext cx="243000" cy="17820"/>
            </p14:xfrm>
          </p:contentPart>
        </mc:Choice>
        <mc:Fallback xmlns="">
          <p:pic>
            <p:nvPicPr>
              <p:cNvPr id="14" name="Rokopis 13">
                <a:extLst>
                  <a:ext uri="{FF2B5EF4-FFF2-40B4-BE49-F238E27FC236}">
                    <a16:creationId xmlns:a16="http://schemas.microsoft.com/office/drawing/2014/main" id="{4C4983A6-87C5-44A2-A947-6C0391383FCB}"/>
                  </a:ext>
                </a:extLst>
              </p:cNvPr>
              <p:cNvPicPr/>
              <p:nvPr/>
            </p:nvPicPr>
            <p:blipFill>
              <a:blip r:embed="rId9"/>
              <a:stretch>
                <a:fillRect/>
              </a:stretch>
            </p:blipFill>
            <p:spPr>
              <a:xfrm>
                <a:off x="5851712" y="2076531"/>
                <a:ext cx="314640" cy="162926"/>
              </a:xfrm>
              <a:prstGeom prst="rect">
                <a:avLst/>
              </a:prstGeom>
            </p:spPr>
          </p:pic>
        </mc:Fallback>
      </mc:AlternateContent>
    </p:spTree>
    <p:extLst>
      <p:ext uri="{BB962C8B-B14F-4D97-AF65-F5344CB8AC3E}">
        <p14:creationId xmlns:p14="http://schemas.microsoft.com/office/powerpoint/2010/main" val="331031588"/>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1143000" y="400424"/>
            <a:ext cx="6858000" cy="3831765"/>
          </a:xfrm>
        </p:spPr>
        <p:txBody>
          <a:bodyPr rtlCol="0">
            <a:normAutofit fontScale="90000"/>
          </a:bodyPr>
          <a:lstStyle/>
          <a:p>
            <a:pPr rtl="0"/>
            <a:br>
              <a:rPr lang="sl-SI" b="1" i="1" dirty="0">
                <a:solidFill>
                  <a:schemeClr val="accent3">
                    <a:lumMod val="75000"/>
                  </a:schemeClr>
                </a:solidFill>
                <a:latin typeface="+mj-lt"/>
                <a:cs typeface="Arial" panose="020B0604020202020204" pitchFamily="34" charset="0"/>
              </a:rPr>
            </a:br>
            <a:br>
              <a:rPr lang="sl-SI" b="1" i="1" dirty="0">
                <a:solidFill>
                  <a:schemeClr val="accent3">
                    <a:lumMod val="75000"/>
                  </a:schemeClr>
                </a:solidFill>
                <a:latin typeface="+mj-lt"/>
                <a:cs typeface="Arial" panose="020B0604020202020204" pitchFamily="34" charset="0"/>
              </a:rPr>
            </a:br>
            <a:br>
              <a:rPr lang="sl-SI" b="1" i="1" dirty="0">
                <a:solidFill>
                  <a:schemeClr val="accent3">
                    <a:lumMod val="75000"/>
                  </a:schemeClr>
                </a:solidFill>
                <a:latin typeface="+mj-lt"/>
                <a:cs typeface="Arial" panose="020B0604020202020204" pitchFamily="34" charset="0"/>
              </a:rPr>
            </a:br>
            <a:br>
              <a:rPr lang="sl-SI" b="1" i="1" dirty="0">
                <a:solidFill>
                  <a:schemeClr val="accent3">
                    <a:lumMod val="75000"/>
                  </a:schemeClr>
                </a:solidFill>
                <a:latin typeface="+mj-lt"/>
                <a:cs typeface="Arial" panose="020B0604020202020204" pitchFamily="34" charset="0"/>
              </a:rPr>
            </a:br>
            <a:br>
              <a:rPr lang="sl-SI" b="1" i="1" dirty="0">
                <a:solidFill>
                  <a:schemeClr val="accent3">
                    <a:lumMod val="75000"/>
                  </a:schemeClr>
                </a:solidFill>
                <a:latin typeface="+mj-lt"/>
                <a:cs typeface="Arial" panose="020B0604020202020204" pitchFamily="34" charset="0"/>
              </a:rPr>
            </a:br>
            <a:endParaRPr lang="sl-SI" dirty="0">
              <a:solidFill>
                <a:srgbClr val="C00000"/>
              </a:solidFill>
              <a:latin typeface="Garamond" panose="02020404030301010803" pitchFamily="18" charset="0"/>
            </a:endParaRPr>
          </a:p>
        </p:txBody>
      </p:sp>
      <p:sp>
        <p:nvSpPr>
          <p:cNvPr id="3" name="Podnaslov 2"/>
          <p:cNvSpPr>
            <a:spLocks noGrp="1"/>
          </p:cNvSpPr>
          <p:nvPr>
            <p:ph type="subTitle" idx="1"/>
          </p:nvPr>
        </p:nvSpPr>
        <p:spPr>
          <a:xfrm rot="10800000" flipV="1">
            <a:off x="1143000" y="717176"/>
            <a:ext cx="6858000" cy="4231343"/>
          </a:xfrm>
        </p:spPr>
        <p:txBody>
          <a:bodyPr rtlCol="0">
            <a:normAutofit fontScale="92500" lnSpcReduction="10000"/>
          </a:bodyPr>
          <a:lstStyle/>
          <a:p>
            <a:pPr marL="25400" indent="0">
              <a:buNone/>
            </a:pPr>
            <a:r>
              <a:rPr lang="sl-SI" sz="2400" dirty="0">
                <a:solidFill>
                  <a:srgbClr val="C00000"/>
                </a:solidFill>
                <a:latin typeface="Garamond" panose="02020404030301010803" pitchFamily="18" charset="0"/>
              </a:rPr>
              <a:t>Dnevni red </a:t>
            </a:r>
          </a:p>
          <a:p>
            <a:pPr marL="25400" indent="0" algn="l">
              <a:buNone/>
            </a:pPr>
            <a:r>
              <a:rPr lang="sl-SI" dirty="0">
                <a:solidFill>
                  <a:schemeClr val="tx1"/>
                </a:solidFill>
                <a:latin typeface="Garamond" panose="02020404030301010803" pitchFamily="18" charset="0"/>
              </a:rPr>
              <a:t>1. Uvodni pozdrav </a:t>
            </a:r>
            <a:r>
              <a:rPr lang="sl-SI" sz="1400" dirty="0">
                <a:solidFill>
                  <a:schemeClr val="tx1"/>
                </a:solidFill>
                <a:latin typeface="Garamond" panose="02020404030301010803" pitchFamily="18" charset="0"/>
              </a:rPr>
              <a:t>(</a:t>
            </a:r>
            <a:r>
              <a:rPr lang="sl-SI" sz="1400" i="1" dirty="0">
                <a:solidFill>
                  <a:schemeClr val="tx1"/>
                </a:solidFill>
                <a:latin typeface="Garamond" panose="02020404030301010803" pitchFamily="18" charset="0"/>
              </a:rPr>
              <a:t>Urban Kodrič, v. d. generalnega direktorja, Direktorat za visoko šolstvo)</a:t>
            </a:r>
          </a:p>
          <a:p>
            <a:pPr marL="25400" indent="0" algn="l">
              <a:buNone/>
            </a:pPr>
            <a:r>
              <a:rPr lang="sl-SI" dirty="0">
                <a:solidFill>
                  <a:schemeClr val="tx1"/>
                </a:solidFill>
                <a:latin typeface="Garamond" panose="02020404030301010803" pitchFamily="18" charset="0"/>
              </a:rPr>
              <a:t>2. Pomembni datumi prijavno-sprejemnega postopka, prijava za vpis </a:t>
            </a:r>
            <a:r>
              <a:rPr lang="sl-SI" sz="1400" i="1" dirty="0">
                <a:solidFill>
                  <a:schemeClr val="tx1"/>
                </a:solidFill>
                <a:latin typeface="Garamond" panose="02020404030301010803" pitchFamily="18" charset="0"/>
              </a:rPr>
              <a:t>(Tanja Žužek, UL)</a:t>
            </a:r>
          </a:p>
          <a:p>
            <a:pPr marL="25400" indent="0" algn="l">
              <a:buNone/>
            </a:pPr>
            <a:r>
              <a:rPr lang="sl-SI" dirty="0">
                <a:solidFill>
                  <a:schemeClr val="tx1"/>
                </a:solidFill>
                <a:latin typeface="Garamond" panose="02020404030301010803" pitchFamily="18" charset="0"/>
              </a:rPr>
              <a:t>3. Status kandidata s posebnim statusom/posebnimi potrebami </a:t>
            </a:r>
            <a:r>
              <a:rPr lang="sl-SI" sz="1400" i="1" dirty="0">
                <a:solidFill>
                  <a:schemeClr val="tx1"/>
                </a:solidFill>
                <a:latin typeface="Garamond" panose="02020404030301010803" pitchFamily="18" charset="0"/>
              </a:rPr>
              <a:t>(Tanja Žužek, UL)</a:t>
            </a:r>
          </a:p>
          <a:p>
            <a:pPr marL="25400" indent="0" algn="l">
              <a:buNone/>
            </a:pPr>
            <a:r>
              <a:rPr lang="sl-SI" dirty="0">
                <a:solidFill>
                  <a:schemeClr val="tx1"/>
                </a:solidFill>
                <a:latin typeface="Garamond" panose="02020404030301010803" pitchFamily="18" charset="0"/>
              </a:rPr>
              <a:t>4. Zakonodaja in spremembe uvodnih določb Razpisa za vpis </a:t>
            </a:r>
            <a:r>
              <a:rPr lang="sl-SI" sz="1400" i="1" dirty="0">
                <a:solidFill>
                  <a:schemeClr val="tx1"/>
                </a:solidFill>
                <a:latin typeface="Garamond" panose="02020404030301010803" pitchFamily="18" charset="0"/>
              </a:rPr>
              <a:t>(mag. Mateja Krnc UM)</a:t>
            </a:r>
          </a:p>
          <a:p>
            <a:pPr marL="25400" indent="0" algn="l">
              <a:buNone/>
            </a:pPr>
            <a:r>
              <a:rPr lang="sl-SI" sz="1400" i="1" dirty="0">
                <a:solidFill>
                  <a:srgbClr val="C00000"/>
                </a:solidFill>
                <a:latin typeface="Garamond" panose="02020404030301010803" pitchFamily="18" charset="0"/>
              </a:rPr>
              <a:t>Odmor 10 minut</a:t>
            </a:r>
          </a:p>
          <a:p>
            <a:pPr marL="25400" indent="0" algn="l">
              <a:buNone/>
            </a:pPr>
            <a:r>
              <a:rPr lang="sl-SI" dirty="0">
                <a:solidFill>
                  <a:schemeClr val="tx1"/>
                </a:solidFill>
                <a:latin typeface="Garamond" panose="02020404030301010803" pitchFamily="18" charset="0"/>
              </a:rPr>
              <a:t>5. Vsebinske spremembe in novosti Razpisa za vpis UL in SVZ </a:t>
            </a:r>
            <a:r>
              <a:rPr lang="sl-SI" sz="1400" i="1" dirty="0">
                <a:solidFill>
                  <a:schemeClr val="tx1"/>
                </a:solidFill>
                <a:latin typeface="Garamond" panose="02020404030301010803" pitchFamily="18" charset="0"/>
              </a:rPr>
              <a:t>(mag. Danijela Kotnik, UL)</a:t>
            </a:r>
          </a:p>
          <a:p>
            <a:pPr marL="25400" indent="0" algn="l">
              <a:buNone/>
            </a:pPr>
            <a:r>
              <a:rPr lang="sl-SI" dirty="0">
                <a:solidFill>
                  <a:schemeClr val="tx1"/>
                </a:solidFill>
                <a:latin typeface="Garamond" panose="02020404030301010803" pitchFamily="18" charset="0"/>
              </a:rPr>
              <a:t>6. Vsebinske spremembe in novosti Razpisa za vpis UM </a:t>
            </a:r>
            <a:r>
              <a:rPr lang="sl-SI" sz="1400" i="1" dirty="0">
                <a:solidFill>
                  <a:schemeClr val="tx1"/>
                </a:solidFill>
                <a:latin typeface="Garamond" panose="02020404030301010803" pitchFamily="18" charset="0"/>
              </a:rPr>
              <a:t>(mag. Mateja Krnc, UM)</a:t>
            </a:r>
          </a:p>
          <a:p>
            <a:pPr marL="25400" indent="0" algn="l">
              <a:buNone/>
            </a:pPr>
            <a:r>
              <a:rPr lang="sl-SI" dirty="0">
                <a:solidFill>
                  <a:schemeClr val="tx1"/>
                </a:solidFill>
                <a:latin typeface="Garamond" panose="02020404030301010803" pitchFamily="18" charset="0"/>
              </a:rPr>
              <a:t>7. Vsebinske spremembe in novosti Razpisa za vpis UP </a:t>
            </a:r>
            <a:r>
              <a:rPr lang="sl-SI" sz="1400" i="1" dirty="0">
                <a:solidFill>
                  <a:schemeClr val="tx1"/>
                </a:solidFill>
                <a:latin typeface="Garamond" panose="02020404030301010803" pitchFamily="18" charset="0"/>
              </a:rPr>
              <a:t>(Tanja Sanabor UP)</a:t>
            </a:r>
          </a:p>
          <a:p>
            <a:pPr marL="25400" indent="0" algn="l">
              <a:buNone/>
            </a:pPr>
            <a:r>
              <a:rPr lang="sl-SI" dirty="0">
                <a:solidFill>
                  <a:schemeClr val="tx1"/>
                </a:solidFill>
                <a:latin typeface="Garamond" panose="02020404030301010803" pitchFamily="18" charset="0"/>
              </a:rPr>
              <a:t>8. Vsebinske spremembe in novosti Razpisa za vpis UNG </a:t>
            </a:r>
            <a:r>
              <a:rPr lang="sl-SI" sz="1400" i="1" dirty="0">
                <a:solidFill>
                  <a:schemeClr val="tx1"/>
                </a:solidFill>
                <a:latin typeface="Garamond" panose="02020404030301010803" pitchFamily="18" charset="0"/>
              </a:rPr>
              <a:t>(Renata Kop, UNG)</a:t>
            </a:r>
          </a:p>
          <a:p>
            <a:pPr marL="25400" indent="0" algn="l">
              <a:buNone/>
            </a:pPr>
            <a:r>
              <a:rPr lang="sl-SI" dirty="0">
                <a:solidFill>
                  <a:schemeClr val="tx1"/>
                </a:solidFill>
                <a:latin typeface="Garamond" panose="02020404030301010803" pitchFamily="18" charset="0"/>
              </a:rPr>
              <a:t>9. Vsebinske spremembe in novosti za Višješolski strokovni študij </a:t>
            </a:r>
            <a:r>
              <a:rPr lang="sl-SI" sz="1400" i="1" dirty="0">
                <a:solidFill>
                  <a:schemeClr val="tx1"/>
                </a:solidFill>
                <a:latin typeface="Garamond" panose="02020404030301010803" pitchFamily="18" charset="0"/>
              </a:rPr>
              <a:t>(</a:t>
            </a:r>
            <a:r>
              <a:rPr lang="sl-SI" sz="1400" i="1" dirty="0">
                <a:effectLst/>
                <a:latin typeface="Garamond" panose="02020404030301010803" pitchFamily="18" charset="0"/>
                <a:ea typeface="Calibri" panose="020F0502020204030204" pitchFamily="34" charset="0"/>
                <a:cs typeface="Calibri" panose="020F0502020204030204" pitchFamily="34" charset="0"/>
              </a:rPr>
              <a:t>Natalija Klepej Gržanič</a:t>
            </a:r>
            <a:r>
              <a:rPr lang="sl-SI" sz="1400" i="1" dirty="0">
                <a:solidFill>
                  <a:schemeClr val="tx1"/>
                </a:solidFill>
                <a:latin typeface="Garamond" panose="02020404030301010803" pitchFamily="18" charset="0"/>
              </a:rPr>
              <a:t>, Višješolska prijavna služba)</a:t>
            </a:r>
          </a:p>
          <a:p>
            <a:pPr rtl="0"/>
            <a:endParaRPr lang="sl-SI" sz="2250" b="1" i="1" dirty="0">
              <a:solidFill>
                <a:schemeClr val="accent3">
                  <a:lumMod val="75000"/>
                </a:schemeClr>
              </a:solidFill>
              <a:latin typeface="Garamond" panose="02020404030301010803" pitchFamily="18" charset="0"/>
              <a:cs typeface="Arial" panose="020B0604020202020204" pitchFamily="34" charset="0"/>
            </a:endParaRPr>
          </a:p>
        </p:txBody>
      </p:sp>
    </p:spTree>
    <p:extLst>
      <p:ext uri="{BB962C8B-B14F-4D97-AF65-F5344CB8AC3E}">
        <p14:creationId xmlns:p14="http://schemas.microsoft.com/office/powerpoint/2010/main" val="2084001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7" name="Ograda vsebine 2"/>
          <p:cNvSpPr>
            <a:spLocks noGrp="1"/>
          </p:cNvSpPr>
          <p:nvPr>
            <p:ph idx="1"/>
          </p:nvPr>
        </p:nvSpPr>
        <p:spPr>
          <a:xfrm>
            <a:off x="1385887" y="681038"/>
            <a:ext cx="6426473" cy="3619500"/>
          </a:xfrm>
        </p:spPr>
        <p:txBody>
          <a:bodyPr/>
          <a:lstStyle/>
          <a:p>
            <a:pPr marL="342900" lvl="1" indent="0">
              <a:buNone/>
              <a:defRPr/>
            </a:pPr>
            <a:endParaRPr lang="sl-SI" altLang="sl-SI" b="1" dirty="0"/>
          </a:p>
          <a:p>
            <a:pPr marL="0" indent="0">
              <a:buNone/>
              <a:defRPr/>
            </a:pPr>
            <a:endParaRPr lang="sl-SI" altLang="sl-SI" b="1" dirty="0">
              <a:solidFill>
                <a:schemeClr val="tx2"/>
              </a:solidFill>
            </a:endParaRPr>
          </a:p>
        </p:txBody>
      </p:sp>
      <p:sp>
        <p:nvSpPr>
          <p:cNvPr id="4" name="Ograda številke diapozitiva 3"/>
          <p:cNvSpPr>
            <a:spLocks noGrp="1"/>
          </p:cNvSpPr>
          <p:nvPr>
            <p:ph type="sldNum" sz="quarter" idx="12"/>
          </p:nvPr>
        </p:nvSpPr>
        <p:spPr>
          <a:xfrm>
            <a:off x="7110413" y="4925616"/>
            <a:ext cx="917972" cy="215503"/>
          </a:xfr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4F5F12F-00B1-4117-9F90-2B90F3EEC1C8}" type="slidenum">
              <a:rPr kumimoji="0" lang="sl-SI"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sl-SI"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Naslov 1">
            <a:extLst>
              <a:ext uri="{FF2B5EF4-FFF2-40B4-BE49-F238E27FC236}">
                <a16:creationId xmlns:a16="http://schemas.microsoft.com/office/drawing/2014/main" id="{68CC7329-5583-48E3-9529-CE35CAA3E418}"/>
              </a:ext>
            </a:extLst>
          </p:cNvPr>
          <p:cNvSpPr txBox="1">
            <a:spLocks/>
          </p:cNvSpPr>
          <p:nvPr/>
        </p:nvSpPr>
        <p:spPr bwMode="auto">
          <a:xfrm>
            <a:off x="3005826" y="289683"/>
            <a:ext cx="3391087" cy="314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3600" kern="1200">
                <a:solidFill>
                  <a:schemeClr val="tx1"/>
                </a:solidFill>
                <a:latin typeface="Century Gothic" pitchFamily="34" charset="0"/>
                <a:ea typeface="+mj-ea"/>
                <a:cs typeface="+mj-cs"/>
              </a:defRPr>
            </a:lvl1pPr>
            <a:lvl2pPr algn="ctr" rtl="0" eaLnBrk="0" fontAlgn="base" hangingPunct="0">
              <a:spcBef>
                <a:spcPct val="0"/>
              </a:spcBef>
              <a:spcAft>
                <a:spcPct val="0"/>
              </a:spcAft>
              <a:defRPr sz="3600">
                <a:solidFill>
                  <a:schemeClr val="tx1"/>
                </a:solidFill>
                <a:latin typeface="Century Gothic" pitchFamily="34" charset="0"/>
              </a:defRPr>
            </a:lvl2pPr>
            <a:lvl3pPr algn="ctr" rtl="0" eaLnBrk="0" fontAlgn="base" hangingPunct="0">
              <a:spcBef>
                <a:spcPct val="0"/>
              </a:spcBef>
              <a:spcAft>
                <a:spcPct val="0"/>
              </a:spcAft>
              <a:defRPr sz="3600">
                <a:solidFill>
                  <a:schemeClr val="tx1"/>
                </a:solidFill>
                <a:latin typeface="Century Gothic" pitchFamily="34" charset="0"/>
              </a:defRPr>
            </a:lvl3pPr>
            <a:lvl4pPr algn="ctr" rtl="0" eaLnBrk="0" fontAlgn="base" hangingPunct="0">
              <a:spcBef>
                <a:spcPct val="0"/>
              </a:spcBef>
              <a:spcAft>
                <a:spcPct val="0"/>
              </a:spcAft>
              <a:defRPr sz="3600">
                <a:solidFill>
                  <a:schemeClr val="tx1"/>
                </a:solidFill>
                <a:latin typeface="Century Gothic" pitchFamily="34" charset="0"/>
              </a:defRPr>
            </a:lvl4pPr>
            <a:lvl5pPr algn="ctr" rtl="0" eaLnBrk="0" fontAlgn="base" hangingPunct="0">
              <a:spcBef>
                <a:spcPct val="0"/>
              </a:spcBef>
              <a:spcAft>
                <a:spcPct val="0"/>
              </a:spcAft>
              <a:defRPr sz="3600">
                <a:solidFill>
                  <a:schemeClr val="tx1"/>
                </a:solidFill>
                <a:latin typeface="Century Gothic" pitchFamily="34" charset="0"/>
              </a:defRPr>
            </a:lvl5pPr>
            <a:lvl6pPr marL="457200" algn="ctr" rtl="0" fontAlgn="base">
              <a:spcBef>
                <a:spcPct val="0"/>
              </a:spcBef>
              <a:spcAft>
                <a:spcPct val="0"/>
              </a:spcAft>
              <a:defRPr sz="3600">
                <a:solidFill>
                  <a:schemeClr val="tx1"/>
                </a:solidFill>
                <a:latin typeface="Century Gothic" pitchFamily="34" charset="0"/>
              </a:defRPr>
            </a:lvl6pPr>
            <a:lvl7pPr marL="914400" algn="ctr" rtl="0" fontAlgn="base">
              <a:spcBef>
                <a:spcPct val="0"/>
              </a:spcBef>
              <a:spcAft>
                <a:spcPct val="0"/>
              </a:spcAft>
              <a:defRPr sz="3600">
                <a:solidFill>
                  <a:schemeClr val="tx1"/>
                </a:solidFill>
                <a:latin typeface="Century Gothic" pitchFamily="34" charset="0"/>
              </a:defRPr>
            </a:lvl7pPr>
            <a:lvl8pPr marL="1371600" algn="ctr" rtl="0" fontAlgn="base">
              <a:spcBef>
                <a:spcPct val="0"/>
              </a:spcBef>
              <a:spcAft>
                <a:spcPct val="0"/>
              </a:spcAft>
              <a:defRPr sz="3600">
                <a:solidFill>
                  <a:schemeClr val="tx1"/>
                </a:solidFill>
                <a:latin typeface="Century Gothic" pitchFamily="34" charset="0"/>
              </a:defRPr>
            </a:lvl8pPr>
            <a:lvl9pPr marL="1828800" algn="ctr" rtl="0" fontAlgn="base">
              <a:spcBef>
                <a:spcPct val="0"/>
              </a:spcBef>
              <a:spcAft>
                <a:spcPct val="0"/>
              </a:spcAft>
              <a:defRPr sz="3600">
                <a:solidFill>
                  <a:schemeClr val="tx1"/>
                </a:solidFill>
                <a:latin typeface="Century Gothic" pitchFamily="34"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sl-SI" altLang="sl-SI" sz="2400" i="1" u="none" strike="noStrike" kern="1200" cap="none" spc="0" normalizeH="0" baseline="0" noProof="0" dirty="0" err="1">
                <a:ln>
                  <a:noFill/>
                </a:ln>
                <a:solidFill>
                  <a:srgbClr val="C00000"/>
                </a:solidFill>
                <a:effectLst/>
                <a:uLnTx/>
                <a:uFillTx/>
                <a:latin typeface="+mj-lt"/>
                <a:ea typeface="+mj-ea"/>
                <a:cs typeface="+mj-cs"/>
                <a:sym typeface="Arial"/>
              </a:rPr>
              <a:t>eVŠ</a:t>
            </a:r>
            <a:r>
              <a:rPr kumimoji="0" lang="sl-SI" altLang="sl-SI" sz="2400" i="1" u="none" strike="noStrike" kern="1200" cap="none" spc="0" normalizeH="0" baseline="0" noProof="0" dirty="0">
                <a:ln>
                  <a:noFill/>
                </a:ln>
                <a:solidFill>
                  <a:srgbClr val="C00000"/>
                </a:solidFill>
                <a:effectLst/>
                <a:uLnTx/>
                <a:uFillTx/>
                <a:latin typeface="+mj-lt"/>
                <a:ea typeface="+mj-ea"/>
                <a:cs typeface="+mj-cs"/>
                <a:sym typeface="Arial"/>
              </a:rPr>
              <a:t> – prijava za vpis</a:t>
            </a:r>
          </a:p>
        </p:txBody>
      </p:sp>
      <p:pic>
        <p:nvPicPr>
          <p:cNvPr id="5" name="Slika 4">
            <a:extLst>
              <a:ext uri="{FF2B5EF4-FFF2-40B4-BE49-F238E27FC236}">
                <a16:creationId xmlns:a16="http://schemas.microsoft.com/office/drawing/2014/main" id="{F826BB76-B62C-4FC1-821C-07200D437098}"/>
              </a:ext>
            </a:extLst>
          </p:cNvPr>
          <p:cNvPicPr>
            <a:picLocks noChangeAspect="1"/>
          </p:cNvPicPr>
          <p:nvPr/>
        </p:nvPicPr>
        <p:blipFill>
          <a:blip r:embed="rId3"/>
          <a:stretch>
            <a:fillRect/>
          </a:stretch>
        </p:blipFill>
        <p:spPr>
          <a:xfrm>
            <a:off x="1736825" y="952816"/>
            <a:ext cx="6021288" cy="3737351"/>
          </a:xfrm>
          <a:prstGeom prst="rect">
            <a:avLst/>
          </a:prstGeom>
        </p:spPr>
      </p:pic>
    </p:spTree>
    <p:extLst>
      <p:ext uri="{BB962C8B-B14F-4D97-AF65-F5344CB8AC3E}">
        <p14:creationId xmlns:p14="http://schemas.microsoft.com/office/powerpoint/2010/main" val="2605653524"/>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značba mesta številke diapozitiva 3">
            <a:extLst>
              <a:ext uri="{FF2B5EF4-FFF2-40B4-BE49-F238E27FC236}">
                <a16:creationId xmlns:a16="http://schemas.microsoft.com/office/drawing/2014/main" id="{7363FC46-D0F6-4CF0-98EF-8562EB4A204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EBCA88AC-E840-44CF-AC70-71C35A5FA74E}" type="slidenum">
              <a:rPr kumimoji="0" lang="sl-SI"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sl-SI"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6" name="Slika 5">
            <a:extLst>
              <a:ext uri="{FF2B5EF4-FFF2-40B4-BE49-F238E27FC236}">
                <a16:creationId xmlns:a16="http://schemas.microsoft.com/office/drawing/2014/main" id="{B670242E-8D02-47F1-9160-BB89A6C4B4B4}"/>
              </a:ext>
            </a:extLst>
          </p:cNvPr>
          <p:cNvPicPr>
            <a:picLocks noChangeAspect="1"/>
          </p:cNvPicPr>
          <p:nvPr/>
        </p:nvPicPr>
        <p:blipFill>
          <a:blip r:embed="rId2"/>
          <a:stretch>
            <a:fillRect/>
          </a:stretch>
        </p:blipFill>
        <p:spPr>
          <a:xfrm>
            <a:off x="1709682" y="897565"/>
            <a:ext cx="5999716" cy="3781289"/>
          </a:xfrm>
          <a:prstGeom prst="rect">
            <a:avLst/>
          </a:prstGeom>
        </p:spPr>
      </p:pic>
      <p:sp>
        <p:nvSpPr>
          <p:cNvPr id="7" name="Naslov 1">
            <a:extLst>
              <a:ext uri="{FF2B5EF4-FFF2-40B4-BE49-F238E27FC236}">
                <a16:creationId xmlns:a16="http://schemas.microsoft.com/office/drawing/2014/main" id="{97536DAD-8A0E-4684-BBA1-CEBED506543F}"/>
              </a:ext>
            </a:extLst>
          </p:cNvPr>
          <p:cNvSpPr txBox="1">
            <a:spLocks/>
          </p:cNvSpPr>
          <p:nvPr/>
        </p:nvSpPr>
        <p:spPr bwMode="auto">
          <a:xfrm>
            <a:off x="2876456" y="253350"/>
            <a:ext cx="3391087" cy="314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3600" kern="1200">
                <a:solidFill>
                  <a:schemeClr val="tx1"/>
                </a:solidFill>
                <a:latin typeface="Century Gothic" pitchFamily="34" charset="0"/>
                <a:ea typeface="+mj-ea"/>
                <a:cs typeface="+mj-cs"/>
              </a:defRPr>
            </a:lvl1pPr>
            <a:lvl2pPr algn="ctr" rtl="0" eaLnBrk="0" fontAlgn="base" hangingPunct="0">
              <a:spcBef>
                <a:spcPct val="0"/>
              </a:spcBef>
              <a:spcAft>
                <a:spcPct val="0"/>
              </a:spcAft>
              <a:defRPr sz="3600">
                <a:solidFill>
                  <a:schemeClr val="tx1"/>
                </a:solidFill>
                <a:latin typeface="Century Gothic" pitchFamily="34" charset="0"/>
              </a:defRPr>
            </a:lvl2pPr>
            <a:lvl3pPr algn="ctr" rtl="0" eaLnBrk="0" fontAlgn="base" hangingPunct="0">
              <a:spcBef>
                <a:spcPct val="0"/>
              </a:spcBef>
              <a:spcAft>
                <a:spcPct val="0"/>
              </a:spcAft>
              <a:defRPr sz="3600">
                <a:solidFill>
                  <a:schemeClr val="tx1"/>
                </a:solidFill>
                <a:latin typeface="Century Gothic" pitchFamily="34" charset="0"/>
              </a:defRPr>
            </a:lvl3pPr>
            <a:lvl4pPr algn="ctr" rtl="0" eaLnBrk="0" fontAlgn="base" hangingPunct="0">
              <a:spcBef>
                <a:spcPct val="0"/>
              </a:spcBef>
              <a:spcAft>
                <a:spcPct val="0"/>
              </a:spcAft>
              <a:defRPr sz="3600">
                <a:solidFill>
                  <a:schemeClr val="tx1"/>
                </a:solidFill>
                <a:latin typeface="Century Gothic" pitchFamily="34" charset="0"/>
              </a:defRPr>
            </a:lvl4pPr>
            <a:lvl5pPr algn="ctr" rtl="0" eaLnBrk="0" fontAlgn="base" hangingPunct="0">
              <a:spcBef>
                <a:spcPct val="0"/>
              </a:spcBef>
              <a:spcAft>
                <a:spcPct val="0"/>
              </a:spcAft>
              <a:defRPr sz="3600">
                <a:solidFill>
                  <a:schemeClr val="tx1"/>
                </a:solidFill>
                <a:latin typeface="Century Gothic" pitchFamily="34" charset="0"/>
              </a:defRPr>
            </a:lvl5pPr>
            <a:lvl6pPr marL="457200" algn="ctr" rtl="0" fontAlgn="base">
              <a:spcBef>
                <a:spcPct val="0"/>
              </a:spcBef>
              <a:spcAft>
                <a:spcPct val="0"/>
              </a:spcAft>
              <a:defRPr sz="3600">
                <a:solidFill>
                  <a:schemeClr val="tx1"/>
                </a:solidFill>
                <a:latin typeface="Century Gothic" pitchFamily="34" charset="0"/>
              </a:defRPr>
            </a:lvl6pPr>
            <a:lvl7pPr marL="914400" algn="ctr" rtl="0" fontAlgn="base">
              <a:spcBef>
                <a:spcPct val="0"/>
              </a:spcBef>
              <a:spcAft>
                <a:spcPct val="0"/>
              </a:spcAft>
              <a:defRPr sz="3600">
                <a:solidFill>
                  <a:schemeClr val="tx1"/>
                </a:solidFill>
                <a:latin typeface="Century Gothic" pitchFamily="34" charset="0"/>
              </a:defRPr>
            </a:lvl7pPr>
            <a:lvl8pPr marL="1371600" algn="ctr" rtl="0" fontAlgn="base">
              <a:spcBef>
                <a:spcPct val="0"/>
              </a:spcBef>
              <a:spcAft>
                <a:spcPct val="0"/>
              </a:spcAft>
              <a:defRPr sz="3600">
                <a:solidFill>
                  <a:schemeClr val="tx1"/>
                </a:solidFill>
                <a:latin typeface="Century Gothic" pitchFamily="34" charset="0"/>
              </a:defRPr>
            </a:lvl8pPr>
            <a:lvl9pPr marL="1828800" algn="ctr" rtl="0" fontAlgn="base">
              <a:spcBef>
                <a:spcPct val="0"/>
              </a:spcBef>
              <a:spcAft>
                <a:spcPct val="0"/>
              </a:spcAft>
              <a:defRPr sz="3600">
                <a:solidFill>
                  <a:schemeClr val="tx1"/>
                </a:solidFill>
                <a:latin typeface="Century Gothic" pitchFamily="34"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sl-SI" altLang="sl-SI" sz="2400" i="1" u="none" strike="noStrike" kern="1200" cap="none" spc="0" normalizeH="0" baseline="0" noProof="0" dirty="0" err="1">
                <a:ln>
                  <a:noFill/>
                </a:ln>
                <a:solidFill>
                  <a:srgbClr val="C00000"/>
                </a:solidFill>
                <a:effectLst/>
                <a:uLnTx/>
                <a:uFillTx/>
                <a:latin typeface="+mj-lt"/>
                <a:ea typeface="+mj-ea"/>
                <a:cs typeface="+mj-cs"/>
                <a:sym typeface="Arial"/>
              </a:rPr>
              <a:t>eVŠ</a:t>
            </a:r>
            <a:r>
              <a:rPr kumimoji="0" lang="sl-SI" altLang="sl-SI" sz="2400" i="1" u="none" strike="noStrike" kern="1200" cap="none" spc="0" normalizeH="0" baseline="0" noProof="0" dirty="0">
                <a:ln>
                  <a:noFill/>
                </a:ln>
                <a:solidFill>
                  <a:srgbClr val="C00000"/>
                </a:solidFill>
                <a:effectLst/>
                <a:uLnTx/>
                <a:uFillTx/>
                <a:latin typeface="+mj-lt"/>
                <a:ea typeface="+mj-ea"/>
                <a:cs typeface="+mj-cs"/>
                <a:sym typeface="Arial"/>
              </a:rPr>
              <a:t> – prijava za vpis</a:t>
            </a:r>
          </a:p>
        </p:txBody>
      </p:sp>
    </p:spTree>
    <p:extLst>
      <p:ext uri="{BB962C8B-B14F-4D97-AF65-F5344CB8AC3E}">
        <p14:creationId xmlns:p14="http://schemas.microsoft.com/office/powerpoint/2010/main" val="2438604320"/>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F8C9570-FC3D-4C77-99E8-D84817813484}"/>
              </a:ext>
            </a:extLst>
          </p:cNvPr>
          <p:cNvSpPr>
            <a:spLocks noGrp="1"/>
          </p:cNvSpPr>
          <p:nvPr>
            <p:ph type="title"/>
          </p:nvPr>
        </p:nvSpPr>
        <p:spPr>
          <a:xfrm>
            <a:off x="1283793" y="296250"/>
            <a:ext cx="5649744" cy="728700"/>
          </a:xfrm>
        </p:spPr>
        <p:txBody>
          <a:bodyPr/>
          <a:lstStyle/>
          <a:p>
            <a:pPr algn="ctr"/>
            <a:r>
              <a:rPr kumimoji="0" lang="sl-SI" altLang="sl-SI" sz="2400" u="none" strike="noStrike" kern="1200" cap="none" spc="0" normalizeH="0" baseline="0" noProof="0" dirty="0" err="1">
                <a:ln>
                  <a:noFill/>
                </a:ln>
                <a:solidFill>
                  <a:srgbClr val="C00000"/>
                </a:solidFill>
                <a:effectLst/>
                <a:uLnTx/>
                <a:uFillTx/>
                <a:ea typeface="+mj-ea"/>
                <a:cs typeface="+mj-cs"/>
                <a:sym typeface="Arial"/>
              </a:rPr>
              <a:t>eVŠ</a:t>
            </a:r>
            <a:r>
              <a:rPr kumimoji="0" lang="sl-SI" altLang="sl-SI" sz="2400" u="none" strike="noStrike" kern="1200" cap="none" spc="0" normalizeH="0" baseline="0" noProof="0" dirty="0">
                <a:ln>
                  <a:noFill/>
                </a:ln>
                <a:solidFill>
                  <a:srgbClr val="C00000"/>
                </a:solidFill>
                <a:effectLst/>
                <a:uLnTx/>
                <a:uFillTx/>
                <a:ea typeface="+mj-ea"/>
                <a:cs typeface="+mj-cs"/>
                <a:sym typeface="Arial"/>
              </a:rPr>
              <a:t> – prijava za vpis</a:t>
            </a:r>
            <a:br>
              <a:rPr kumimoji="0" lang="sl-SI" altLang="sl-SI" sz="2400" u="none" strike="noStrike" kern="1200" cap="none" spc="0" normalizeH="0" baseline="0" noProof="0" dirty="0">
                <a:ln>
                  <a:noFill/>
                </a:ln>
                <a:solidFill>
                  <a:srgbClr val="C00000"/>
                </a:solidFill>
                <a:effectLst/>
                <a:uLnTx/>
                <a:uFillTx/>
                <a:ea typeface="+mj-ea"/>
                <a:cs typeface="+mj-cs"/>
                <a:sym typeface="Arial"/>
              </a:rPr>
            </a:br>
            <a:endParaRPr lang="sl-SI" sz="2400" dirty="0">
              <a:solidFill>
                <a:srgbClr val="C00000"/>
              </a:solidFill>
            </a:endParaRPr>
          </a:p>
        </p:txBody>
      </p:sp>
      <p:sp>
        <p:nvSpPr>
          <p:cNvPr id="3" name="Označba mesta številke diapozitiva 2">
            <a:extLst>
              <a:ext uri="{FF2B5EF4-FFF2-40B4-BE49-F238E27FC236}">
                <a16:creationId xmlns:a16="http://schemas.microsoft.com/office/drawing/2014/main" id="{629848CA-B444-4316-A08E-CDB9566358D3}"/>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smtClean="0">
                <a:ln>
                  <a:noFill/>
                </a:ln>
                <a:solidFill>
                  <a:srgbClr val="323232"/>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lang="en-US" sz="1400" b="0" i="0" u="none" strike="noStrike" kern="0" cap="none" spc="0" normalizeH="0" baseline="0" noProof="0" dirty="0">
              <a:ln>
                <a:noFill/>
              </a:ln>
              <a:solidFill>
                <a:srgbClr val="323232"/>
              </a:solidFill>
              <a:effectLst/>
              <a:uLnTx/>
              <a:uFillTx/>
              <a:latin typeface="Arial"/>
              <a:cs typeface="Arial"/>
              <a:sym typeface="Arial"/>
            </a:endParaRPr>
          </a:p>
        </p:txBody>
      </p:sp>
      <p:pic>
        <p:nvPicPr>
          <p:cNvPr id="5" name="Označba mesta vsebine 4">
            <a:extLst>
              <a:ext uri="{FF2B5EF4-FFF2-40B4-BE49-F238E27FC236}">
                <a16:creationId xmlns:a16="http://schemas.microsoft.com/office/drawing/2014/main" id="{CFB296D8-821A-4042-BBC8-AFF772BD028A}"/>
              </a:ext>
            </a:extLst>
          </p:cNvPr>
          <p:cNvPicPr>
            <a:picLocks noGrp="1" noChangeAspect="1"/>
          </p:cNvPicPr>
          <p:nvPr>
            <p:ph sz="quarter" idx="13"/>
          </p:nvPr>
        </p:nvPicPr>
        <p:blipFill>
          <a:blip r:embed="rId2"/>
          <a:stretch>
            <a:fillRect/>
          </a:stretch>
        </p:blipFill>
        <p:spPr>
          <a:xfrm>
            <a:off x="783698" y="1310247"/>
            <a:ext cx="7554379" cy="3362794"/>
          </a:xfrm>
          <a:prstGeom prst="rect">
            <a:avLst/>
          </a:prstGeom>
        </p:spPr>
      </p:pic>
    </p:spTree>
    <p:extLst>
      <p:ext uri="{BB962C8B-B14F-4D97-AF65-F5344CB8AC3E}">
        <p14:creationId xmlns:p14="http://schemas.microsoft.com/office/powerpoint/2010/main" val="10861923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8295F8D-DC0A-4091-AF14-CF893A6E3408}"/>
              </a:ext>
            </a:extLst>
          </p:cNvPr>
          <p:cNvSpPr>
            <a:spLocks noGrp="1"/>
          </p:cNvSpPr>
          <p:nvPr>
            <p:ph type="title"/>
          </p:nvPr>
        </p:nvSpPr>
        <p:spPr>
          <a:xfrm>
            <a:off x="2759103" y="205978"/>
            <a:ext cx="4308124" cy="205532"/>
          </a:xfrm>
        </p:spPr>
        <p:txBody>
          <a:bodyPr/>
          <a:lstStyle/>
          <a:p>
            <a:endParaRPr lang="sl-SI" dirty="0"/>
          </a:p>
        </p:txBody>
      </p:sp>
      <p:sp>
        <p:nvSpPr>
          <p:cNvPr id="4" name="Označba mesta številke diapozitiva 3">
            <a:extLst>
              <a:ext uri="{FF2B5EF4-FFF2-40B4-BE49-F238E27FC236}">
                <a16:creationId xmlns:a16="http://schemas.microsoft.com/office/drawing/2014/main" id="{5FCD49DD-82BA-4409-84FD-FB60D21B24D8}"/>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EBCA88AC-E840-44CF-AC70-71C35A5FA74E}" type="slidenum">
              <a:rPr kumimoji="0" lang="sl-SI"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sl-SI"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6" name="Slika 5">
            <a:extLst>
              <a:ext uri="{FF2B5EF4-FFF2-40B4-BE49-F238E27FC236}">
                <a16:creationId xmlns:a16="http://schemas.microsoft.com/office/drawing/2014/main" id="{C5AFD5F3-0B7C-42E3-8658-4C893F32D3C9}"/>
              </a:ext>
            </a:extLst>
          </p:cNvPr>
          <p:cNvPicPr>
            <a:picLocks noChangeAspect="1"/>
          </p:cNvPicPr>
          <p:nvPr/>
        </p:nvPicPr>
        <p:blipFill>
          <a:blip r:embed="rId2"/>
          <a:stretch>
            <a:fillRect/>
          </a:stretch>
        </p:blipFill>
        <p:spPr>
          <a:xfrm>
            <a:off x="1789911" y="0"/>
            <a:ext cx="5564179" cy="5143500"/>
          </a:xfrm>
          <a:prstGeom prst="rect">
            <a:avLst/>
          </a:prstGeom>
        </p:spPr>
      </p:pic>
    </p:spTree>
    <p:extLst>
      <p:ext uri="{BB962C8B-B14F-4D97-AF65-F5344CB8AC3E}">
        <p14:creationId xmlns:p14="http://schemas.microsoft.com/office/powerpoint/2010/main" val="3842700564"/>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BF90BEA-B7C3-42F1-BE71-CB4DF41072A6}"/>
              </a:ext>
            </a:extLst>
          </p:cNvPr>
          <p:cNvSpPr>
            <a:spLocks noGrp="1"/>
          </p:cNvSpPr>
          <p:nvPr>
            <p:ph type="title"/>
          </p:nvPr>
        </p:nvSpPr>
        <p:spPr>
          <a:xfrm>
            <a:off x="2186608" y="205978"/>
            <a:ext cx="5304205" cy="205532"/>
          </a:xfrm>
        </p:spPr>
        <p:txBody>
          <a:bodyPr/>
          <a:lstStyle/>
          <a:p>
            <a:r>
              <a:rPr kumimoji="0" lang="sl-SI" altLang="sl-SI" sz="2400" u="none" strike="noStrike" kern="1200" cap="none" spc="0" normalizeH="0" baseline="0" noProof="0" dirty="0" err="1">
                <a:ln>
                  <a:noFill/>
                </a:ln>
                <a:solidFill>
                  <a:srgbClr val="C00000"/>
                </a:solidFill>
                <a:effectLst/>
                <a:uLnTx/>
                <a:uFillTx/>
                <a:latin typeface="+mj-lt"/>
                <a:ea typeface="+mj-ea"/>
                <a:cs typeface="+mj-cs"/>
                <a:sym typeface="Arial"/>
              </a:rPr>
              <a:t>eVŠ</a:t>
            </a:r>
            <a:r>
              <a:rPr kumimoji="0" lang="sl-SI" altLang="sl-SI" sz="2400" u="none" strike="noStrike" kern="1200" cap="none" spc="0" normalizeH="0" baseline="0" noProof="0" dirty="0">
                <a:ln>
                  <a:noFill/>
                </a:ln>
                <a:solidFill>
                  <a:srgbClr val="C00000"/>
                </a:solidFill>
                <a:effectLst/>
                <a:uLnTx/>
                <a:uFillTx/>
                <a:latin typeface="+mj-lt"/>
                <a:ea typeface="+mj-ea"/>
                <a:cs typeface="+mj-cs"/>
                <a:sym typeface="Arial"/>
              </a:rPr>
              <a:t> – prijava za vpis</a:t>
            </a:r>
            <a:endParaRPr lang="sl-SI" sz="2400" dirty="0">
              <a:latin typeface="+mj-lt"/>
            </a:endParaRPr>
          </a:p>
        </p:txBody>
      </p:sp>
      <p:pic>
        <p:nvPicPr>
          <p:cNvPr id="6" name="Označba mesta vsebine 5">
            <a:extLst>
              <a:ext uri="{FF2B5EF4-FFF2-40B4-BE49-F238E27FC236}">
                <a16:creationId xmlns:a16="http://schemas.microsoft.com/office/drawing/2014/main" id="{57884244-6F70-4E58-A88E-6C6610F6731B}"/>
              </a:ext>
            </a:extLst>
          </p:cNvPr>
          <p:cNvPicPr>
            <a:picLocks noGrp="1" noChangeAspect="1"/>
          </p:cNvPicPr>
          <p:nvPr>
            <p:ph idx="1"/>
          </p:nvPr>
        </p:nvPicPr>
        <p:blipFill>
          <a:blip r:embed="rId2"/>
          <a:stretch>
            <a:fillRect/>
          </a:stretch>
        </p:blipFill>
        <p:spPr>
          <a:xfrm>
            <a:off x="786634" y="689583"/>
            <a:ext cx="4256927" cy="1829559"/>
          </a:xfrm>
        </p:spPr>
      </p:pic>
      <p:sp>
        <p:nvSpPr>
          <p:cNvPr id="4" name="Označba mesta številke diapozitiva 3">
            <a:extLst>
              <a:ext uri="{FF2B5EF4-FFF2-40B4-BE49-F238E27FC236}">
                <a16:creationId xmlns:a16="http://schemas.microsoft.com/office/drawing/2014/main" id="{C6767091-5D32-4F4F-9CB3-5F21142C24B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EBCA88AC-E840-44CF-AC70-71C35A5FA74E}" type="slidenum">
              <a:rPr kumimoji="0" lang="sl-SI"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lang="sl-SI"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8" name="Slika 7">
            <a:extLst>
              <a:ext uri="{FF2B5EF4-FFF2-40B4-BE49-F238E27FC236}">
                <a16:creationId xmlns:a16="http://schemas.microsoft.com/office/drawing/2014/main" id="{41A658A4-D3F2-4A46-BB31-51E4B4EEA862}"/>
              </a:ext>
            </a:extLst>
          </p:cNvPr>
          <p:cNvPicPr>
            <a:picLocks noChangeAspect="1"/>
          </p:cNvPicPr>
          <p:nvPr/>
        </p:nvPicPr>
        <p:blipFill>
          <a:blip r:embed="rId3"/>
          <a:stretch>
            <a:fillRect/>
          </a:stretch>
        </p:blipFill>
        <p:spPr>
          <a:xfrm>
            <a:off x="4111773" y="2624359"/>
            <a:ext cx="3837200" cy="2012653"/>
          </a:xfrm>
          <a:prstGeom prst="rect">
            <a:avLst/>
          </a:prstGeom>
        </p:spPr>
      </p:pic>
    </p:spTree>
    <p:extLst>
      <p:ext uri="{BB962C8B-B14F-4D97-AF65-F5344CB8AC3E}">
        <p14:creationId xmlns:p14="http://schemas.microsoft.com/office/powerpoint/2010/main" val="3879162488"/>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F63BD0D-8F2C-4E4C-9D08-B6BDD1875EAF}"/>
              </a:ext>
            </a:extLst>
          </p:cNvPr>
          <p:cNvSpPr>
            <a:spLocks noGrp="1"/>
          </p:cNvSpPr>
          <p:nvPr>
            <p:ph type="title"/>
          </p:nvPr>
        </p:nvSpPr>
        <p:spPr>
          <a:xfrm>
            <a:off x="370649" y="296250"/>
            <a:ext cx="7804449" cy="728700"/>
          </a:xfrm>
        </p:spPr>
        <p:txBody>
          <a:bodyPr/>
          <a:lstStyle/>
          <a:p>
            <a:pPr algn="ctr"/>
            <a:r>
              <a:rPr lang="sl-SI" dirty="0">
                <a:solidFill>
                  <a:srgbClr val="C00000"/>
                </a:solidFill>
              </a:rPr>
              <a:t>Najpogostejše napake pri prijavi</a:t>
            </a:r>
          </a:p>
        </p:txBody>
      </p:sp>
      <p:sp>
        <p:nvSpPr>
          <p:cNvPr id="3" name="Označba mesta številke diapozitiva 2">
            <a:extLst>
              <a:ext uri="{FF2B5EF4-FFF2-40B4-BE49-F238E27FC236}">
                <a16:creationId xmlns:a16="http://schemas.microsoft.com/office/drawing/2014/main" id="{656A9B9B-6938-446C-8D28-FDB6C8F50662}"/>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smtClean="0">
                <a:ln>
                  <a:noFill/>
                </a:ln>
                <a:solidFill>
                  <a:srgbClr val="323232"/>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lang="en-US" sz="1400" b="0" i="0" u="none" strike="noStrike" kern="0" cap="none" spc="0" normalizeH="0" baseline="0" noProof="0" dirty="0">
              <a:ln>
                <a:noFill/>
              </a:ln>
              <a:solidFill>
                <a:srgbClr val="323232"/>
              </a:solidFill>
              <a:effectLst/>
              <a:uLnTx/>
              <a:uFillTx/>
              <a:latin typeface="Arial"/>
              <a:cs typeface="Arial"/>
              <a:sym typeface="Arial"/>
            </a:endParaRPr>
          </a:p>
        </p:txBody>
      </p:sp>
      <p:sp>
        <p:nvSpPr>
          <p:cNvPr id="4" name="Označba mesta vsebine 3">
            <a:extLst>
              <a:ext uri="{FF2B5EF4-FFF2-40B4-BE49-F238E27FC236}">
                <a16:creationId xmlns:a16="http://schemas.microsoft.com/office/drawing/2014/main" id="{F0D07FDA-D5C9-4E0E-8E1D-FBBA4B65310E}"/>
              </a:ext>
            </a:extLst>
          </p:cNvPr>
          <p:cNvSpPr>
            <a:spLocks noGrp="1"/>
          </p:cNvSpPr>
          <p:nvPr>
            <p:ph sz="quarter" idx="13"/>
          </p:nvPr>
        </p:nvSpPr>
        <p:spPr>
          <a:xfrm>
            <a:off x="366212" y="1024950"/>
            <a:ext cx="8389438" cy="3821688"/>
          </a:xfrm>
        </p:spPr>
        <p:txBody>
          <a:bodyPr/>
          <a:lstStyle/>
          <a:p>
            <a:r>
              <a:rPr lang="sl-SI" sz="1600" b="1" dirty="0">
                <a:latin typeface="+mj-lt"/>
              </a:rPr>
              <a:t>Nedokončana prijava </a:t>
            </a:r>
            <a:r>
              <a:rPr lang="sl-SI" sz="1600" dirty="0">
                <a:latin typeface="+mj-lt"/>
              </a:rPr>
              <a:t>– prijava je izpolnjena, ni poslana na spletnem portalu </a:t>
            </a:r>
            <a:r>
              <a:rPr lang="sl-SI" sz="1600" dirty="0" err="1">
                <a:latin typeface="+mj-lt"/>
              </a:rPr>
              <a:t>eVŠ</a:t>
            </a:r>
            <a:r>
              <a:rPr lang="sl-SI" sz="1600" dirty="0">
                <a:latin typeface="+mj-lt"/>
              </a:rPr>
              <a:t> </a:t>
            </a:r>
          </a:p>
          <a:p>
            <a:endParaRPr lang="sl-SI" sz="1600" dirty="0">
              <a:latin typeface="+mj-lt"/>
            </a:endParaRPr>
          </a:p>
          <a:p>
            <a:r>
              <a:rPr lang="sl-SI" sz="1600" b="1" dirty="0">
                <a:latin typeface="+mj-lt"/>
              </a:rPr>
              <a:t>Prilaganje dokazil </a:t>
            </a:r>
            <a:r>
              <a:rPr lang="sl-SI" sz="1600" dirty="0">
                <a:latin typeface="+mj-lt"/>
              </a:rPr>
              <a:t>– pozorno spremljanje obvestil služb VPIS/VPIC o dokazilih in rokih na spletnem portalu </a:t>
            </a:r>
            <a:r>
              <a:rPr lang="sl-SI" sz="1600" dirty="0" err="1">
                <a:latin typeface="+mj-lt"/>
              </a:rPr>
              <a:t>eVŠ</a:t>
            </a:r>
            <a:endParaRPr lang="sl-SI" sz="1600" dirty="0">
              <a:latin typeface="+mj-lt"/>
            </a:endParaRPr>
          </a:p>
          <a:p>
            <a:endParaRPr lang="sl-SI" sz="1600" dirty="0">
              <a:latin typeface="+mj-lt"/>
            </a:endParaRPr>
          </a:p>
          <a:p>
            <a:r>
              <a:rPr lang="sl-SI" sz="1600" b="1" dirty="0">
                <a:latin typeface="+mj-lt"/>
              </a:rPr>
              <a:t>Prijava v napačen prijavni rok </a:t>
            </a:r>
            <a:r>
              <a:rPr lang="sl-SI" sz="1600" dirty="0">
                <a:latin typeface="+mj-lt"/>
              </a:rPr>
              <a:t>– velik nabor odprtih prijavnih rokov</a:t>
            </a:r>
          </a:p>
          <a:p>
            <a:endParaRPr lang="sl-SI" sz="1600" dirty="0">
              <a:latin typeface="+mj-lt"/>
            </a:endParaRPr>
          </a:p>
          <a:p>
            <a:r>
              <a:rPr lang="sl-SI" sz="1600" b="1" dirty="0">
                <a:latin typeface="+mj-lt"/>
              </a:rPr>
              <a:t>Ponovna prijava v naslednji prijavni rok, ko se opravi poklicno/splošno maturo</a:t>
            </a:r>
            <a:r>
              <a:rPr lang="sl-SI" sz="1600" dirty="0">
                <a:latin typeface="+mj-lt"/>
              </a:rPr>
              <a:t>; ni avtomatske prijave, ko se opravili PM/SM</a:t>
            </a:r>
          </a:p>
          <a:p>
            <a:endParaRPr lang="sl-SI" sz="1600" dirty="0">
              <a:latin typeface="+mj-lt"/>
            </a:endParaRPr>
          </a:p>
          <a:p>
            <a:r>
              <a:rPr lang="sl-SI" sz="1600" b="1" dirty="0">
                <a:latin typeface="+mj-lt"/>
              </a:rPr>
              <a:t>Prijava v naslednjem prijavnem roku</a:t>
            </a:r>
            <a:r>
              <a:rPr lang="sl-SI" sz="1600" dirty="0">
                <a:latin typeface="+mj-lt"/>
              </a:rPr>
              <a:t>, čeprav še ni odgovora na pritožbo</a:t>
            </a:r>
          </a:p>
        </p:txBody>
      </p:sp>
      <p:pic>
        <p:nvPicPr>
          <p:cNvPr id="5122" name="Picture 2" descr="Don't Hide Mistakes. Learn from Them">
            <a:extLst>
              <a:ext uri="{FF2B5EF4-FFF2-40B4-BE49-F238E27FC236}">
                <a16:creationId xmlns:a16="http://schemas.microsoft.com/office/drawing/2014/main" id="{9E2F2208-3CC3-4B3B-9909-464523DF10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0711" y="3595456"/>
            <a:ext cx="1550833" cy="1171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5318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 calcmode="lin" valueType="num">
                                      <p:cBhvr additive="base">
                                        <p:cTn id="2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anim calcmode="lin" valueType="num">
                                      <p:cBhvr additive="base">
                                        <p:cTn id="31"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D7B5C25-C455-48D3-B1EC-69050181E2AA}"/>
              </a:ext>
            </a:extLst>
          </p:cNvPr>
          <p:cNvSpPr>
            <a:spLocks noGrp="1"/>
          </p:cNvSpPr>
          <p:nvPr>
            <p:ph type="title"/>
          </p:nvPr>
        </p:nvSpPr>
        <p:spPr>
          <a:xfrm>
            <a:off x="370650" y="296250"/>
            <a:ext cx="7828672" cy="728700"/>
          </a:xfrm>
        </p:spPr>
        <p:txBody>
          <a:bodyPr/>
          <a:lstStyle/>
          <a:p>
            <a:r>
              <a:rPr lang="sl-SI" dirty="0">
                <a:solidFill>
                  <a:srgbClr val="C00000"/>
                </a:solidFill>
              </a:rPr>
              <a:t>Objava podatkov o številu prijav in omejitvi vpisa</a:t>
            </a:r>
            <a:br>
              <a:rPr lang="sl-SI" dirty="0">
                <a:solidFill>
                  <a:srgbClr val="C00000"/>
                </a:solidFill>
              </a:rPr>
            </a:br>
            <a:br>
              <a:rPr lang="sl-SI" dirty="0">
                <a:solidFill>
                  <a:srgbClr val="C00000"/>
                </a:solidFill>
              </a:rPr>
            </a:br>
            <a:br>
              <a:rPr lang="sl-SI" dirty="0">
                <a:solidFill>
                  <a:srgbClr val="C00000"/>
                </a:solidFill>
              </a:rPr>
            </a:br>
            <a:br>
              <a:rPr lang="sl-SI" dirty="0">
                <a:solidFill>
                  <a:srgbClr val="C00000"/>
                </a:solidFill>
              </a:rPr>
            </a:br>
            <a:br>
              <a:rPr lang="sl-SI" dirty="0">
                <a:solidFill>
                  <a:srgbClr val="C00000"/>
                </a:solidFill>
              </a:rPr>
            </a:br>
            <a:br>
              <a:rPr lang="sl-SI" dirty="0">
                <a:solidFill>
                  <a:srgbClr val="C00000"/>
                </a:solidFill>
              </a:rPr>
            </a:br>
            <a:br>
              <a:rPr lang="sl-SI" dirty="0">
                <a:solidFill>
                  <a:srgbClr val="C00000"/>
                </a:solidFill>
              </a:rPr>
            </a:br>
            <a:br>
              <a:rPr lang="sl-SI" dirty="0">
                <a:solidFill>
                  <a:srgbClr val="C00000"/>
                </a:solidFill>
              </a:rPr>
            </a:br>
            <a:br>
              <a:rPr lang="sl-SI" dirty="0">
                <a:solidFill>
                  <a:srgbClr val="C00000"/>
                </a:solidFill>
              </a:rPr>
            </a:br>
            <a:endParaRPr lang="sl-SI" dirty="0">
              <a:solidFill>
                <a:srgbClr val="C00000"/>
              </a:solidFill>
            </a:endParaRPr>
          </a:p>
        </p:txBody>
      </p:sp>
      <p:sp>
        <p:nvSpPr>
          <p:cNvPr id="3" name="Označba mesta številke diapozitiva 2">
            <a:extLst>
              <a:ext uri="{FF2B5EF4-FFF2-40B4-BE49-F238E27FC236}">
                <a16:creationId xmlns:a16="http://schemas.microsoft.com/office/drawing/2014/main" id="{8B472101-0B2E-4015-B721-B9881D5BE873}"/>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smtClean="0">
                <a:ln>
                  <a:noFill/>
                </a:ln>
                <a:solidFill>
                  <a:srgbClr val="323232"/>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lang="en-US" sz="1400" b="0" i="0" u="none" strike="noStrike" kern="0" cap="none" spc="0" normalizeH="0" baseline="0" noProof="0" dirty="0">
              <a:ln>
                <a:noFill/>
              </a:ln>
              <a:solidFill>
                <a:srgbClr val="323232"/>
              </a:solidFill>
              <a:effectLst/>
              <a:uLnTx/>
              <a:uFillTx/>
              <a:latin typeface="Arial"/>
              <a:cs typeface="Arial"/>
              <a:sym typeface="Arial"/>
            </a:endParaRPr>
          </a:p>
        </p:txBody>
      </p:sp>
      <p:sp>
        <p:nvSpPr>
          <p:cNvPr id="4" name="Označba mesta vsebine 3">
            <a:extLst>
              <a:ext uri="{FF2B5EF4-FFF2-40B4-BE49-F238E27FC236}">
                <a16:creationId xmlns:a16="http://schemas.microsoft.com/office/drawing/2014/main" id="{BB091D4B-D204-49F3-83AA-29D51DD49625}"/>
              </a:ext>
            </a:extLst>
          </p:cNvPr>
          <p:cNvSpPr>
            <a:spLocks noGrp="1"/>
          </p:cNvSpPr>
          <p:nvPr>
            <p:ph sz="quarter" idx="13"/>
          </p:nvPr>
        </p:nvSpPr>
        <p:spPr/>
        <p:txBody>
          <a:bodyPr/>
          <a:lstStyle/>
          <a:p>
            <a:pPr marL="233363" indent="-214313">
              <a:buFont typeface="Arial" panose="020B0604020202020204" pitchFamily="34" charset="0"/>
              <a:buChar char="•"/>
            </a:pPr>
            <a:r>
              <a:rPr lang="sl-SI" sz="1600" dirty="0">
                <a:latin typeface="+mj-lt"/>
              </a:rPr>
              <a:t>na spletnem portalu </a:t>
            </a:r>
            <a:r>
              <a:rPr lang="sl-SI" sz="1600" dirty="0" err="1">
                <a:latin typeface="+mj-lt"/>
              </a:rPr>
              <a:t>eVŠ</a:t>
            </a:r>
            <a:r>
              <a:rPr lang="sl-SI" sz="1600" dirty="0">
                <a:latin typeface="+mj-lt"/>
              </a:rPr>
              <a:t> ter na spletnih straneh visokošolskih prijavno-informacijskih služb v prvem in drugem roku;</a:t>
            </a:r>
          </a:p>
          <a:p>
            <a:pPr marL="233363" indent="-214313">
              <a:buFont typeface="Arial" panose="020B0604020202020204" pitchFamily="34" charset="0"/>
              <a:buChar char="•"/>
            </a:pPr>
            <a:r>
              <a:rPr lang="sl-SI" sz="1600" dirty="0">
                <a:latin typeface="+mj-lt"/>
              </a:rPr>
              <a:t>na spletnih straneh visokošolskih zavodov v roku za zapolnitev prostih mest</a:t>
            </a:r>
          </a:p>
          <a:p>
            <a:endParaRPr lang="sl-SI" sz="1600" dirty="0">
              <a:latin typeface="+mj-lt"/>
            </a:endParaRPr>
          </a:p>
          <a:p>
            <a:pPr marL="233363" indent="-214313">
              <a:buFont typeface="Wingdings" panose="05000000000000000000" pitchFamily="2" charset="2"/>
              <a:buChar char="ü"/>
            </a:pPr>
            <a:r>
              <a:rPr lang="sl-SI" sz="1600" dirty="0">
                <a:latin typeface="+mj-lt"/>
              </a:rPr>
              <a:t>v prvem roku najkasneje do 3. aprila </a:t>
            </a:r>
          </a:p>
          <a:p>
            <a:pPr marL="233363" indent="-214313">
              <a:buFont typeface="Wingdings" panose="05000000000000000000" pitchFamily="2" charset="2"/>
              <a:buChar char="ü"/>
            </a:pPr>
            <a:r>
              <a:rPr lang="sl-SI" sz="1600" dirty="0">
                <a:latin typeface="+mj-lt"/>
              </a:rPr>
              <a:t>v drugem roku začetek septembra</a:t>
            </a:r>
          </a:p>
          <a:p>
            <a:pPr marL="233363" indent="-214313">
              <a:buFont typeface="Wingdings" panose="05000000000000000000" pitchFamily="2" charset="2"/>
              <a:buChar char="ü"/>
            </a:pPr>
            <a:r>
              <a:rPr lang="sl-SI" sz="1600" dirty="0">
                <a:latin typeface="+mj-lt"/>
              </a:rPr>
              <a:t>v roku za zapolnitev prostih mest konec septembra</a:t>
            </a:r>
          </a:p>
          <a:p>
            <a:endParaRPr lang="sl-SI" sz="1600" dirty="0"/>
          </a:p>
          <a:p>
            <a:endParaRPr lang="sl-SI" sz="1200" dirty="0"/>
          </a:p>
          <a:p>
            <a:endParaRPr lang="sl-SI" dirty="0"/>
          </a:p>
          <a:p>
            <a:endParaRPr lang="sl-SI" dirty="0"/>
          </a:p>
        </p:txBody>
      </p:sp>
    </p:spTree>
    <p:extLst>
      <p:ext uri="{BB962C8B-B14F-4D97-AF65-F5344CB8AC3E}">
        <p14:creationId xmlns:p14="http://schemas.microsoft.com/office/powerpoint/2010/main" val="320676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2D375AE-D7B6-463B-8262-AEC718123DCA}"/>
              </a:ext>
            </a:extLst>
          </p:cNvPr>
          <p:cNvSpPr>
            <a:spLocks noGrp="1"/>
          </p:cNvSpPr>
          <p:nvPr>
            <p:ph type="title"/>
          </p:nvPr>
        </p:nvSpPr>
        <p:spPr/>
        <p:txBody>
          <a:bodyPr/>
          <a:lstStyle/>
          <a:p>
            <a:pPr algn="ctr"/>
            <a:r>
              <a:rPr lang="sl-SI" dirty="0">
                <a:solidFill>
                  <a:srgbClr val="C00000"/>
                </a:solidFill>
              </a:rPr>
              <a:t>Sklep o omejitvi vpisa </a:t>
            </a:r>
          </a:p>
        </p:txBody>
      </p:sp>
      <p:sp>
        <p:nvSpPr>
          <p:cNvPr id="3" name="Označba mesta številke diapozitiva 2">
            <a:extLst>
              <a:ext uri="{FF2B5EF4-FFF2-40B4-BE49-F238E27FC236}">
                <a16:creationId xmlns:a16="http://schemas.microsoft.com/office/drawing/2014/main" id="{1A17418F-2E62-4DC1-8AA2-3F1B16E6B0CF}"/>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smtClean="0">
                <a:ln>
                  <a:noFill/>
                </a:ln>
                <a:solidFill>
                  <a:srgbClr val="323232"/>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lang="en-US" sz="1400" b="0" i="0" u="none" strike="noStrike" kern="0" cap="none" spc="0" normalizeH="0" baseline="0" noProof="0" dirty="0">
              <a:ln>
                <a:noFill/>
              </a:ln>
              <a:solidFill>
                <a:srgbClr val="323232"/>
              </a:solidFill>
              <a:effectLst/>
              <a:uLnTx/>
              <a:uFillTx/>
              <a:latin typeface="Arial"/>
              <a:cs typeface="Arial"/>
              <a:sym typeface="Arial"/>
            </a:endParaRPr>
          </a:p>
        </p:txBody>
      </p:sp>
      <p:sp>
        <p:nvSpPr>
          <p:cNvPr id="4" name="Označba mesta vsebine 3">
            <a:extLst>
              <a:ext uri="{FF2B5EF4-FFF2-40B4-BE49-F238E27FC236}">
                <a16:creationId xmlns:a16="http://schemas.microsoft.com/office/drawing/2014/main" id="{CA5B9700-CEBC-4F09-B743-9CE0658E1F2E}"/>
              </a:ext>
            </a:extLst>
          </p:cNvPr>
          <p:cNvSpPr>
            <a:spLocks noGrp="1"/>
          </p:cNvSpPr>
          <p:nvPr>
            <p:ph sz="quarter" idx="13"/>
          </p:nvPr>
        </p:nvSpPr>
        <p:spPr>
          <a:xfrm>
            <a:off x="370650" y="1343770"/>
            <a:ext cx="8256515" cy="2775005"/>
          </a:xfrm>
        </p:spPr>
        <p:txBody>
          <a:bodyPr/>
          <a:lstStyle/>
          <a:p>
            <a:pPr marL="304800" indent="-285750">
              <a:buFont typeface="Wingdings" panose="05000000000000000000" pitchFamily="2" charset="2"/>
              <a:buChar char="ü"/>
            </a:pPr>
            <a:r>
              <a:rPr lang="sl-SI" sz="1600" dirty="0">
                <a:solidFill>
                  <a:schemeClr val="tx1"/>
                </a:solidFill>
                <a:latin typeface="+mj-lt"/>
                <a:cs typeface="Calibri" panose="020F0502020204030204" pitchFamily="34" charset="0"/>
              </a:rPr>
              <a:t>v prvem roku omejitev vpisa, če presežek prijav 10 % ali več kot je razpisanih vpisnih mest </a:t>
            </a:r>
          </a:p>
          <a:p>
            <a:pPr marL="304800" indent="-285750">
              <a:buFont typeface="Wingdings" panose="05000000000000000000" pitchFamily="2" charset="2"/>
              <a:buChar char="ü"/>
            </a:pPr>
            <a:endParaRPr lang="sl-SI" sz="1600" dirty="0">
              <a:solidFill>
                <a:schemeClr val="tx1"/>
              </a:solidFill>
              <a:latin typeface="+mj-lt"/>
              <a:cs typeface="Calibri" panose="020F0502020204030204" pitchFamily="34" charset="0"/>
            </a:endParaRPr>
          </a:p>
          <a:p>
            <a:pPr marL="304800" indent="-285750">
              <a:buFont typeface="Wingdings" panose="05000000000000000000" pitchFamily="2" charset="2"/>
              <a:buChar char="ü"/>
            </a:pPr>
            <a:r>
              <a:rPr lang="sl-SI" sz="1600" dirty="0">
                <a:latin typeface="+mj-lt"/>
              </a:rPr>
              <a:t>v drugem roku, če je presežek prijav za enega kandidata več kot je razpisanih vpisnih mest</a:t>
            </a:r>
          </a:p>
          <a:p>
            <a:pPr marL="304800" indent="-285750">
              <a:buFont typeface="Wingdings" panose="05000000000000000000" pitchFamily="2" charset="2"/>
              <a:buChar char="ü"/>
            </a:pPr>
            <a:endParaRPr lang="sl-SI" sz="1600" dirty="0">
              <a:latin typeface="+mj-lt"/>
            </a:endParaRPr>
          </a:p>
          <a:p>
            <a:pPr marL="304800" indent="-285750">
              <a:buFont typeface="Wingdings" panose="05000000000000000000" pitchFamily="2" charset="2"/>
              <a:buChar char="ü"/>
            </a:pPr>
            <a:r>
              <a:rPr lang="sl-SI" sz="1600" dirty="0">
                <a:latin typeface="+mj-lt"/>
              </a:rPr>
              <a:t>v roku za zapolnitev prostih vpisnih mest, če je presežek prijav za enega kandidata več kot je razpisanih vpisnih mest</a:t>
            </a:r>
          </a:p>
          <a:p>
            <a:pPr marL="304800" indent="-285750">
              <a:buFont typeface="Wingdings" panose="05000000000000000000" pitchFamily="2" charset="2"/>
              <a:buChar char="ü"/>
            </a:pPr>
            <a:endParaRPr lang="sl-SI" sz="1600" dirty="0"/>
          </a:p>
          <a:p>
            <a:pPr marL="304800" indent="-285750">
              <a:buFont typeface="Wingdings" panose="05000000000000000000" pitchFamily="2" charset="2"/>
              <a:buChar char="ü"/>
            </a:pPr>
            <a:endParaRPr lang="sl-SI" sz="1600" dirty="0"/>
          </a:p>
          <a:p>
            <a:pPr marL="304800" indent="-285750">
              <a:buFont typeface="Wingdings" panose="05000000000000000000" pitchFamily="2" charset="2"/>
              <a:buChar char="ü"/>
            </a:pPr>
            <a:endParaRPr lang="sl-SI" dirty="0"/>
          </a:p>
          <a:p>
            <a:pPr marL="233363" indent="-214313">
              <a:buFont typeface="Arial" panose="020B0604020202020204" pitchFamily="34" charset="0"/>
              <a:buChar char="•"/>
            </a:pPr>
            <a:endParaRPr lang="sl-SI" dirty="0"/>
          </a:p>
        </p:txBody>
      </p:sp>
    </p:spTree>
    <p:extLst>
      <p:ext uri="{BB962C8B-B14F-4D97-AF65-F5344CB8AC3E}">
        <p14:creationId xmlns:p14="http://schemas.microsoft.com/office/powerpoint/2010/main" val="1563525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7D39CAE-8A74-4ED8-B98D-E55AB0E18FA4}"/>
              </a:ext>
            </a:extLst>
          </p:cNvPr>
          <p:cNvSpPr>
            <a:spLocks noGrp="1"/>
          </p:cNvSpPr>
          <p:nvPr>
            <p:ph type="title"/>
          </p:nvPr>
        </p:nvSpPr>
        <p:spPr>
          <a:xfrm>
            <a:off x="370650" y="296250"/>
            <a:ext cx="6980884" cy="728700"/>
          </a:xfrm>
        </p:spPr>
        <p:txBody>
          <a:bodyPr/>
          <a:lstStyle/>
          <a:p>
            <a:pPr algn="ctr"/>
            <a:r>
              <a:rPr lang="sl-SI" dirty="0">
                <a:solidFill>
                  <a:srgbClr val="C00000"/>
                </a:solidFill>
              </a:rPr>
              <a:t>Preizkusi posebnih nadarjenosti, sposobnosti in spretnosti</a:t>
            </a:r>
          </a:p>
        </p:txBody>
      </p:sp>
      <p:sp>
        <p:nvSpPr>
          <p:cNvPr id="3" name="Označba mesta številke diapozitiva 2">
            <a:extLst>
              <a:ext uri="{FF2B5EF4-FFF2-40B4-BE49-F238E27FC236}">
                <a16:creationId xmlns:a16="http://schemas.microsoft.com/office/drawing/2014/main" id="{518DE3C8-F6CA-44E1-8C1B-EC95CF305C15}"/>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smtClean="0">
                <a:ln>
                  <a:noFill/>
                </a:ln>
                <a:solidFill>
                  <a:srgbClr val="323232"/>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lang="en-US" sz="1400" b="0" i="0" u="none" strike="noStrike" kern="0" cap="none" spc="0" normalizeH="0" baseline="0" noProof="0" dirty="0">
              <a:ln>
                <a:noFill/>
              </a:ln>
              <a:solidFill>
                <a:srgbClr val="323232"/>
              </a:solidFill>
              <a:effectLst/>
              <a:uLnTx/>
              <a:uFillTx/>
              <a:latin typeface="Arial"/>
              <a:cs typeface="Arial"/>
              <a:sym typeface="Arial"/>
            </a:endParaRPr>
          </a:p>
        </p:txBody>
      </p:sp>
      <p:sp>
        <p:nvSpPr>
          <p:cNvPr id="4" name="Označba mesta vsebine 3">
            <a:extLst>
              <a:ext uri="{FF2B5EF4-FFF2-40B4-BE49-F238E27FC236}">
                <a16:creationId xmlns:a16="http://schemas.microsoft.com/office/drawing/2014/main" id="{7216ECB2-ADFF-4566-AD4E-56E59C303882}"/>
              </a:ext>
            </a:extLst>
          </p:cNvPr>
          <p:cNvSpPr>
            <a:spLocks noGrp="1"/>
          </p:cNvSpPr>
          <p:nvPr>
            <p:ph sz="quarter" idx="13"/>
          </p:nvPr>
        </p:nvSpPr>
        <p:spPr>
          <a:xfrm>
            <a:off x="453225" y="1136650"/>
            <a:ext cx="8118282" cy="3709988"/>
          </a:xfrm>
        </p:spPr>
        <p:txBody>
          <a:bodyPr/>
          <a:lstStyle/>
          <a:p>
            <a:endParaRPr lang="sl-SI" sz="1200" dirty="0"/>
          </a:p>
          <a:p>
            <a:r>
              <a:rPr lang="sl-SI" sz="1600" b="1" dirty="0">
                <a:latin typeface="+mj-lt"/>
              </a:rPr>
              <a:t>Na Univerzi v Ljubljani:</a:t>
            </a:r>
          </a:p>
          <a:p>
            <a:endParaRPr lang="sl-SI" sz="1600" dirty="0">
              <a:latin typeface="+mj-lt"/>
            </a:endParaRPr>
          </a:p>
          <a:p>
            <a:pPr>
              <a:lnSpc>
                <a:spcPct val="120000"/>
              </a:lnSpc>
              <a:spcBef>
                <a:spcPts val="0"/>
              </a:spcBef>
              <a:buFont typeface="Arial" panose="020B0604020202020204" pitchFamily="34" charset="0"/>
              <a:buChar char="•"/>
            </a:pPr>
            <a:r>
              <a:rPr lang="sl-SI" sz="1600" dirty="0">
                <a:latin typeface="+mj-lt"/>
                <a:cs typeface="Calibri" panose="020F0502020204030204" pitchFamily="34" charset="0"/>
              </a:rPr>
              <a:t> Akademija za glasbo</a:t>
            </a:r>
          </a:p>
          <a:p>
            <a:pPr>
              <a:lnSpc>
                <a:spcPct val="120000"/>
              </a:lnSpc>
              <a:spcBef>
                <a:spcPts val="0"/>
              </a:spcBef>
              <a:buFont typeface="Arial" panose="020B0604020202020204" pitchFamily="34" charset="0"/>
              <a:buChar char="•"/>
            </a:pPr>
            <a:r>
              <a:rPr lang="sl-SI" sz="1600" dirty="0">
                <a:latin typeface="+mj-lt"/>
                <a:cs typeface="Calibri" panose="020F0502020204030204" pitchFamily="34" charset="0"/>
              </a:rPr>
              <a:t> Akademija za gledališče radio, film in televizijo</a:t>
            </a:r>
          </a:p>
          <a:p>
            <a:pPr>
              <a:lnSpc>
                <a:spcPct val="120000"/>
              </a:lnSpc>
              <a:spcBef>
                <a:spcPts val="0"/>
              </a:spcBef>
              <a:buFont typeface="Arial" panose="020B0604020202020204" pitchFamily="34" charset="0"/>
              <a:buChar char="•"/>
            </a:pPr>
            <a:r>
              <a:rPr lang="sl-SI" sz="1600" dirty="0">
                <a:latin typeface="+mj-lt"/>
                <a:cs typeface="Calibri" panose="020F0502020204030204" pitchFamily="34" charset="0"/>
              </a:rPr>
              <a:t> Akademija za likovno umetnost in oblikovanje</a:t>
            </a:r>
          </a:p>
          <a:p>
            <a:pPr>
              <a:lnSpc>
                <a:spcPct val="120000"/>
              </a:lnSpc>
              <a:spcBef>
                <a:spcPts val="0"/>
              </a:spcBef>
              <a:buFont typeface="Arial" panose="020B0604020202020204" pitchFamily="34" charset="0"/>
              <a:buChar char="•"/>
            </a:pPr>
            <a:r>
              <a:rPr lang="sl-SI" sz="1600" dirty="0">
                <a:latin typeface="+mj-lt"/>
                <a:cs typeface="Calibri" panose="020F0502020204030204" pitchFamily="34" charset="0"/>
              </a:rPr>
              <a:t> Fakulteta za šport</a:t>
            </a:r>
          </a:p>
          <a:p>
            <a:pPr>
              <a:lnSpc>
                <a:spcPct val="120000"/>
              </a:lnSpc>
              <a:spcBef>
                <a:spcPts val="0"/>
              </a:spcBef>
              <a:buFont typeface="Arial" panose="020B0604020202020204" pitchFamily="34" charset="0"/>
              <a:buChar char="•"/>
            </a:pPr>
            <a:r>
              <a:rPr lang="sl-SI" sz="1600" dirty="0">
                <a:latin typeface="+mj-lt"/>
                <a:cs typeface="Calibri" panose="020F0502020204030204" pitchFamily="34" charset="0"/>
              </a:rPr>
              <a:t> Fakulteta za arhitekturo</a:t>
            </a:r>
          </a:p>
          <a:p>
            <a:pPr>
              <a:lnSpc>
                <a:spcPct val="120000"/>
              </a:lnSpc>
              <a:spcBef>
                <a:spcPts val="0"/>
              </a:spcBef>
              <a:buFont typeface="Arial" panose="020B0604020202020204" pitchFamily="34" charset="0"/>
              <a:buChar char="•"/>
            </a:pPr>
            <a:r>
              <a:rPr lang="sl-SI" sz="1600" dirty="0">
                <a:latin typeface="+mj-lt"/>
                <a:cs typeface="Calibri" panose="020F0502020204030204" pitchFamily="34" charset="0"/>
              </a:rPr>
              <a:t> Biotehniška fakulteta </a:t>
            </a:r>
            <a:r>
              <a:rPr lang="sl-SI" sz="1600" i="1" dirty="0">
                <a:latin typeface="+mj-lt"/>
                <a:cs typeface="Calibri" panose="020F0502020204030204" pitchFamily="34" charset="0"/>
              </a:rPr>
              <a:t>(Krajinska arhitektura)</a:t>
            </a:r>
          </a:p>
          <a:p>
            <a:pPr>
              <a:lnSpc>
                <a:spcPct val="120000"/>
              </a:lnSpc>
              <a:spcBef>
                <a:spcPts val="0"/>
              </a:spcBef>
              <a:buFont typeface="Arial" panose="020B0604020202020204" pitchFamily="34" charset="0"/>
              <a:buChar char="•"/>
            </a:pPr>
            <a:r>
              <a:rPr lang="sl-SI" sz="1600" dirty="0">
                <a:latin typeface="+mj-lt"/>
                <a:cs typeface="Calibri" panose="020F0502020204030204" pitchFamily="34" charset="0"/>
              </a:rPr>
              <a:t> Naravoslovnotehniška fakulteta</a:t>
            </a:r>
            <a:r>
              <a:rPr lang="sl-SI" sz="1600" i="1" dirty="0">
                <a:latin typeface="+mj-lt"/>
                <a:cs typeface="Calibri" panose="020F0502020204030204" pitchFamily="34" charset="0"/>
              </a:rPr>
              <a:t> (Oblikovanje tekstilij in oblačil)</a:t>
            </a:r>
          </a:p>
          <a:p>
            <a:pPr>
              <a:lnSpc>
                <a:spcPct val="120000"/>
              </a:lnSpc>
              <a:spcBef>
                <a:spcPts val="0"/>
              </a:spcBef>
              <a:buFont typeface="Arial" panose="020B0604020202020204" pitchFamily="34" charset="0"/>
              <a:buChar char="•"/>
            </a:pPr>
            <a:r>
              <a:rPr lang="sl-SI" sz="1600" dirty="0">
                <a:latin typeface="+mj-lt"/>
                <a:cs typeface="Calibri" panose="020F0502020204030204" pitchFamily="34" charset="0"/>
              </a:rPr>
              <a:t> Pedagoška fakulteta </a:t>
            </a:r>
            <a:r>
              <a:rPr lang="sl-SI" sz="1600" i="1" dirty="0">
                <a:latin typeface="+mj-lt"/>
                <a:cs typeface="Calibri" panose="020F0502020204030204" pitchFamily="34" charset="0"/>
              </a:rPr>
              <a:t>(Likovna pedagogika, Logopedija in </a:t>
            </a:r>
            <a:r>
              <a:rPr lang="sl-SI" sz="1600" i="1" dirty="0" err="1">
                <a:latin typeface="+mj-lt"/>
                <a:cs typeface="Calibri" panose="020F0502020204030204" pitchFamily="34" charset="0"/>
              </a:rPr>
              <a:t>surdopedagogika</a:t>
            </a:r>
            <a:r>
              <a:rPr lang="sl-SI" sz="1600" i="1" dirty="0">
                <a:latin typeface="+mj-lt"/>
                <a:cs typeface="Calibri" panose="020F0502020204030204" pitchFamily="34" charset="0"/>
              </a:rPr>
              <a:t>)</a:t>
            </a:r>
          </a:p>
          <a:p>
            <a:pPr>
              <a:lnSpc>
                <a:spcPct val="120000"/>
              </a:lnSpc>
              <a:spcBef>
                <a:spcPts val="0"/>
              </a:spcBef>
              <a:buFont typeface="Arial" panose="020B0604020202020204" pitchFamily="34" charset="0"/>
              <a:buChar char="•"/>
            </a:pPr>
            <a:r>
              <a:rPr lang="sl-SI" sz="1600" dirty="0">
                <a:latin typeface="+mj-lt"/>
                <a:cs typeface="Calibri" panose="020F0502020204030204" pitchFamily="34" charset="0"/>
              </a:rPr>
              <a:t> Zdravstvena fakulteta</a:t>
            </a:r>
            <a:r>
              <a:rPr lang="sl-SI" sz="1600" i="1" dirty="0">
                <a:latin typeface="+mj-lt"/>
                <a:cs typeface="Calibri" panose="020F0502020204030204" pitchFamily="34" charset="0"/>
              </a:rPr>
              <a:t> (Laboratorijska zobna protetika)</a:t>
            </a:r>
          </a:p>
          <a:p>
            <a:endParaRPr lang="sl-SI" dirty="0"/>
          </a:p>
        </p:txBody>
      </p:sp>
      <p:pic>
        <p:nvPicPr>
          <p:cNvPr id="9220" name="Picture 4" descr="7 Simple Ways to Find Your Hidden Talent">
            <a:extLst>
              <a:ext uri="{FF2B5EF4-FFF2-40B4-BE49-F238E27FC236}">
                <a16:creationId xmlns:a16="http://schemas.microsoft.com/office/drawing/2014/main" id="{66E5A3B7-74DD-4943-B6E7-02CDA67284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0902" y="2417736"/>
            <a:ext cx="790414" cy="797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499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F610A84-B80D-41B5-AFCD-A3D2B0066C3D}"/>
              </a:ext>
            </a:extLst>
          </p:cNvPr>
          <p:cNvSpPr>
            <a:spLocks noGrp="1"/>
          </p:cNvSpPr>
          <p:nvPr>
            <p:ph type="title"/>
          </p:nvPr>
        </p:nvSpPr>
        <p:spPr>
          <a:xfrm>
            <a:off x="370650" y="296250"/>
            <a:ext cx="6812814" cy="1033362"/>
          </a:xfrm>
        </p:spPr>
        <p:txBody>
          <a:bodyPr/>
          <a:lstStyle/>
          <a:p>
            <a:pPr algn="ctr"/>
            <a:r>
              <a:rPr lang="sl-SI" dirty="0">
                <a:solidFill>
                  <a:srgbClr val="C00000"/>
                </a:solidFill>
              </a:rPr>
              <a:t>Preizkusi posebnih nadarjenosti, sposobnosti in spretnosti</a:t>
            </a:r>
          </a:p>
        </p:txBody>
      </p:sp>
      <p:sp>
        <p:nvSpPr>
          <p:cNvPr id="3" name="Označba mesta številke diapozitiva 2">
            <a:extLst>
              <a:ext uri="{FF2B5EF4-FFF2-40B4-BE49-F238E27FC236}">
                <a16:creationId xmlns:a16="http://schemas.microsoft.com/office/drawing/2014/main" id="{F61AFE46-DAC5-415A-9A31-0DE4F972A14C}"/>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smtClean="0">
                <a:ln>
                  <a:noFill/>
                </a:ln>
                <a:solidFill>
                  <a:srgbClr val="323232"/>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lang="en-US" sz="1400" b="0" i="0" u="none" strike="noStrike" kern="0" cap="none" spc="0" normalizeH="0" baseline="0" noProof="0" dirty="0">
              <a:ln>
                <a:noFill/>
              </a:ln>
              <a:solidFill>
                <a:srgbClr val="323232"/>
              </a:solidFill>
              <a:effectLst/>
              <a:uLnTx/>
              <a:uFillTx/>
              <a:latin typeface="Arial"/>
              <a:cs typeface="Arial"/>
              <a:sym typeface="Arial"/>
            </a:endParaRPr>
          </a:p>
        </p:txBody>
      </p:sp>
      <p:sp>
        <p:nvSpPr>
          <p:cNvPr id="4" name="Označba mesta vsebine 3">
            <a:extLst>
              <a:ext uri="{FF2B5EF4-FFF2-40B4-BE49-F238E27FC236}">
                <a16:creationId xmlns:a16="http://schemas.microsoft.com/office/drawing/2014/main" id="{1F70FD54-AEBD-4B11-BDFD-560E76204196}"/>
              </a:ext>
            </a:extLst>
          </p:cNvPr>
          <p:cNvSpPr>
            <a:spLocks noGrp="1"/>
          </p:cNvSpPr>
          <p:nvPr>
            <p:ph sz="quarter" idx="13"/>
          </p:nvPr>
        </p:nvSpPr>
        <p:spPr>
          <a:xfrm>
            <a:off x="437322" y="1329612"/>
            <a:ext cx="7983109" cy="3655856"/>
          </a:xfrm>
        </p:spPr>
        <p:txBody>
          <a:bodyPr/>
          <a:lstStyle/>
          <a:p>
            <a:r>
              <a:rPr lang="sl-SI" sz="1400" b="1" dirty="0">
                <a:latin typeface="+mj-lt"/>
              </a:rPr>
              <a:t>Na Univerzi v Mariboru:</a:t>
            </a:r>
          </a:p>
          <a:p>
            <a:pPr>
              <a:lnSpc>
                <a:spcPct val="120000"/>
              </a:lnSpc>
              <a:spcBef>
                <a:spcPts val="0"/>
              </a:spcBef>
              <a:buFont typeface="Arial" panose="020B0604020202020204" pitchFamily="34" charset="0"/>
              <a:buChar char="•"/>
            </a:pPr>
            <a:r>
              <a:rPr lang="sl-SI" sz="1400" dirty="0">
                <a:latin typeface="+mj-lt"/>
                <a:cs typeface="Calibri" panose="020F0502020204030204" pitchFamily="34" charset="0"/>
              </a:rPr>
              <a:t> Fakulteta za gradbeništvo, prometno inženirstvo in arhitekturo (Arhitektura)</a:t>
            </a:r>
          </a:p>
          <a:p>
            <a:pPr>
              <a:lnSpc>
                <a:spcPct val="120000"/>
              </a:lnSpc>
              <a:spcBef>
                <a:spcPts val="0"/>
              </a:spcBef>
              <a:buFont typeface="Arial" panose="020B0604020202020204" pitchFamily="34" charset="0"/>
              <a:buChar char="•"/>
            </a:pPr>
            <a:r>
              <a:rPr lang="sl-SI" sz="1400" dirty="0">
                <a:latin typeface="+mj-lt"/>
                <a:cs typeface="Calibri" panose="020F0502020204030204" pitchFamily="34" charset="0"/>
              </a:rPr>
              <a:t> Pedagoška fakulteta (Glasbena pedagogika, Likovna pedagogika, Športno treniranje)</a:t>
            </a:r>
          </a:p>
          <a:p>
            <a:pPr>
              <a:lnSpc>
                <a:spcPct val="120000"/>
              </a:lnSpc>
              <a:spcBef>
                <a:spcPts val="0"/>
              </a:spcBef>
              <a:buFont typeface="Arial" panose="020B0604020202020204" pitchFamily="34" charset="0"/>
              <a:buChar char="•"/>
            </a:pPr>
            <a:endParaRPr lang="sl-SI" sz="1400" i="1" dirty="0">
              <a:latin typeface="+mj-lt"/>
              <a:cs typeface="Calibri" panose="020F0502020204030204" pitchFamily="34" charset="0"/>
            </a:endParaRPr>
          </a:p>
          <a:p>
            <a:pPr>
              <a:lnSpc>
                <a:spcPct val="120000"/>
              </a:lnSpc>
              <a:spcBef>
                <a:spcPts val="0"/>
              </a:spcBef>
            </a:pPr>
            <a:r>
              <a:rPr lang="sl-SI" sz="1400" b="1" dirty="0">
                <a:latin typeface="+mj-lt"/>
                <a:cs typeface="Calibri" panose="020F0502020204030204" pitchFamily="34" charset="0"/>
              </a:rPr>
              <a:t>Na Univerzi na Primorskem:</a:t>
            </a:r>
          </a:p>
          <a:p>
            <a:pPr>
              <a:lnSpc>
                <a:spcPct val="120000"/>
              </a:lnSpc>
              <a:spcBef>
                <a:spcPts val="0"/>
              </a:spcBef>
              <a:buFont typeface="Arial" panose="020B0604020202020204" pitchFamily="34" charset="0"/>
              <a:buChar char="•"/>
            </a:pPr>
            <a:r>
              <a:rPr lang="sl-SI" sz="1400" dirty="0">
                <a:latin typeface="+mj-lt"/>
                <a:cs typeface="Calibri" panose="020F0502020204030204" pitchFamily="34" charset="0"/>
              </a:rPr>
              <a:t> Fakulteta za vede o zdravju (Aplikativna </a:t>
            </a:r>
            <a:r>
              <a:rPr lang="sl-SI" sz="1400" dirty="0" err="1">
                <a:latin typeface="+mj-lt"/>
                <a:cs typeface="Calibri" panose="020F0502020204030204" pitchFamily="34" charset="0"/>
              </a:rPr>
              <a:t>kineziologija</a:t>
            </a:r>
            <a:r>
              <a:rPr lang="sl-SI" sz="1400" dirty="0">
                <a:latin typeface="+mj-lt"/>
                <a:cs typeface="Calibri" panose="020F0502020204030204" pitchFamily="34" charset="0"/>
              </a:rPr>
              <a:t>)</a:t>
            </a:r>
          </a:p>
          <a:p>
            <a:pPr>
              <a:lnSpc>
                <a:spcPct val="120000"/>
              </a:lnSpc>
              <a:spcBef>
                <a:spcPts val="0"/>
              </a:spcBef>
              <a:buFont typeface="Arial" panose="020B0604020202020204" pitchFamily="34" charset="0"/>
              <a:buChar char="•"/>
            </a:pPr>
            <a:r>
              <a:rPr lang="sl-SI" sz="1400" dirty="0">
                <a:latin typeface="+mj-lt"/>
                <a:cs typeface="Calibri" panose="020F0502020204030204" pitchFamily="34" charset="0"/>
              </a:rPr>
              <a:t> Pedagoška fakulteta (Vizualne umetnosti in oblikovanje)</a:t>
            </a:r>
          </a:p>
          <a:p>
            <a:pPr>
              <a:lnSpc>
                <a:spcPct val="120000"/>
              </a:lnSpc>
              <a:spcBef>
                <a:spcPts val="0"/>
              </a:spcBef>
              <a:buFont typeface="Arial" panose="020B0604020202020204" pitchFamily="34" charset="0"/>
              <a:buChar char="•"/>
            </a:pPr>
            <a:endParaRPr lang="sl-SI" sz="1400" dirty="0">
              <a:latin typeface="+mj-lt"/>
              <a:cs typeface="Calibri" panose="020F0502020204030204" pitchFamily="34" charset="0"/>
            </a:endParaRPr>
          </a:p>
          <a:p>
            <a:pPr>
              <a:lnSpc>
                <a:spcPct val="120000"/>
              </a:lnSpc>
              <a:spcBef>
                <a:spcPts val="0"/>
              </a:spcBef>
            </a:pPr>
            <a:r>
              <a:rPr lang="sl-SI" sz="1400" b="1" dirty="0">
                <a:latin typeface="+mj-lt"/>
                <a:cs typeface="Calibri" panose="020F0502020204030204" pitchFamily="34" charset="0"/>
              </a:rPr>
              <a:t>Na Univerzi v Novi Gorici</a:t>
            </a:r>
          </a:p>
          <a:p>
            <a:pPr marL="196850" indent="-171450">
              <a:lnSpc>
                <a:spcPct val="120000"/>
              </a:lnSpc>
              <a:spcBef>
                <a:spcPts val="0"/>
              </a:spcBef>
              <a:buFont typeface="Arial" panose="020B0604020202020204" pitchFamily="34" charset="0"/>
              <a:buChar char="•"/>
            </a:pPr>
            <a:r>
              <a:rPr lang="sl-SI" sz="1400" dirty="0">
                <a:latin typeface="+mj-lt"/>
                <a:cs typeface="Calibri" panose="020F0502020204030204" pitchFamily="34" charset="0"/>
              </a:rPr>
              <a:t>Akademija umetnosti</a:t>
            </a:r>
          </a:p>
          <a:p>
            <a:pPr>
              <a:lnSpc>
                <a:spcPct val="120000"/>
              </a:lnSpc>
              <a:spcBef>
                <a:spcPts val="0"/>
              </a:spcBef>
              <a:buFont typeface="Arial" panose="020B0604020202020204" pitchFamily="34" charset="0"/>
              <a:buChar char="•"/>
            </a:pPr>
            <a:endParaRPr lang="sl-SI" sz="1400" dirty="0">
              <a:latin typeface="+mj-lt"/>
              <a:cs typeface="Calibri" panose="020F0502020204030204" pitchFamily="34" charset="0"/>
            </a:endParaRPr>
          </a:p>
          <a:p>
            <a:pPr>
              <a:lnSpc>
                <a:spcPct val="120000"/>
              </a:lnSpc>
              <a:spcBef>
                <a:spcPts val="0"/>
              </a:spcBef>
            </a:pPr>
            <a:r>
              <a:rPr lang="sl-SI" sz="1400" b="1" dirty="0">
                <a:latin typeface="+mj-lt"/>
                <a:cs typeface="Calibri" panose="020F0502020204030204" pitchFamily="34" charset="0"/>
              </a:rPr>
              <a:t>Samostojni visokošolski zavod</a:t>
            </a:r>
          </a:p>
          <a:p>
            <a:pPr>
              <a:lnSpc>
                <a:spcPct val="120000"/>
              </a:lnSpc>
              <a:spcBef>
                <a:spcPts val="0"/>
              </a:spcBef>
              <a:buFont typeface="Arial" panose="020B0604020202020204" pitchFamily="34" charset="0"/>
              <a:buChar char="•"/>
            </a:pPr>
            <a:r>
              <a:rPr lang="sl-SI" sz="1400" dirty="0">
                <a:latin typeface="+mj-lt"/>
                <a:cs typeface="Calibri" panose="020F0502020204030204" pitchFamily="34" charset="0"/>
              </a:rPr>
              <a:t>Fakulteta za dizajn </a:t>
            </a:r>
          </a:p>
          <a:p>
            <a:pPr>
              <a:lnSpc>
                <a:spcPct val="120000"/>
              </a:lnSpc>
              <a:spcBef>
                <a:spcPts val="0"/>
              </a:spcBef>
              <a:buFont typeface="Arial" panose="020B0604020202020204" pitchFamily="34" charset="0"/>
              <a:buChar char="•"/>
            </a:pPr>
            <a:endParaRPr lang="sl-SI" sz="1400" dirty="0">
              <a:cs typeface="Calibri" panose="020F0502020204030204" pitchFamily="34" charset="0"/>
            </a:endParaRPr>
          </a:p>
          <a:p>
            <a:pPr>
              <a:lnSpc>
                <a:spcPct val="120000"/>
              </a:lnSpc>
              <a:spcBef>
                <a:spcPts val="0"/>
              </a:spcBef>
              <a:buFont typeface="Arial" panose="020B0604020202020204" pitchFamily="34" charset="0"/>
              <a:buChar char="•"/>
            </a:pPr>
            <a:endParaRPr lang="sl-SI" sz="1200" i="1" dirty="0">
              <a:cs typeface="Calibri" panose="020F0502020204030204" pitchFamily="34" charset="0"/>
            </a:endParaRPr>
          </a:p>
          <a:p>
            <a:endParaRPr lang="sl-SI" dirty="0"/>
          </a:p>
        </p:txBody>
      </p:sp>
    </p:spTree>
    <p:extLst>
      <p:ext uri="{BB962C8B-B14F-4D97-AF65-F5344CB8AC3E}">
        <p14:creationId xmlns:p14="http://schemas.microsoft.com/office/powerpoint/2010/main" val="1170124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79562" y="1126347"/>
            <a:ext cx="8784900" cy="3270723"/>
          </a:xfrm>
        </p:spPr>
        <p:txBody>
          <a:bodyPr/>
          <a:lstStyle/>
          <a:p>
            <a:r>
              <a:rPr lang="sl-SI" sz="3200" dirty="0"/>
              <a:t>Pomembni datumi v prijavno-sprejemnem postopku (dodiplomski in enoviti magistrski študijski programi) 2024/25</a:t>
            </a:r>
            <a:br>
              <a:rPr lang="sl-SI" sz="3200" dirty="0"/>
            </a:br>
            <a:br>
              <a:rPr lang="sl-SI" sz="3200" dirty="0"/>
            </a:br>
            <a:r>
              <a:rPr lang="sl-SI" sz="4000" dirty="0"/>
              <a:t>                                  </a:t>
            </a:r>
            <a:r>
              <a:rPr lang="sl-SI" sz="2000" dirty="0"/>
              <a:t>Tanja Žužek, VPIS UL</a:t>
            </a:r>
          </a:p>
        </p:txBody>
      </p:sp>
    </p:spTree>
    <p:extLst>
      <p:ext uri="{BB962C8B-B14F-4D97-AF65-F5344CB8AC3E}">
        <p14:creationId xmlns:p14="http://schemas.microsoft.com/office/powerpoint/2010/main" val="22849385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22306B0-86F5-44CF-ADCB-F0E9D0E32778}"/>
              </a:ext>
            </a:extLst>
          </p:cNvPr>
          <p:cNvSpPr>
            <a:spLocks noGrp="1"/>
          </p:cNvSpPr>
          <p:nvPr>
            <p:ph type="title"/>
          </p:nvPr>
        </p:nvSpPr>
        <p:spPr>
          <a:xfrm>
            <a:off x="370650" y="296250"/>
            <a:ext cx="8530894" cy="1357090"/>
          </a:xfrm>
        </p:spPr>
        <p:txBody>
          <a:bodyPr/>
          <a:lstStyle/>
          <a:p>
            <a:pPr algn="ctr"/>
            <a:r>
              <a:rPr lang="sl-SI" dirty="0">
                <a:solidFill>
                  <a:srgbClr val="C00000"/>
                </a:solidFill>
              </a:rPr>
              <a:t>Opravljanje preizkusov posebnih nadarjenosti, sposobnosti in spretnosti</a:t>
            </a:r>
          </a:p>
        </p:txBody>
      </p:sp>
      <p:sp>
        <p:nvSpPr>
          <p:cNvPr id="3" name="Označba mesta številke diapozitiva 2">
            <a:extLst>
              <a:ext uri="{FF2B5EF4-FFF2-40B4-BE49-F238E27FC236}">
                <a16:creationId xmlns:a16="http://schemas.microsoft.com/office/drawing/2014/main" id="{81284FD2-AE53-4466-A1DA-0279611E190A}"/>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smtClean="0">
                <a:ln>
                  <a:noFill/>
                </a:ln>
                <a:solidFill>
                  <a:srgbClr val="323232"/>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lang="en-US" sz="1400" b="0" i="0" u="none" strike="noStrike" kern="0" cap="none" spc="0" normalizeH="0" baseline="0" noProof="0" dirty="0">
              <a:ln>
                <a:noFill/>
              </a:ln>
              <a:solidFill>
                <a:srgbClr val="323232"/>
              </a:solidFill>
              <a:effectLst/>
              <a:uLnTx/>
              <a:uFillTx/>
              <a:latin typeface="Arial"/>
              <a:cs typeface="Arial"/>
              <a:sym typeface="Arial"/>
            </a:endParaRPr>
          </a:p>
        </p:txBody>
      </p:sp>
      <p:sp>
        <p:nvSpPr>
          <p:cNvPr id="4" name="Označba mesta vsebine 3">
            <a:extLst>
              <a:ext uri="{FF2B5EF4-FFF2-40B4-BE49-F238E27FC236}">
                <a16:creationId xmlns:a16="http://schemas.microsoft.com/office/drawing/2014/main" id="{BE8D2279-AA28-4863-BFFA-6A44B9286E9D}"/>
              </a:ext>
            </a:extLst>
          </p:cNvPr>
          <p:cNvSpPr>
            <a:spLocks noGrp="1"/>
          </p:cNvSpPr>
          <p:nvPr>
            <p:ph sz="quarter" idx="13"/>
          </p:nvPr>
        </p:nvSpPr>
        <p:spPr>
          <a:xfrm>
            <a:off x="492980" y="1653341"/>
            <a:ext cx="7994071" cy="2945291"/>
          </a:xfrm>
        </p:spPr>
        <p:txBody>
          <a:bodyPr/>
          <a:lstStyle/>
          <a:p>
            <a:pPr marL="304800" indent="-285750">
              <a:buFont typeface="Wingdings" panose="05000000000000000000" pitchFamily="2" charset="2"/>
              <a:buChar char="ü"/>
            </a:pPr>
            <a:r>
              <a:rPr lang="sl-SI" sz="1600" dirty="0">
                <a:latin typeface="+mj-lt"/>
              </a:rPr>
              <a:t>v prvem prijavnem roku od </a:t>
            </a:r>
            <a:r>
              <a:rPr lang="sl-SI" sz="1600" b="1" dirty="0">
                <a:latin typeface="+mj-lt"/>
              </a:rPr>
              <a:t>24. junija do 8. julija 2024</a:t>
            </a:r>
            <a:r>
              <a:rPr lang="sl-SI" sz="1600" dirty="0">
                <a:latin typeface="+mj-lt"/>
              </a:rPr>
              <a:t>, z izjemo  UL AG študijski program</a:t>
            </a:r>
            <a:r>
              <a:rPr lang="sl-SI" sz="1600" b="1" dirty="0">
                <a:latin typeface="+mj-lt"/>
              </a:rPr>
              <a:t> </a:t>
            </a:r>
            <a:r>
              <a:rPr lang="sl-SI" sz="1600" dirty="0">
                <a:latin typeface="+mj-lt"/>
              </a:rPr>
              <a:t>Glasbena umetnost UN </a:t>
            </a:r>
            <a:r>
              <a:rPr lang="sl-SI" sz="1600" b="1" dirty="0">
                <a:latin typeface="+mj-lt"/>
              </a:rPr>
              <a:t>20. maja 2024 </a:t>
            </a:r>
          </a:p>
          <a:p>
            <a:pPr marL="304800" indent="-285750">
              <a:buFont typeface="Wingdings" panose="05000000000000000000" pitchFamily="2" charset="2"/>
              <a:buChar char="ü"/>
            </a:pPr>
            <a:endParaRPr lang="sl-SI" sz="1600" dirty="0">
              <a:latin typeface="+mj-lt"/>
            </a:endParaRPr>
          </a:p>
          <a:p>
            <a:pPr marL="304800" indent="-285750">
              <a:buFont typeface="Wingdings" panose="05000000000000000000" pitchFamily="2" charset="2"/>
              <a:buChar char="ü"/>
            </a:pPr>
            <a:r>
              <a:rPr lang="sl-SI" sz="1600" dirty="0">
                <a:latin typeface="+mj-lt"/>
              </a:rPr>
              <a:t>v drugem prijavnem roku od </a:t>
            </a:r>
            <a:r>
              <a:rPr lang="sl-SI" sz="1600" b="1" dirty="0">
                <a:latin typeface="+mj-lt"/>
              </a:rPr>
              <a:t>5. do 10. septembra 2024</a:t>
            </a:r>
          </a:p>
          <a:p>
            <a:pPr marL="304800" indent="-285750">
              <a:buFont typeface="Wingdings" panose="05000000000000000000" pitchFamily="2" charset="2"/>
              <a:buChar char="ü"/>
            </a:pPr>
            <a:endParaRPr lang="sl-SI" sz="1600" b="1" dirty="0">
              <a:latin typeface="+mj-lt"/>
            </a:endParaRPr>
          </a:p>
          <a:p>
            <a:pPr marL="19050"/>
            <a:r>
              <a:rPr lang="sl-SI" sz="1600" dirty="0">
                <a:latin typeface="+mj-lt"/>
              </a:rPr>
              <a:t>O opravljanju preizkusov posebnih nadarjenosti, sposobnosti in spretnosti v prvem roku so kandidati/-ke obveščeni/-e najmanj </a:t>
            </a:r>
            <a:r>
              <a:rPr lang="sl-SI" sz="1600" b="1" dirty="0">
                <a:latin typeface="+mj-lt"/>
              </a:rPr>
              <a:t>pet dni pred preizkusom</a:t>
            </a:r>
            <a:r>
              <a:rPr lang="sl-SI" sz="1600" dirty="0">
                <a:latin typeface="+mj-lt"/>
              </a:rPr>
              <a:t>, v drugem roku pa </a:t>
            </a:r>
            <a:r>
              <a:rPr lang="sl-SI" sz="1600" b="1" dirty="0">
                <a:latin typeface="+mj-lt"/>
              </a:rPr>
              <a:t>dva dni pred preizkusom</a:t>
            </a:r>
            <a:r>
              <a:rPr lang="sl-SI" sz="1600" dirty="0">
                <a:latin typeface="+mj-lt"/>
              </a:rPr>
              <a:t> po elektronski poti.</a:t>
            </a:r>
          </a:p>
        </p:txBody>
      </p:sp>
      <p:pic>
        <p:nvPicPr>
          <p:cNvPr id="5" name="Picture 4" descr="9,053 Text Talent Stock Photos - Free &amp; Royalty-Free Stock Photos from  Dreamstime">
            <a:extLst>
              <a:ext uri="{FF2B5EF4-FFF2-40B4-BE49-F238E27FC236}">
                <a16:creationId xmlns:a16="http://schemas.microsoft.com/office/drawing/2014/main" id="{86D8DB7D-327A-40EE-AD1F-030BACA336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4576" y="4263291"/>
            <a:ext cx="947126" cy="583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3768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CE347E0-4005-4A73-B791-97579AE560A4}"/>
              </a:ext>
            </a:extLst>
          </p:cNvPr>
          <p:cNvSpPr>
            <a:spLocks noGrp="1"/>
          </p:cNvSpPr>
          <p:nvPr>
            <p:ph type="title"/>
          </p:nvPr>
        </p:nvSpPr>
        <p:spPr>
          <a:xfrm>
            <a:off x="370650" y="296249"/>
            <a:ext cx="6154136" cy="929877"/>
          </a:xfrm>
        </p:spPr>
        <p:txBody>
          <a:bodyPr/>
          <a:lstStyle/>
          <a:p>
            <a:pPr algn="ctr"/>
            <a:r>
              <a:rPr lang="sl-SI" dirty="0">
                <a:solidFill>
                  <a:srgbClr val="C00000"/>
                </a:solidFill>
              </a:rPr>
              <a:t>Dokazila za prijavno-sprejemni postopek (SŠ v Sloveniji) </a:t>
            </a:r>
          </a:p>
        </p:txBody>
      </p:sp>
      <p:sp>
        <p:nvSpPr>
          <p:cNvPr id="3" name="Označba mesta številke diapozitiva 2">
            <a:extLst>
              <a:ext uri="{FF2B5EF4-FFF2-40B4-BE49-F238E27FC236}">
                <a16:creationId xmlns:a16="http://schemas.microsoft.com/office/drawing/2014/main" id="{07862695-46E1-4E20-A951-2308D5F56B26}"/>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smtClean="0">
                <a:ln>
                  <a:noFill/>
                </a:ln>
                <a:solidFill>
                  <a:srgbClr val="323232"/>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lang="en-US" sz="1400" b="0" i="0" u="none" strike="noStrike" kern="0" cap="none" spc="0" normalizeH="0" baseline="0" noProof="0" dirty="0">
              <a:ln>
                <a:noFill/>
              </a:ln>
              <a:solidFill>
                <a:srgbClr val="323232"/>
              </a:solidFill>
              <a:effectLst/>
              <a:uLnTx/>
              <a:uFillTx/>
              <a:latin typeface="Arial"/>
              <a:cs typeface="Arial"/>
              <a:sym typeface="Arial"/>
            </a:endParaRPr>
          </a:p>
        </p:txBody>
      </p:sp>
      <p:sp>
        <p:nvSpPr>
          <p:cNvPr id="4" name="Označba mesta vsebine 3">
            <a:extLst>
              <a:ext uri="{FF2B5EF4-FFF2-40B4-BE49-F238E27FC236}">
                <a16:creationId xmlns:a16="http://schemas.microsoft.com/office/drawing/2014/main" id="{B9FE2BF1-47F7-4C27-8F8D-7A77C901E938}"/>
              </a:ext>
            </a:extLst>
          </p:cNvPr>
          <p:cNvSpPr>
            <a:spLocks noGrp="1"/>
          </p:cNvSpPr>
          <p:nvPr>
            <p:ph sz="quarter" idx="13"/>
          </p:nvPr>
        </p:nvSpPr>
        <p:spPr>
          <a:xfrm>
            <a:off x="366212" y="1129086"/>
            <a:ext cx="8389438" cy="3718165"/>
          </a:xfrm>
        </p:spPr>
        <p:txBody>
          <a:bodyPr/>
          <a:lstStyle/>
          <a:p>
            <a:r>
              <a:rPr lang="sl-SI" sz="1600" dirty="0">
                <a:latin typeface="+mj-lt"/>
              </a:rPr>
              <a:t>Kandidati ne prilagajo dokazil o izpolnjevanju vpisnih pogojev </a:t>
            </a:r>
          </a:p>
          <a:p>
            <a:pPr marL="304800" indent="-285750">
              <a:buFont typeface="Wingdings" panose="05000000000000000000" pitchFamily="2" charset="2"/>
              <a:buChar char="ü"/>
            </a:pPr>
            <a:r>
              <a:rPr lang="sl-SI" sz="1600" dirty="0">
                <a:latin typeface="+mj-lt"/>
              </a:rPr>
              <a:t>če so opravili/-e v Sloveniji splošno maturo od leta 1995 dalje ter </a:t>
            </a:r>
          </a:p>
          <a:p>
            <a:pPr marL="304800" indent="-285750">
              <a:buFont typeface="Wingdings" panose="05000000000000000000" pitchFamily="2" charset="2"/>
              <a:buChar char="ü"/>
            </a:pPr>
            <a:r>
              <a:rPr lang="sl-SI" sz="1600" dirty="0">
                <a:latin typeface="+mj-lt"/>
              </a:rPr>
              <a:t>poklicno maturo od leta 2002 dalje</a:t>
            </a:r>
          </a:p>
          <a:p>
            <a:pPr marL="304800" indent="-285750">
              <a:buFont typeface="Wingdings" panose="05000000000000000000" pitchFamily="2" charset="2"/>
              <a:buChar char="ü"/>
            </a:pPr>
            <a:endParaRPr lang="sl-SI" sz="1600" dirty="0">
              <a:latin typeface="+mj-lt"/>
            </a:endParaRPr>
          </a:p>
          <a:p>
            <a:r>
              <a:rPr lang="sl-SI" sz="1600" dirty="0">
                <a:latin typeface="+mj-lt"/>
              </a:rPr>
              <a:t>Kandidati, za katere se ne more pridobiti podatkov od Državnega izpitnega centra (RIC)</a:t>
            </a:r>
          </a:p>
          <a:p>
            <a:pPr marL="311150" indent="-285750">
              <a:buFont typeface="Wingdings" panose="05000000000000000000" pitchFamily="2" charset="2"/>
              <a:buChar char="ü"/>
            </a:pPr>
            <a:r>
              <a:rPr lang="sl-SI" sz="1600" dirty="0">
                <a:latin typeface="+mj-lt"/>
              </a:rPr>
              <a:t>priložijo dokumente elektronsko preko portala </a:t>
            </a:r>
            <a:r>
              <a:rPr lang="sl-SI" sz="1600" dirty="0" err="1">
                <a:latin typeface="+mj-lt"/>
              </a:rPr>
              <a:t>eVŠ</a:t>
            </a:r>
            <a:r>
              <a:rPr lang="sl-SI" sz="1600" dirty="0">
                <a:latin typeface="+mj-lt"/>
              </a:rPr>
              <a:t> – </a:t>
            </a:r>
            <a:r>
              <a:rPr lang="sl-SI" sz="1600" dirty="0" err="1">
                <a:latin typeface="+mj-lt"/>
              </a:rPr>
              <a:t>sken</a:t>
            </a:r>
            <a:r>
              <a:rPr lang="sl-SI" sz="1600" dirty="0">
                <a:latin typeface="+mj-lt"/>
              </a:rPr>
              <a:t> ali fotografije (na zahtevo pristojnih oseb na univerzah in samostojnih visokošolskih zavodih preko spletnega portala </a:t>
            </a:r>
            <a:r>
              <a:rPr lang="sl-SI" sz="1600" dirty="0" err="1">
                <a:latin typeface="+mj-lt"/>
              </a:rPr>
              <a:t>eVŠ</a:t>
            </a:r>
            <a:r>
              <a:rPr lang="sl-SI" sz="1600" dirty="0">
                <a:latin typeface="+mj-lt"/>
              </a:rPr>
              <a:t>) </a:t>
            </a:r>
          </a:p>
        </p:txBody>
      </p:sp>
    </p:spTree>
    <p:extLst>
      <p:ext uri="{BB962C8B-B14F-4D97-AF65-F5344CB8AC3E}">
        <p14:creationId xmlns:p14="http://schemas.microsoft.com/office/powerpoint/2010/main" val="3701810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 calcmode="lin" valueType="num">
                                      <p:cBhvr additive="base">
                                        <p:cTn id="2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 calcmode="lin" valueType="num">
                                      <p:cBhvr additive="base">
                                        <p:cTn id="2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357A946-6E7F-4A09-9909-FF9638F0F24D}"/>
              </a:ext>
            </a:extLst>
          </p:cNvPr>
          <p:cNvSpPr>
            <a:spLocks noGrp="1"/>
          </p:cNvSpPr>
          <p:nvPr>
            <p:ph type="title"/>
          </p:nvPr>
        </p:nvSpPr>
        <p:spPr>
          <a:xfrm>
            <a:off x="370650" y="296250"/>
            <a:ext cx="8385000" cy="1036604"/>
          </a:xfrm>
        </p:spPr>
        <p:txBody>
          <a:bodyPr/>
          <a:lstStyle/>
          <a:p>
            <a:pPr algn="ctr"/>
            <a:r>
              <a:rPr lang="sl-SI" dirty="0">
                <a:solidFill>
                  <a:srgbClr val="C00000"/>
                </a:solidFill>
              </a:rPr>
              <a:t>Izbirni postopek in sklep o rezultatu izbirnega postopka ter pritožbeni rok</a:t>
            </a:r>
            <a:endParaRPr lang="sl-SI" dirty="0"/>
          </a:p>
        </p:txBody>
      </p:sp>
      <p:sp>
        <p:nvSpPr>
          <p:cNvPr id="3" name="Označba mesta številke diapozitiva 2">
            <a:extLst>
              <a:ext uri="{FF2B5EF4-FFF2-40B4-BE49-F238E27FC236}">
                <a16:creationId xmlns:a16="http://schemas.microsoft.com/office/drawing/2014/main" id="{81CBB58C-0599-4B90-A57B-8F945EDB7388}"/>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smtClean="0">
                <a:ln>
                  <a:noFill/>
                </a:ln>
                <a:solidFill>
                  <a:srgbClr val="323232"/>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lang="en-US" sz="1400" b="0" i="0" u="none" strike="noStrike" kern="0" cap="none" spc="0" normalizeH="0" baseline="0" noProof="0" dirty="0">
              <a:ln>
                <a:noFill/>
              </a:ln>
              <a:solidFill>
                <a:srgbClr val="323232"/>
              </a:solidFill>
              <a:effectLst/>
              <a:uLnTx/>
              <a:uFillTx/>
              <a:latin typeface="Arial"/>
              <a:cs typeface="Arial"/>
              <a:sym typeface="Arial"/>
            </a:endParaRPr>
          </a:p>
        </p:txBody>
      </p:sp>
      <p:sp>
        <p:nvSpPr>
          <p:cNvPr id="4" name="Označba mesta vsebine 3">
            <a:extLst>
              <a:ext uri="{FF2B5EF4-FFF2-40B4-BE49-F238E27FC236}">
                <a16:creationId xmlns:a16="http://schemas.microsoft.com/office/drawing/2014/main" id="{212C19B3-75E5-4F05-AB27-41EB80677E8D}"/>
              </a:ext>
            </a:extLst>
          </p:cNvPr>
          <p:cNvSpPr>
            <a:spLocks noGrp="1"/>
          </p:cNvSpPr>
          <p:nvPr>
            <p:ph sz="quarter" idx="13"/>
          </p:nvPr>
        </p:nvSpPr>
        <p:spPr>
          <a:xfrm>
            <a:off x="366212" y="1506268"/>
            <a:ext cx="8389438" cy="3087580"/>
          </a:xfrm>
        </p:spPr>
        <p:txBody>
          <a:bodyPr/>
          <a:lstStyle/>
          <a:p>
            <a:r>
              <a:rPr lang="sl-SI" sz="1600" b="1" dirty="0">
                <a:latin typeface="+mj-lt"/>
              </a:rPr>
              <a:t>Prvi rok</a:t>
            </a:r>
          </a:p>
          <a:p>
            <a:r>
              <a:rPr lang="sl-SI" sz="1600" dirty="0">
                <a:latin typeface="+mj-lt"/>
              </a:rPr>
              <a:t>Izbirni postopek 10. do 22. julij 2024</a:t>
            </a:r>
          </a:p>
          <a:p>
            <a:endParaRPr lang="sl-SI" sz="1600" b="1" dirty="0">
              <a:solidFill>
                <a:schemeClr val="tx1"/>
              </a:solidFill>
              <a:latin typeface="+mj-lt"/>
            </a:endParaRPr>
          </a:p>
          <a:p>
            <a:r>
              <a:rPr lang="sl-SI" sz="1600" b="1" dirty="0">
                <a:solidFill>
                  <a:schemeClr val="tx1"/>
                </a:solidFill>
                <a:latin typeface="+mj-lt"/>
              </a:rPr>
              <a:t>Objava sklepov o rezultatu izbirnega postopka na portalu </a:t>
            </a:r>
            <a:r>
              <a:rPr lang="sl-SI" sz="1600" b="1" dirty="0" err="1">
                <a:solidFill>
                  <a:schemeClr val="tx1"/>
                </a:solidFill>
                <a:latin typeface="+mj-lt"/>
              </a:rPr>
              <a:t>eVŠ</a:t>
            </a:r>
            <a:r>
              <a:rPr lang="sl-SI" sz="1600" b="1" dirty="0">
                <a:solidFill>
                  <a:schemeClr val="tx1"/>
                </a:solidFill>
                <a:latin typeface="+mj-lt"/>
              </a:rPr>
              <a:t>: 22. julij 2024</a:t>
            </a:r>
          </a:p>
          <a:p>
            <a:endParaRPr lang="sl-SI" sz="1600" dirty="0">
              <a:latin typeface="+mj-lt"/>
            </a:endParaRPr>
          </a:p>
          <a:p>
            <a:r>
              <a:rPr lang="sl-SI" sz="1600" dirty="0">
                <a:latin typeface="+mj-lt"/>
              </a:rPr>
              <a:t>Pritožbeni rok: 15 dni od vročitve sklepov na portalu </a:t>
            </a:r>
            <a:r>
              <a:rPr lang="sl-SI" sz="1600" dirty="0" err="1">
                <a:latin typeface="+mj-lt"/>
              </a:rPr>
              <a:t>eVŠ</a:t>
            </a:r>
            <a:endParaRPr lang="sl-SI" sz="1600" dirty="0">
              <a:latin typeface="+mj-lt"/>
            </a:endParaRPr>
          </a:p>
          <a:p>
            <a:endParaRPr lang="sl-SI" dirty="0"/>
          </a:p>
        </p:txBody>
      </p:sp>
      <p:pic>
        <p:nvPicPr>
          <p:cNvPr id="5" name="Picture 2" descr="Talent - pridobljen ali prirojen? | Talents Management Institute">
            <a:extLst>
              <a:ext uri="{FF2B5EF4-FFF2-40B4-BE49-F238E27FC236}">
                <a16:creationId xmlns:a16="http://schemas.microsoft.com/office/drawing/2014/main" id="{569B275D-1AF0-49B0-84F4-A3920B2171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4368" y="3669710"/>
            <a:ext cx="1237331" cy="809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12182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55C12DE-9D10-4E27-B060-EA71FE902D82}"/>
              </a:ext>
            </a:extLst>
          </p:cNvPr>
          <p:cNvSpPr>
            <a:spLocks noGrp="1"/>
          </p:cNvSpPr>
          <p:nvPr>
            <p:ph type="title"/>
          </p:nvPr>
        </p:nvSpPr>
        <p:spPr>
          <a:xfrm>
            <a:off x="370650" y="296249"/>
            <a:ext cx="7489557" cy="1297667"/>
          </a:xfrm>
        </p:spPr>
        <p:txBody>
          <a:bodyPr/>
          <a:lstStyle/>
          <a:p>
            <a:pPr algn="ctr"/>
            <a:r>
              <a:rPr lang="sl-SI" dirty="0">
                <a:solidFill>
                  <a:srgbClr val="C00000"/>
                </a:solidFill>
              </a:rPr>
              <a:t>Izbirni postopek in sklep o rezultatu izbirnega postopka ter pritožbeni rok</a:t>
            </a:r>
            <a:br>
              <a:rPr lang="sl-SI" dirty="0"/>
            </a:br>
            <a:endParaRPr lang="sl-SI" dirty="0"/>
          </a:p>
        </p:txBody>
      </p:sp>
      <p:sp>
        <p:nvSpPr>
          <p:cNvPr id="3" name="Označba mesta številke diapozitiva 2">
            <a:extLst>
              <a:ext uri="{FF2B5EF4-FFF2-40B4-BE49-F238E27FC236}">
                <a16:creationId xmlns:a16="http://schemas.microsoft.com/office/drawing/2014/main" id="{66CD8605-7D50-47FB-A6A8-91C688B7E5D5}"/>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smtClean="0">
                <a:ln>
                  <a:noFill/>
                </a:ln>
                <a:solidFill>
                  <a:srgbClr val="323232"/>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lang="en-US" sz="1400" b="0" i="0" u="none" strike="noStrike" kern="0" cap="none" spc="0" normalizeH="0" baseline="0" noProof="0" dirty="0">
              <a:ln>
                <a:noFill/>
              </a:ln>
              <a:solidFill>
                <a:srgbClr val="323232"/>
              </a:solidFill>
              <a:effectLst/>
              <a:uLnTx/>
              <a:uFillTx/>
              <a:latin typeface="Arial"/>
              <a:cs typeface="Arial"/>
              <a:sym typeface="Arial"/>
            </a:endParaRPr>
          </a:p>
        </p:txBody>
      </p:sp>
      <p:sp>
        <p:nvSpPr>
          <p:cNvPr id="4" name="Označba mesta vsebine 3">
            <a:extLst>
              <a:ext uri="{FF2B5EF4-FFF2-40B4-BE49-F238E27FC236}">
                <a16:creationId xmlns:a16="http://schemas.microsoft.com/office/drawing/2014/main" id="{EBE8BD44-5DFF-4285-9B90-B79CB3E6437E}"/>
              </a:ext>
            </a:extLst>
          </p:cNvPr>
          <p:cNvSpPr>
            <a:spLocks noGrp="1"/>
          </p:cNvSpPr>
          <p:nvPr>
            <p:ph sz="quarter" idx="13"/>
          </p:nvPr>
        </p:nvSpPr>
        <p:spPr>
          <a:xfrm>
            <a:off x="366212" y="1399430"/>
            <a:ext cx="4066832" cy="3447207"/>
          </a:xfrm>
        </p:spPr>
        <p:txBody>
          <a:bodyPr/>
          <a:lstStyle/>
          <a:p>
            <a:r>
              <a:rPr lang="sl-SI" sz="1600" b="1" dirty="0">
                <a:latin typeface="+mj-lt"/>
              </a:rPr>
              <a:t>Drugi rok</a:t>
            </a:r>
          </a:p>
          <a:p>
            <a:r>
              <a:rPr lang="sl-SI" sz="1600" dirty="0">
                <a:latin typeface="+mj-lt"/>
              </a:rPr>
              <a:t>Izbirni postopek 17. do 23. september 2024</a:t>
            </a:r>
          </a:p>
          <a:p>
            <a:r>
              <a:rPr lang="sl-SI" sz="1600" b="1" dirty="0">
                <a:latin typeface="+mj-lt"/>
              </a:rPr>
              <a:t>Objava sklepov o rezultatu izbirnega postopka na portalu </a:t>
            </a:r>
            <a:r>
              <a:rPr lang="sl-SI" sz="1600" b="1" dirty="0" err="1">
                <a:latin typeface="+mj-lt"/>
              </a:rPr>
              <a:t>eVŠ</a:t>
            </a:r>
            <a:r>
              <a:rPr lang="sl-SI" sz="1600" b="1" dirty="0">
                <a:latin typeface="+mj-lt"/>
              </a:rPr>
              <a:t>: 23. september 2024</a:t>
            </a:r>
          </a:p>
          <a:p>
            <a:r>
              <a:rPr lang="sl-SI" sz="1600" dirty="0">
                <a:latin typeface="+mj-lt"/>
              </a:rPr>
              <a:t>Pritožbeni rok: 15 dni od vročitve sklepov na portalu </a:t>
            </a:r>
            <a:r>
              <a:rPr lang="sl-SI" sz="1600" dirty="0" err="1">
                <a:latin typeface="+mj-lt"/>
              </a:rPr>
              <a:t>eVŠ</a:t>
            </a:r>
            <a:endParaRPr lang="sl-SI" sz="1600" dirty="0">
              <a:latin typeface="+mj-lt"/>
            </a:endParaRPr>
          </a:p>
          <a:p>
            <a:endParaRPr lang="sl-SI" dirty="0"/>
          </a:p>
        </p:txBody>
      </p:sp>
      <p:sp>
        <p:nvSpPr>
          <p:cNvPr id="5" name="Označba mesta vsebine 4">
            <a:extLst>
              <a:ext uri="{FF2B5EF4-FFF2-40B4-BE49-F238E27FC236}">
                <a16:creationId xmlns:a16="http://schemas.microsoft.com/office/drawing/2014/main" id="{A4487A11-E887-4CAB-B322-F7C1B09F0A23}"/>
              </a:ext>
            </a:extLst>
          </p:cNvPr>
          <p:cNvSpPr>
            <a:spLocks noGrp="1"/>
          </p:cNvSpPr>
          <p:nvPr>
            <p:ph sz="quarter" idx="14"/>
          </p:nvPr>
        </p:nvSpPr>
        <p:spPr>
          <a:xfrm>
            <a:off x="4688818" y="1074198"/>
            <a:ext cx="4066832" cy="2547891"/>
          </a:xfrm>
        </p:spPr>
        <p:txBody>
          <a:bodyPr/>
          <a:lstStyle/>
          <a:p>
            <a:endParaRPr lang="sl-SI" dirty="0"/>
          </a:p>
          <a:p>
            <a:r>
              <a:rPr lang="sl-SI" sz="1600" b="1" dirty="0">
                <a:latin typeface="+mj-lt"/>
              </a:rPr>
              <a:t>Rok za zapolnitev še prostih vpisnih mest</a:t>
            </a:r>
          </a:p>
          <a:p>
            <a:r>
              <a:rPr lang="sl-SI" sz="1600" dirty="0">
                <a:latin typeface="+mj-lt"/>
              </a:rPr>
              <a:t>Izbirni postopek 26. in 27. september 2024</a:t>
            </a:r>
          </a:p>
          <a:p>
            <a:r>
              <a:rPr lang="sl-SI" sz="1600" b="1" dirty="0">
                <a:latin typeface="+mj-lt"/>
              </a:rPr>
              <a:t>Objava sklepov o rezultatu izbirnega postopka na portalu </a:t>
            </a:r>
            <a:r>
              <a:rPr lang="sl-SI" sz="1600" b="1" dirty="0" err="1">
                <a:latin typeface="+mj-lt"/>
              </a:rPr>
              <a:t>eVŠ</a:t>
            </a:r>
            <a:r>
              <a:rPr lang="sl-SI" sz="1600" b="1" dirty="0">
                <a:latin typeface="+mj-lt"/>
              </a:rPr>
              <a:t>: do 27. septembra 2024</a:t>
            </a:r>
          </a:p>
          <a:p>
            <a:endParaRPr lang="sl-SI" b="1" dirty="0"/>
          </a:p>
        </p:txBody>
      </p:sp>
      <p:pic>
        <p:nvPicPr>
          <p:cNvPr id="1026" name="Picture 2" descr="Talent - pridobljen ali prirojen? | Talents Management Institute">
            <a:extLst>
              <a:ext uri="{FF2B5EF4-FFF2-40B4-BE49-F238E27FC236}">
                <a16:creationId xmlns:a16="http://schemas.microsoft.com/office/drawing/2014/main" id="{F454080A-0566-4228-B553-0A950F0144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9768" y="4122550"/>
            <a:ext cx="1278611" cy="724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7920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anim calcmode="lin" valueType="num">
                                      <p:cBhvr additive="base">
                                        <p:cTn id="3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 calcmode="lin" valueType="num">
                                      <p:cBhvr additive="base">
                                        <p:cTn id="3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2" end="2"/>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
                                            <p:txEl>
                                              <p:pRg st="3" end="3"/>
                                            </p:txEl>
                                          </p:spTgt>
                                        </p:tgtEl>
                                        <p:attrNameLst>
                                          <p:attrName>style.visibility</p:attrName>
                                        </p:attrNameLst>
                                      </p:cBhvr>
                                      <p:to>
                                        <p:strVal val="visible"/>
                                      </p:to>
                                    </p:set>
                                    <p:anim calcmode="lin" valueType="num">
                                      <p:cBhvr additive="base">
                                        <p:cTn id="3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C9696EE-7214-4AD8-850F-8C60E4C0DCCE}"/>
              </a:ext>
            </a:extLst>
          </p:cNvPr>
          <p:cNvSpPr>
            <a:spLocks noGrp="1"/>
          </p:cNvSpPr>
          <p:nvPr>
            <p:ph type="title"/>
          </p:nvPr>
        </p:nvSpPr>
        <p:spPr>
          <a:xfrm>
            <a:off x="366211" y="212826"/>
            <a:ext cx="7251770" cy="728700"/>
          </a:xfrm>
        </p:spPr>
        <p:txBody>
          <a:bodyPr/>
          <a:lstStyle/>
          <a:p>
            <a:pPr algn="ctr"/>
            <a:r>
              <a:rPr lang="sl-SI" dirty="0">
                <a:solidFill>
                  <a:srgbClr val="C00000"/>
                </a:solidFill>
              </a:rPr>
              <a:t>Vpis v prvi letnik</a:t>
            </a:r>
          </a:p>
        </p:txBody>
      </p:sp>
      <p:sp>
        <p:nvSpPr>
          <p:cNvPr id="3" name="Označba mesta številke diapozitiva 2">
            <a:extLst>
              <a:ext uri="{FF2B5EF4-FFF2-40B4-BE49-F238E27FC236}">
                <a16:creationId xmlns:a16="http://schemas.microsoft.com/office/drawing/2014/main" id="{787E113B-DC55-4863-BFC6-A93ECCBF8DF4}"/>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smtClean="0">
                <a:ln>
                  <a:noFill/>
                </a:ln>
                <a:solidFill>
                  <a:srgbClr val="323232"/>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lang="en-US" sz="1400" b="0" i="0" u="none" strike="noStrike" kern="0" cap="none" spc="0" normalizeH="0" baseline="0" noProof="0" dirty="0">
              <a:ln>
                <a:noFill/>
              </a:ln>
              <a:solidFill>
                <a:srgbClr val="323232"/>
              </a:solidFill>
              <a:effectLst/>
              <a:uLnTx/>
              <a:uFillTx/>
              <a:latin typeface="Arial"/>
              <a:cs typeface="Arial"/>
              <a:sym typeface="Arial"/>
            </a:endParaRPr>
          </a:p>
        </p:txBody>
      </p:sp>
      <p:sp>
        <p:nvSpPr>
          <p:cNvPr id="4" name="Označba mesta vsebine 3">
            <a:extLst>
              <a:ext uri="{FF2B5EF4-FFF2-40B4-BE49-F238E27FC236}">
                <a16:creationId xmlns:a16="http://schemas.microsoft.com/office/drawing/2014/main" id="{6EED0E58-F00C-430B-8083-A54316318015}"/>
              </a:ext>
            </a:extLst>
          </p:cNvPr>
          <p:cNvSpPr>
            <a:spLocks noGrp="1"/>
          </p:cNvSpPr>
          <p:nvPr>
            <p:ph sz="quarter" idx="13"/>
          </p:nvPr>
        </p:nvSpPr>
        <p:spPr>
          <a:xfrm>
            <a:off x="366211" y="838157"/>
            <a:ext cx="8535333" cy="4092517"/>
          </a:xfrm>
        </p:spPr>
        <p:txBody>
          <a:bodyPr/>
          <a:lstStyle/>
          <a:p>
            <a:pPr>
              <a:spcBef>
                <a:spcPts val="0"/>
              </a:spcBef>
            </a:pPr>
            <a:endParaRPr lang="sl-SI" sz="1600" dirty="0">
              <a:solidFill>
                <a:schemeClr val="tx1"/>
              </a:solidFill>
            </a:endParaRPr>
          </a:p>
          <a:p>
            <a:pPr>
              <a:spcBef>
                <a:spcPts val="0"/>
              </a:spcBef>
            </a:pPr>
            <a:r>
              <a:rPr lang="sl-SI" sz="1600" b="1" dirty="0">
                <a:solidFill>
                  <a:schemeClr val="tx1"/>
                </a:solidFill>
                <a:latin typeface="+mj-lt"/>
              </a:rPr>
              <a:t>V prvem roku</a:t>
            </a:r>
            <a:r>
              <a:rPr lang="sl-SI" sz="1600" dirty="0">
                <a:solidFill>
                  <a:schemeClr val="tx1"/>
                </a:solidFill>
                <a:latin typeface="+mj-lt"/>
              </a:rPr>
              <a:t>: od 23. julija od 16. avgusta 2024 </a:t>
            </a:r>
          </a:p>
          <a:p>
            <a:pPr>
              <a:spcBef>
                <a:spcPts val="0"/>
              </a:spcBef>
            </a:pPr>
            <a:endParaRPr lang="sl-SI" sz="1600" dirty="0">
              <a:solidFill>
                <a:schemeClr val="tx1"/>
              </a:solidFill>
              <a:latin typeface="+mj-lt"/>
            </a:endParaRPr>
          </a:p>
          <a:p>
            <a:pPr>
              <a:spcBef>
                <a:spcPts val="0"/>
              </a:spcBef>
            </a:pPr>
            <a:r>
              <a:rPr lang="sl-SI" sz="1600" u="sng" dirty="0">
                <a:solidFill>
                  <a:schemeClr val="tx1"/>
                </a:solidFill>
                <a:latin typeface="+mj-lt"/>
              </a:rPr>
              <a:t>! NE ZAMUDITI DATUMA ZA VPIS ! </a:t>
            </a:r>
          </a:p>
          <a:p>
            <a:pPr>
              <a:spcBef>
                <a:spcPts val="0"/>
              </a:spcBef>
            </a:pPr>
            <a:endParaRPr lang="sl-SI" sz="1600" dirty="0">
              <a:solidFill>
                <a:schemeClr val="tx1"/>
              </a:solidFill>
              <a:latin typeface="+mj-lt"/>
            </a:endParaRPr>
          </a:p>
          <a:p>
            <a:pPr>
              <a:spcBef>
                <a:spcPts val="0"/>
              </a:spcBef>
            </a:pPr>
            <a:r>
              <a:rPr lang="sl-SI" sz="1600" b="1" dirty="0">
                <a:solidFill>
                  <a:schemeClr val="tx1"/>
                </a:solidFill>
                <a:latin typeface="+mj-lt"/>
              </a:rPr>
              <a:t>V drugem roku</a:t>
            </a:r>
            <a:r>
              <a:rPr lang="sl-SI" sz="1600" dirty="0">
                <a:solidFill>
                  <a:schemeClr val="tx1"/>
                </a:solidFill>
                <a:latin typeface="+mj-lt"/>
              </a:rPr>
              <a:t>: od 24. do 30. septembra 2024.</a:t>
            </a:r>
          </a:p>
          <a:p>
            <a:pPr>
              <a:spcBef>
                <a:spcPts val="0"/>
              </a:spcBef>
            </a:pPr>
            <a:endParaRPr lang="sl-SI" sz="1600" dirty="0">
              <a:solidFill>
                <a:schemeClr val="tx1"/>
              </a:solidFill>
              <a:latin typeface="+mj-lt"/>
            </a:endParaRPr>
          </a:p>
          <a:p>
            <a:pPr>
              <a:spcBef>
                <a:spcPts val="0"/>
              </a:spcBef>
            </a:pPr>
            <a:r>
              <a:rPr lang="sl-SI" sz="1600" b="1" dirty="0">
                <a:solidFill>
                  <a:schemeClr val="tx1"/>
                </a:solidFill>
                <a:latin typeface="+mj-lt"/>
              </a:rPr>
              <a:t>V roku za zapolnitev še prostih vpisnih mest: </a:t>
            </a:r>
            <a:r>
              <a:rPr lang="sl-SI" sz="1600" dirty="0">
                <a:solidFill>
                  <a:schemeClr val="tx1"/>
                </a:solidFill>
                <a:latin typeface="+mj-lt"/>
              </a:rPr>
              <a:t>do 30. septembra 2024.</a:t>
            </a:r>
          </a:p>
          <a:p>
            <a:pPr marL="19050"/>
            <a:endParaRPr lang="sl-SI" sz="1600" dirty="0">
              <a:latin typeface="+mj-lt"/>
            </a:endParaRPr>
          </a:p>
          <a:p>
            <a:pPr>
              <a:spcBef>
                <a:spcPts val="0"/>
              </a:spcBef>
            </a:pPr>
            <a:endParaRPr lang="sl-SI" sz="1600" i="1" dirty="0">
              <a:solidFill>
                <a:schemeClr val="tx1"/>
              </a:solidFill>
              <a:latin typeface="+mj-lt"/>
            </a:endParaRPr>
          </a:p>
          <a:p>
            <a:pPr>
              <a:spcBef>
                <a:spcPts val="0"/>
              </a:spcBef>
            </a:pPr>
            <a:endParaRPr lang="sl-SI" sz="1600" i="1" dirty="0">
              <a:solidFill>
                <a:schemeClr val="tx1"/>
              </a:solidFill>
              <a:latin typeface="+mj-lt"/>
            </a:endParaRPr>
          </a:p>
          <a:p>
            <a:pPr>
              <a:spcBef>
                <a:spcPts val="0"/>
              </a:spcBef>
            </a:pPr>
            <a:endParaRPr lang="sl-SI" sz="1600" i="1" dirty="0">
              <a:solidFill>
                <a:schemeClr val="tx1"/>
              </a:solidFill>
              <a:latin typeface="+mj-lt"/>
            </a:endParaRPr>
          </a:p>
          <a:p>
            <a:pPr>
              <a:spcBef>
                <a:spcPts val="0"/>
              </a:spcBef>
            </a:pPr>
            <a:endParaRPr lang="sl-SI" sz="1600" i="1" dirty="0">
              <a:solidFill>
                <a:schemeClr val="tx1"/>
              </a:solidFill>
              <a:latin typeface="+mj-lt"/>
            </a:endParaRPr>
          </a:p>
          <a:p>
            <a:pPr>
              <a:spcBef>
                <a:spcPts val="0"/>
              </a:spcBef>
            </a:pPr>
            <a:r>
              <a:rPr lang="sl-SI" sz="1600" dirty="0">
                <a:latin typeface="+mj-lt"/>
              </a:rPr>
              <a:t>Vpis poteka na visokošolskih zavodih, ki kandidate k vpisu povabijo pisno ali elektronsko.</a:t>
            </a:r>
          </a:p>
          <a:p>
            <a:pPr marL="196850" indent="-171450">
              <a:spcBef>
                <a:spcPts val="0"/>
              </a:spcBef>
              <a:buFont typeface="Arial" panose="020B0604020202020204" pitchFamily="34" charset="0"/>
              <a:buChar char="•"/>
            </a:pPr>
            <a:endParaRPr lang="sl-SI" sz="1000" i="1" dirty="0">
              <a:solidFill>
                <a:schemeClr val="tx1"/>
              </a:solidFill>
            </a:endParaRPr>
          </a:p>
        </p:txBody>
      </p:sp>
      <p:pic>
        <p:nvPicPr>
          <p:cNvPr id="4098" name="Picture 2" descr="Free Icon | Graduation student black cap">
            <a:extLst>
              <a:ext uri="{FF2B5EF4-FFF2-40B4-BE49-F238E27FC236}">
                <a16:creationId xmlns:a16="http://schemas.microsoft.com/office/drawing/2014/main" id="{5EBABFC2-125D-4083-929B-8B8851083BA5}"/>
              </a:ext>
            </a:extLst>
          </p:cNvPr>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7377342" y="1936834"/>
            <a:ext cx="1302259" cy="148994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6" name="Rokopis 5">
                <a:extLst>
                  <a:ext uri="{FF2B5EF4-FFF2-40B4-BE49-F238E27FC236}">
                    <a16:creationId xmlns:a16="http://schemas.microsoft.com/office/drawing/2014/main" id="{BD78BFB7-A313-4025-BCB5-01C8581755E1}"/>
                  </a:ext>
                </a:extLst>
              </p14:cNvPr>
              <p14:cNvContentPartPr/>
              <p14:nvPr/>
            </p14:nvContentPartPr>
            <p14:xfrm>
              <a:off x="7492690" y="1233986"/>
              <a:ext cx="360" cy="360"/>
            </p14:xfrm>
          </p:contentPart>
        </mc:Choice>
        <mc:Fallback xmlns="">
          <p:pic>
            <p:nvPicPr>
              <p:cNvPr id="6" name="Rokopis 5">
                <a:extLst>
                  <a:ext uri="{FF2B5EF4-FFF2-40B4-BE49-F238E27FC236}">
                    <a16:creationId xmlns:a16="http://schemas.microsoft.com/office/drawing/2014/main" id="{BD78BFB7-A313-4025-BCB5-01C8581755E1}"/>
                  </a:ext>
                </a:extLst>
              </p:cNvPr>
              <p:cNvPicPr/>
              <p:nvPr/>
            </p:nvPicPr>
            <p:blipFill>
              <a:blip r:embed="rId6"/>
              <a:stretch>
                <a:fillRect/>
              </a:stretch>
            </p:blipFill>
            <p:spPr>
              <a:xfrm>
                <a:off x="7483690" y="122498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Rokopis 6">
                <a:extLst>
                  <a:ext uri="{FF2B5EF4-FFF2-40B4-BE49-F238E27FC236}">
                    <a16:creationId xmlns:a16="http://schemas.microsoft.com/office/drawing/2014/main" id="{1E34C77B-DE97-423C-BDFA-05E55A636EAD}"/>
                  </a:ext>
                </a:extLst>
              </p14:cNvPr>
              <p14:cNvContentPartPr/>
              <p14:nvPr/>
            </p14:nvContentPartPr>
            <p14:xfrm>
              <a:off x="6471730" y="2210666"/>
              <a:ext cx="9360" cy="360"/>
            </p14:xfrm>
          </p:contentPart>
        </mc:Choice>
        <mc:Fallback xmlns="">
          <p:pic>
            <p:nvPicPr>
              <p:cNvPr id="7" name="Rokopis 6">
                <a:extLst>
                  <a:ext uri="{FF2B5EF4-FFF2-40B4-BE49-F238E27FC236}">
                    <a16:creationId xmlns:a16="http://schemas.microsoft.com/office/drawing/2014/main" id="{1E34C77B-DE97-423C-BDFA-05E55A636EAD}"/>
                  </a:ext>
                </a:extLst>
              </p:cNvPr>
              <p:cNvPicPr/>
              <p:nvPr/>
            </p:nvPicPr>
            <p:blipFill>
              <a:blip r:embed="rId8"/>
              <a:stretch>
                <a:fillRect/>
              </a:stretch>
            </p:blipFill>
            <p:spPr>
              <a:xfrm>
                <a:off x="6462730" y="2201666"/>
                <a:ext cx="27000" cy="18000"/>
              </a:xfrm>
              <a:prstGeom prst="rect">
                <a:avLst/>
              </a:prstGeom>
            </p:spPr>
          </p:pic>
        </mc:Fallback>
      </mc:AlternateContent>
    </p:spTree>
    <p:extLst>
      <p:ext uri="{BB962C8B-B14F-4D97-AF65-F5344CB8AC3E}">
        <p14:creationId xmlns:p14="http://schemas.microsoft.com/office/powerpoint/2010/main" val="1821336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 calcmode="lin" valueType="num">
                                      <p:cBhvr additive="base">
                                        <p:cTn id="1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 calcmode="lin" valueType="num">
                                      <p:cBhvr additive="base">
                                        <p:cTn id="1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anim calcmode="lin" valueType="num">
                                      <p:cBhvr additive="base">
                                        <p:cTn id="23"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7" end="7"/>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xEl>
                                              <p:pRg st="13" end="13"/>
                                            </p:txEl>
                                          </p:spTgt>
                                        </p:tgtEl>
                                        <p:attrNameLst>
                                          <p:attrName>style.visibility</p:attrName>
                                        </p:attrNameLst>
                                      </p:cBhvr>
                                      <p:to>
                                        <p:strVal val="visible"/>
                                      </p:to>
                                    </p:set>
                                    <p:anim calcmode="lin" valueType="num">
                                      <p:cBhvr additive="base">
                                        <p:cTn id="27" dur="500" fill="hold"/>
                                        <p:tgtEl>
                                          <p:spTgt spid="4">
                                            <p:txEl>
                                              <p:pRg st="13" end="1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098"/>
                                        </p:tgtEl>
                                        <p:attrNameLst>
                                          <p:attrName>style.visibility</p:attrName>
                                        </p:attrNameLst>
                                      </p:cBhvr>
                                      <p:to>
                                        <p:strVal val="visible"/>
                                      </p:to>
                                    </p:set>
                                    <p:anim calcmode="lin" valueType="num">
                                      <p:cBhvr additive="base">
                                        <p:cTn id="33" dur="500" fill="hold"/>
                                        <p:tgtEl>
                                          <p:spTgt spid="4098"/>
                                        </p:tgtEl>
                                        <p:attrNameLst>
                                          <p:attrName>ppt_x</p:attrName>
                                        </p:attrNameLst>
                                      </p:cBhvr>
                                      <p:tavLst>
                                        <p:tav tm="0">
                                          <p:val>
                                            <p:strVal val="#ppt_x"/>
                                          </p:val>
                                        </p:tav>
                                        <p:tav tm="100000">
                                          <p:val>
                                            <p:strVal val="#ppt_x"/>
                                          </p:val>
                                        </p:tav>
                                      </p:tavLst>
                                    </p:anim>
                                    <p:anim calcmode="lin" valueType="num">
                                      <p:cBhvr additive="base">
                                        <p:cTn id="34"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5C33772-5780-4A5E-BFF9-A5F0422FD261}"/>
              </a:ext>
            </a:extLst>
          </p:cNvPr>
          <p:cNvSpPr>
            <a:spLocks noGrp="1"/>
          </p:cNvSpPr>
          <p:nvPr>
            <p:ph type="title"/>
          </p:nvPr>
        </p:nvSpPr>
        <p:spPr>
          <a:xfrm>
            <a:off x="370650" y="296250"/>
            <a:ext cx="7177025" cy="728700"/>
          </a:xfrm>
        </p:spPr>
        <p:txBody>
          <a:bodyPr/>
          <a:lstStyle/>
          <a:p>
            <a:pPr algn="ctr"/>
            <a:r>
              <a:rPr lang="sl-SI" dirty="0">
                <a:solidFill>
                  <a:srgbClr val="C00000"/>
                </a:solidFill>
              </a:rPr>
              <a:t>Izpis, ki se ne šteje in vpis iz upravičenih razlogov </a:t>
            </a:r>
          </a:p>
        </p:txBody>
      </p:sp>
      <p:sp>
        <p:nvSpPr>
          <p:cNvPr id="3" name="Označba mesta številke diapozitiva 2">
            <a:extLst>
              <a:ext uri="{FF2B5EF4-FFF2-40B4-BE49-F238E27FC236}">
                <a16:creationId xmlns:a16="http://schemas.microsoft.com/office/drawing/2014/main" id="{C171C991-F54B-4F9E-9C52-FB143FE6F843}"/>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smtClean="0">
                <a:ln>
                  <a:noFill/>
                </a:ln>
                <a:solidFill>
                  <a:srgbClr val="323232"/>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lang="en-US" sz="1400" b="0" i="0" u="none" strike="noStrike" kern="0" cap="none" spc="0" normalizeH="0" baseline="0" noProof="0" dirty="0">
              <a:ln>
                <a:noFill/>
              </a:ln>
              <a:solidFill>
                <a:srgbClr val="323232"/>
              </a:solidFill>
              <a:effectLst/>
              <a:uLnTx/>
              <a:uFillTx/>
              <a:latin typeface="Arial"/>
              <a:cs typeface="Arial"/>
              <a:sym typeface="Arial"/>
            </a:endParaRPr>
          </a:p>
        </p:txBody>
      </p:sp>
      <p:sp>
        <p:nvSpPr>
          <p:cNvPr id="4" name="Označba mesta vsebine 3">
            <a:extLst>
              <a:ext uri="{FF2B5EF4-FFF2-40B4-BE49-F238E27FC236}">
                <a16:creationId xmlns:a16="http://schemas.microsoft.com/office/drawing/2014/main" id="{58A4D20A-B569-4968-AA69-C7C1267BC900}"/>
              </a:ext>
            </a:extLst>
          </p:cNvPr>
          <p:cNvSpPr>
            <a:spLocks noGrp="1"/>
          </p:cNvSpPr>
          <p:nvPr>
            <p:ph sz="quarter" idx="13"/>
          </p:nvPr>
        </p:nvSpPr>
        <p:spPr>
          <a:xfrm>
            <a:off x="432824" y="1465463"/>
            <a:ext cx="8105613" cy="2010468"/>
          </a:xfrm>
        </p:spPr>
        <p:txBody>
          <a:bodyPr/>
          <a:lstStyle/>
          <a:p>
            <a:pPr marL="304800" indent="-285750">
              <a:buFont typeface="Wingdings" panose="05000000000000000000" pitchFamily="2" charset="2"/>
              <a:buChar char="ü"/>
            </a:pPr>
            <a:r>
              <a:rPr lang="sl-SI" sz="1600" dirty="0">
                <a:latin typeface="+mj-lt"/>
              </a:rPr>
              <a:t>za študenta/-ko, ki se po prvem vpisu v prvi letnik dodiplomskega ali enovitega magistrskega študijskega programa izpiše do 15. oktobra 2024, se šteje, da se v ta študijski program ni vpisal/-a</a:t>
            </a:r>
          </a:p>
          <a:p>
            <a:pPr marL="304800" indent="-285750">
              <a:buFont typeface="Wingdings" panose="05000000000000000000" pitchFamily="2" charset="2"/>
              <a:buChar char="ü"/>
            </a:pPr>
            <a:endParaRPr lang="sl-SI" sz="1600" dirty="0">
              <a:latin typeface="+mj-lt"/>
            </a:endParaRPr>
          </a:p>
          <a:p>
            <a:pPr marL="304800" indent="-285750">
              <a:buFont typeface="Wingdings" panose="05000000000000000000" pitchFamily="2" charset="2"/>
              <a:buChar char="ü"/>
            </a:pPr>
            <a:r>
              <a:rPr lang="sl-SI" sz="1600" dirty="0">
                <a:latin typeface="+mj-lt"/>
              </a:rPr>
              <a:t>Vpis sprejetih iz upravičenih razlogov </a:t>
            </a:r>
            <a:r>
              <a:rPr lang="sl-SI" sz="1600" b="1" dirty="0">
                <a:latin typeface="+mj-lt"/>
              </a:rPr>
              <a:t>do najpozneje do 30. oktobra 2024</a:t>
            </a:r>
            <a:endParaRPr lang="sl-SI" sz="1600" dirty="0">
              <a:latin typeface="+mj-lt"/>
            </a:endParaRPr>
          </a:p>
          <a:p>
            <a:pPr marL="304800" indent="-285750">
              <a:buFont typeface="Wingdings" panose="05000000000000000000" pitchFamily="2" charset="2"/>
              <a:buChar char="ü"/>
            </a:pPr>
            <a:endParaRPr lang="sl-SI" sz="1400" dirty="0"/>
          </a:p>
          <a:p>
            <a:pPr>
              <a:spcBef>
                <a:spcPts val="0"/>
              </a:spcBef>
            </a:pPr>
            <a:endParaRPr lang="sl-SI" sz="1400" b="1" dirty="0">
              <a:solidFill>
                <a:schemeClr val="tx1"/>
              </a:solidFill>
            </a:endParaRPr>
          </a:p>
          <a:p>
            <a:endParaRPr lang="sl-SI" dirty="0"/>
          </a:p>
        </p:txBody>
      </p:sp>
    </p:spTree>
    <p:extLst>
      <p:ext uri="{BB962C8B-B14F-4D97-AF65-F5344CB8AC3E}">
        <p14:creationId xmlns:p14="http://schemas.microsoft.com/office/powerpoint/2010/main" val="966736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AB54464-FA96-40DB-8BD6-8DD99F249763}"/>
              </a:ext>
            </a:extLst>
          </p:cNvPr>
          <p:cNvSpPr>
            <a:spLocks noGrp="1"/>
          </p:cNvSpPr>
          <p:nvPr>
            <p:ph type="title"/>
          </p:nvPr>
        </p:nvSpPr>
        <p:spPr>
          <a:xfrm>
            <a:off x="370650" y="296250"/>
            <a:ext cx="7091784" cy="728700"/>
          </a:xfrm>
        </p:spPr>
        <p:txBody>
          <a:bodyPr/>
          <a:lstStyle/>
          <a:p>
            <a:pPr algn="ctr"/>
            <a:r>
              <a:rPr lang="sl-SI" dirty="0">
                <a:solidFill>
                  <a:srgbClr val="C00000"/>
                </a:solidFill>
              </a:rPr>
              <a:t>Elektronsko poslovanje / komuniciranje s kandidati</a:t>
            </a:r>
          </a:p>
        </p:txBody>
      </p:sp>
      <p:sp>
        <p:nvSpPr>
          <p:cNvPr id="3" name="Označba mesta številke diapozitiva 2">
            <a:extLst>
              <a:ext uri="{FF2B5EF4-FFF2-40B4-BE49-F238E27FC236}">
                <a16:creationId xmlns:a16="http://schemas.microsoft.com/office/drawing/2014/main" id="{D681769D-8479-41F3-BF47-BAC29ECF4249}"/>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smtClean="0">
                <a:ln>
                  <a:noFill/>
                </a:ln>
                <a:solidFill>
                  <a:srgbClr val="323232"/>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36</a:t>
            </a:fld>
            <a:endParaRPr kumimoji="0" lang="en-US" sz="1400" b="0" i="0" u="none" strike="noStrike" kern="0" cap="none" spc="0" normalizeH="0" baseline="0" noProof="0" dirty="0">
              <a:ln>
                <a:noFill/>
              </a:ln>
              <a:solidFill>
                <a:srgbClr val="323232"/>
              </a:solidFill>
              <a:effectLst/>
              <a:uLnTx/>
              <a:uFillTx/>
              <a:latin typeface="Arial"/>
              <a:cs typeface="Arial"/>
              <a:sym typeface="Arial"/>
            </a:endParaRPr>
          </a:p>
        </p:txBody>
      </p:sp>
      <p:sp>
        <p:nvSpPr>
          <p:cNvPr id="4" name="Označba mesta vsebine 3">
            <a:extLst>
              <a:ext uri="{FF2B5EF4-FFF2-40B4-BE49-F238E27FC236}">
                <a16:creationId xmlns:a16="http://schemas.microsoft.com/office/drawing/2014/main" id="{B35C50BD-DEA7-4465-8233-44A48B95A2EF}"/>
              </a:ext>
            </a:extLst>
          </p:cNvPr>
          <p:cNvSpPr>
            <a:spLocks noGrp="1"/>
          </p:cNvSpPr>
          <p:nvPr>
            <p:ph sz="quarter" idx="13"/>
          </p:nvPr>
        </p:nvSpPr>
        <p:spPr/>
        <p:txBody>
          <a:bodyPr/>
          <a:lstStyle/>
          <a:p>
            <a:r>
              <a:rPr lang="sl-SI" sz="1600" dirty="0">
                <a:latin typeface="+mj-lt"/>
              </a:rPr>
              <a:t>Dokumenti in obvestila se vročajo oziroma posredujejo kandidatom z odložitvijo dokumenta oz. obvestila v spletni portal </a:t>
            </a:r>
            <a:r>
              <a:rPr lang="sl-SI" sz="1600" dirty="0" err="1">
                <a:latin typeface="+mj-lt"/>
              </a:rPr>
              <a:t>eVŠ</a:t>
            </a:r>
            <a:r>
              <a:rPr lang="sl-SI" sz="1600" dirty="0">
                <a:latin typeface="+mj-lt"/>
              </a:rPr>
              <a:t> (40. člen Zakona o visokem šolstvu).</a:t>
            </a:r>
          </a:p>
          <a:p>
            <a:endParaRPr lang="sl-SI" sz="1600" dirty="0">
              <a:latin typeface="+mj-lt"/>
            </a:endParaRPr>
          </a:p>
          <a:p>
            <a:r>
              <a:rPr lang="sl-SI" sz="1600" dirty="0">
                <a:latin typeface="+mj-lt"/>
              </a:rPr>
              <a:t>O vložitvi dokumenta oz. obvestila prek portala </a:t>
            </a:r>
            <a:r>
              <a:rPr lang="sl-SI" sz="1600" dirty="0" err="1">
                <a:latin typeface="+mj-lt"/>
              </a:rPr>
              <a:t>eVŠ</a:t>
            </a:r>
            <a:r>
              <a:rPr lang="sl-SI" sz="1600" dirty="0">
                <a:latin typeface="+mj-lt"/>
              </a:rPr>
              <a:t> je kandidat obveščen z informacijskim sporočilom, ki ga prejme na e-naslov, ki ga je sporočil ob prijavi in </a:t>
            </a:r>
            <a:r>
              <a:rPr lang="sl-SI" sz="1600" dirty="0">
                <a:solidFill>
                  <a:srgbClr val="C00000"/>
                </a:solidFill>
                <a:latin typeface="+mj-lt"/>
              </a:rPr>
              <a:t>na številko mobilnega telefona</a:t>
            </a:r>
            <a:r>
              <a:rPr lang="sl-SI" sz="1600" dirty="0">
                <a:latin typeface="+mj-lt"/>
              </a:rPr>
              <a:t>, če jo je sporočil ob prijavi za vpis.  </a:t>
            </a:r>
          </a:p>
          <a:p>
            <a:endParaRPr lang="sl-SI" sz="1600" dirty="0">
              <a:latin typeface="+mj-lt"/>
            </a:endParaRPr>
          </a:p>
          <a:p>
            <a:r>
              <a:rPr lang="sl-SI" sz="1600" dirty="0">
                <a:latin typeface="+mj-lt"/>
              </a:rPr>
              <a:t>Kandidat prevzame dokument oz. obvestilo s spletnega portala </a:t>
            </a:r>
            <a:r>
              <a:rPr lang="sl-SI" sz="1600" dirty="0" err="1">
                <a:latin typeface="+mj-lt"/>
              </a:rPr>
              <a:t>eVŠ</a:t>
            </a:r>
            <a:r>
              <a:rPr lang="sl-SI" sz="1600" dirty="0">
                <a:latin typeface="+mj-lt"/>
              </a:rPr>
              <a:t>, kandidat elektronsko potrdi vročilnico. Dan elektronske potrditve elektronske vročilnice se šteje za dan vročitve dokumenta.  </a:t>
            </a:r>
          </a:p>
        </p:txBody>
      </p:sp>
    </p:spTree>
    <p:extLst>
      <p:ext uri="{BB962C8B-B14F-4D97-AF65-F5344CB8AC3E}">
        <p14:creationId xmlns:p14="http://schemas.microsoft.com/office/powerpoint/2010/main" val="290701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342" y="2509507"/>
            <a:ext cx="6588675" cy="1651883"/>
          </a:xfrm>
        </p:spPr>
        <p:txBody>
          <a:bodyPr/>
          <a:lstStyle/>
          <a:p>
            <a:r>
              <a:rPr lang="sl-SI" sz="3600" dirty="0"/>
              <a:t>Status kandidata s posebnim statusom in posebnimi potrebami </a:t>
            </a:r>
            <a:br>
              <a:rPr lang="sl-SI" sz="3600" dirty="0"/>
            </a:br>
            <a:br>
              <a:rPr lang="sl-SI" sz="2400" dirty="0"/>
            </a:br>
            <a:endParaRPr lang="sl-SI" sz="2400" dirty="0"/>
          </a:p>
        </p:txBody>
      </p:sp>
      <p:sp>
        <p:nvSpPr>
          <p:cNvPr id="3" name="Pravokotnik 2">
            <a:extLst>
              <a:ext uri="{FF2B5EF4-FFF2-40B4-BE49-F238E27FC236}">
                <a16:creationId xmlns:a16="http://schemas.microsoft.com/office/drawing/2014/main" id="{32DE0D41-696F-4BCE-AA18-1DF087F58BB6}"/>
              </a:ext>
            </a:extLst>
          </p:cNvPr>
          <p:cNvSpPr/>
          <p:nvPr/>
        </p:nvSpPr>
        <p:spPr>
          <a:xfrm>
            <a:off x="5247861" y="3856289"/>
            <a:ext cx="2564797"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sl-SI" sz="2000" b="0" i="0" u="none" strike="noStrike" kern="0" cap="none" spc="0" normalizeH="0" baseline="0" noProof="0" dirty="0">
                <a:ln>
                  <a:noFill/>
                </a:ln>
                <a:solidFill>
                  <a:srgbClr val="000000"/>
                </a:solidFill>
                <a:effectLst/>
                <a:uLnTx/>
                <a:uFillTx/>
                <a:latin typeface="Times New Roman"/>
                <a:cs typeface="Arial"/>
                <a:sym typeface="Arial"/>
              </a:rPr>
              <a:t>Tanja Žužek, VPIS UL</a:t>
            </a:r>
            <a:br>
              <a:rPr kumimoji="0" lang="sl-SI" sz="1400" b="0" i="0" u="none" strike="noStrike" kern="0" cap="none" spc="0" normalizeH="0" baseline="0" noProof="0" dirty="0">
                <a:ln>
                  <a:noFill/>
                </a:ln>
                <a:solidFill>
                  <a:srgbClr val="000000"/>
                </a:solidFill>
                <a:effectLst/>
                <a:uLnTx/>
                <a:uFillTx/>
                <a:latin typeface="Arial"/>
                <a:cs typeface="Arial"/>
                <a:sym typeface="Arial"/>
              </a:rPr>
            </a:br>
            <a:r>
              <a:rPr kumimoji="0" lang="sl-SI" sz="1400" b="0" i="0" u="none" strike="noStrike" kern="0" cap="none" spc="0" normalizeH="0" baseline="0" noProof="0" dirty="0">
                <a:ln>
                  <a:noFill/>
                </a:ln>
                <a:solidFill>
                  <a:srgbClr val="000000"/>
                </a:solidFill>
                <a:effectLst/>
                <a:uLnTx/>
                <a:uFillTx/>
                <a:latin typeface="Arial"/>
                <a:cs typeface="Arial"/>
                <a:sym typeface="Arial"/>
              </a:rPr>
              <a:t> </a:t>
            </a:r>
            <a:br>
              <a:rPr kumimoji="0" lang="sl-SI" sz="1400" b="0" i="0" u="none" strike="noStrike" kern="0" cap="none" spc="0" normalizeH="0" baseline="0" noProof="0" dirty="0">
                <a:ln>
                  <a:noFill/>
                </a:ln>
                <a:solidFill>
                  <a:srgbClr val="000000"/>
                </a:solidFill>
                <a:effectLst/>
                <a:uLnTx/>
                <a:uFillTx/>
                <a:latin typeface="Arial"/>
                <a:cs typeface="Arial"/>
                <a:sym typeface="Arial"/>
              </a:rPr>
            </a:br>
            <a:endParaRPr kumimoji="0" lang="sl-SI"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30538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p:cNvSpPr>
            <a:spLocks noGrp="1"/>
          </p:cNvSpPr>
          <p:nvPr>
            <p:ph type="title"/>
          </p:nvPr>
        </p:nvSpPr>
        <p:spPr>
          <a:xfrm>
            <a:off x="370650" y="296250"/>
            <a:ext cx="6836062" cy="728700"/>
          </a:xfrm>
        </p:spPr>
        <p:txBody>
          <a:bodyPr/>
          <a:lstStyle/>
          <a:p>
            <a:pPr algn="ctr"/>
            <a:r>
              <a:rPr lang="sl-SI" dirty="0">
                <a:solidFill>
                  <a:srgbClr val="C00000"/>
                </a:solidFill>
              </a:rPr>
              <a:t>Kako v prijavi kandidat označi, da ima status?</a:t>
            </a:r>
          </a:p>
        </p:txBody>
      </p:sp>
      <p:sp>
        <p:nvSpPr>
          <p:cNvPr id="3" name="Označba mesta številke diapozitiva 2"/>
          <p:cNvSpPr>
            <a:spLocks noGrp="1"/>
          </p:cNvSpPr>
          <p:nvPr>
            <p:ph type="sldNum" idx="12"/>
          </p:nvPr>
        </p:nvSpPr>
        <p:spPr/>
        <p:txBody>
          <a:body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50" b="0" i="0" u="none" strike="noStrike" kern="0" cap="none" spc="0" normalizeH="0" baseline="0" noProof="0">
                <a:ln>
                  <a:noFill/>
                </a:ln>
                <a:solidFill>
                  <a:srgbClr val="323232"/>
                </a:solidFill>
                <a:effectLst/>
                <a:uLnTx/>
                <a:uFillTx/>
                <a:latin typeface="Arial"/>
                <a:ea typeface="+mn-ea"/>
                <a:cs typeface="Arial"/>
                <a:sym typeface="Arial"/>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38</a:t>
            </a:fld>
            <a:endParaRPr kumimoji="0" lang="en-US" sz="1050" b="0" i="0" u="none" strike="noStrike" kern="0" cap="none" spc="0" normalizeH="0" baseline="0" noProof="0" dirty="0">
              <a:ln>
                <a:noFill/>
              </a:ln>
              <a:solidFill>
                <a:srgbClr val="323232"/>
              </a:solidFill>
              <a:effectLst/>
              <a:uLnTx/>
              <a:uFillTx/>
              <a:latin typeface="Arial"/>
              <a:ea typeface="+mn-ea"/>
              <a:cs typeface="Arial"/>
              <a:sym typeface="Arial"/>
            </a:endParaRPr>
          </a:p>
        </p:txBody>
      </p:sp>
      <p:sp>
        <p:nvSpPr>
          <p:cNvPr id="4" name="Označba mesta vsebine 3"/>
          <p:cNvSpPr>
            <a:spLocks noGrp="1"/>
          </p:cNvSpPr>
          <p:nvPr>
            <p:ph sz="quarter" idx="13"/>
          </p:nvPr>
        </p:nvSpPr>
        <p:spPr>
          <a:xfrm>
            <a:off x="659958" y="1411650"/>
            <a:ext cx="7091247" cy="3049032"/>
          </a:xfrm>
        </p:spPr>
        <p:txBody>
          <a:bodyPr/>
          <a:lstStyle/>
          <a:p>
            <a:r>
              <a:rPr lang="sl-SI" sz="1600" dirty="0">
                <a:latin typeface="+mj-lt"/>
                <a:cs typeface="Arial" panose="020B0604020202020204" pitchFamily="34" charset="0"/>
              </a:rPr>
              <a:t>Na koraku „Preveritev podatkov o dosedanji visokošolski izobrazbi“  </a:t>
            </a:r>
          </a:p>
          <a:p>
            <a:endParaRPr lang="sl-SI" sz="1600" dirty="0">
              <a:latin typeface="+mj-lt"/>
              <a:cs typeface="Arial" panose="020B0604020202020204" pitchFamily="34" charset="0"/>
            </a:endParaRPr>
          </a:p>
          <a:p>
            <a:pPr>
              <a:buFont typeface="Wingdings" panose="05000000000000000000" pitchFamily="2" charset="2"/>
              <a:buChar char="ü"/>
            </a:pPr>
            <a:r>
              <a:rPr lang="sl-SI" sz="1600" dirty="0">
                <a:latin typeface="+mj-lt"/>
                <a:cs typeface="Arial" panose="020B0604020202020204" pitchFamily="34" charset="0"/>
              </a:rPr>
              <a:t> kandidat odgovori z DA na četrto trditev: </a:t>
            </a:r>
          </a:p>
          <a:p>
            <a:pPr>
              <a:buFont typeface="Wingdings" panose="05000000000000000000" pitchFamily="2" charset="2"/>
              <a:buChar char="ü"/>
            </a:pPr>
            <a:r>
              <a:rPr lang="sl-SI" sz="1600" dirty="0">
                <a:latin typeface="+mj-lt"/>
                <a:cs typeface="Arial" panose="020B0604020202020204" pitchFamily="34" charset="0"/>
              </a:rPr>
              <a:t>»Želim zaprositi za dodelitev statusa kandidata s posebnim statusom« </a:t>
            </a:r>
          </a:p>
          <a:p>
            <a:endParaRPr lang="sl-SI" sz="1600" dirty="0">
              <a:latin typeface="+mj-lt"/>
              <a:cs typeface="Arial" panose="020B0604020202020204" pitchFamily="34" charset="0"/>
            </a:endParaRPr>
          </a:p>
          <a:p>
            <a:endParaRPr lang="sl-SI" dirty="0"/>
          </a:p>
        </p:txBody>
      </p:sp>
    </p:spTree>
    <p:extLst>
      <p:ext uri="{BB962C8B-B14F-4D97-AF65-F5344CB8AC3E}">
        <p14:creationId xmlns:p14="http://schemas.microsoft.com/office/powerpoint/2010/main" val="1881738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6614362-0EDD-4621-B152-A6DEEC31188F}"/>
              </a:ext>
            </a:extLst>
          </p:cNvPr>
          <p:cNvSpPr>
            <a:spLocks noGrp="1"/>
          </p:cNvSpPr>
          <p:nvPr>
            <p:ph type="title"/>
          </p:nvPr>
        </p:nvSpPr>
        <p:spPr>
          <a:xfrm>
            <a:off x="370650" y="296250"/>
            <a:ext cx="6394360" cy="914528"/>
          </a:xfrm>
        </p:spPr>
        <p:txBody>
          <a:bodyPr/>
          <a:lstStyle/>
          <a:p>
            <a:r>
              <a:rPr lang="sl-SI" dirty="0">
                <a:solidFill>
                  <a:srgbClr val="C00000"/>
                </a:solidFill>
              </a:rPr>
              <a:t>Roki za oddajo dokazil za pridobitev posebnega statusa</a:t>
            </a:r>
          </a:p>
        </p:txBody>
      </p:sp>
      <p:sp>
        <p:nvSpPr>
          <p:cNvPr id="3" name="Označba mesta številke diapozitiva 2">
            <a:extLst>
              <a:ext uri="{FF2B5EF4-FFF2-40B4-BE49-F238E27FC236}">
                <a16:creationId xmlns:a16="http://schemas.microsoft.com/office/drawing/2014/main" id="{2BDF9A13-0E63-4E9D-8042-577224975527}"/>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50" b="0" i="0" u="none" strike="noStrike" kern="0" cap="none" spc="0" normalizeH="0" baseline="0" noProof="0">
                <a:ln>
                  <a:noFill/>
                </a:ln>
                <a:solidFill>
                  <a:srgbClr val="323232"/>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lang="en-US" sz="1050" b="0" i="0" u="none" strike="noStrike" kern="0" cap="none" spc="0" normalizeH="0" baseline="0" noProof="0" dirty="0">
              <a:ln>
                <a:noFill/>
              </a:ln>
              <a:solidFill>
                <a:srgbClr val="323232"/>
              </a:solidFill>
              <a:effectLst/>
              <a:uLnTx/>
              <a:uFillTx/>
              <a:latin typeface="Arial"/>
              <a:cs typeface="Arial"/>
              <a:sym typeface="Arial"/>
            </a:endParaRPr>
          </a:p>
        </p:txBody>
      </p:sp>
      <p:sp>
        <p:nvSpPr>
          <p:cNvPr id="4" name="Označba mesta vsebine 3">
            <a:extLst>
              <a:ext uri="{FF2B5EF4-FFF2-40B4-BE49-F238E27FC236}">
                <a16:creationId xmlns:a16="http://schemas.microsoft.com/office/drawing/2014/main" id="{39BB27F7-1F3B-40BA-9701-0A5BF4963686}"/>
              </a:ext>
            </a:extLst>
          </p:cNvPr>
          <p:cNvSpPr>
            <a:spLocks noGrp="1"/>
          </p:cNvSpPr>
          <p:nvPr>
            <p:ph sz="quarter" idx="13"/>
          </p:nvPr>
        </p:nvSpPr>
        <p:spPr>
          <a:xfrm>
            <a:off x="366212" y="1534332"/>
            <a:ext cx="4066832" cy="3312306"/>
          </a:xfrm>
        </p:spPr>
        <p:txBody>
          <a:bodyPr/>
          <a:lstStyle/>
          <a:p>
            <a:r>
              <a:rPr lang="sl-SI" sz="1600" dirty="0">
                <a:latin typeface="+mj-lt"/>
              </a:rPr>
              <a:t>Prošnjo z dokazili kandidati oddajo </a:t>
            </a:r>
          </a:p>
          <a:p>
            <a:r>
              <a:rPr lang="sl-SI" sz="1600" dirty="0">
                <a:latin typeface="+mj-lt"/>
              </a:rPr>
              <a:t>preko portala </a:t>
            </a:r>
            <a:r>
              <a:rPr lang="sl-SI" sz="1600" dirty="0" err="1">
                <a:latin typeface="+mj-lt"/>
              </a:rPr>
              <a:t>eVŠ</a:t>
            </a:r>
            <a:r>
              <a:rPr lang="sl-SI" sz="1600" dirty="0">
                <a:latin typeface="+mj-lt"/>
              </a:rPr>
              <a:t> </a:t>
            </a:r>
          </a:p>
          <a:p>
            <a:r>
              <a:rPr lang="sl-SI" sz="1600" dirty="0">
                <a:latin typeface="+mj-lt"/>
              </a:rPr>
              <a:t>v času izpolnjevanja prijave za vpis, </a:t>
            </a:r>
          </a:p>
          <a:p>
            <a:r>
              <a:rPr lang="sl-SI" sz="1600" dirty="0">
                <a:latin typeface="+mj-lt"/>
              </a:rPr>
              <a:t>lahko pa tudi kasneje:</a:t>
            </a:r>
          </a:p>
          <a:p>
            <a:endParaRPr lang="sl-SI" dirty="0"/>
          </a:p>
        </p:txBody>
      </p:sp>
      <p:sp>
        <p:nvSpPr>
          <p:cNvPr id="5" name="Označba mesta vsebine 4">
            <a:extLst>
              <a:ext uri="{FF2B5EF4-FFF2-40B4-BE49-F238E27FC236}">
                <a16:creationId xmlns:a16="http://schemas.microsoft.com/office/drawing/2014/main" id="{61DCD068-C412-4888-9496-29CDC9653A08}"/>
              </a:ext>
            </a:extLst>
          </p:cNvPr>
          <p:cNvSpPr>
            <a:spLocks noGrp="1"/>
          </p:cNvSpPr>
          <p:nvPr>
            <p:ph sz="quarter" idx="14"/>
          </p:nvPr>
        </p:nvSpPr>
        <p:spPr/>
        <p:txBody>
          <a:bodyPr/>
          <a:lstStyle/>
          <a:p>
            <a:pPr marL="233363" indent="-214313">
              <a:buFont typeface="Arial" panose="020B0604020202020204" pitchFamily="34" charset="0"/>
              <a:buChar char="•"/>
            </a:pPr>
            <a:r>
              <a:rPr lang="sl-SI" sz="1600" b="1" dirty="0">
                <a:latin typeface="+mj-lt"/>
              </a:rPr>
              <a:t>v prvem prijavnem roku najpozneje do 20. junija 2024</a:t>
            </a:r>
          </a:p>
          <a:p>
            <a:r>
              <a:rPr lang="sl-SI" sz="1600" dirty="0">
                <a:latin typeface="+mj-lt"/>
              </a:rPr>
              <a:t>Dodeljeni status kandidata/-</a:t>
            </a:r>
            <a:r>
              <a:rPr lang="sl-SI" sz="1600" dirty="0" err="1">
                <a:latin typeface="+mj-lt"/>
              </a:rPr>
              <a:t>ke</a:t>
            </a:r>
            <a:r>
              <a:rPr lang="sl-SI" sz="1600" dirty="0">
                <a:latin typeface="+mj-lt"/>
              </a:rPr>
              <a:t> s posebnim statusom v prvem roku se upošteva tudi v drugem prijavnem roku in v roku za zapolnitev še prostih vpisnih mest. </a:t>
            </a:r>
          </a:p>
          <a:p>
            <a:endParaRPr lang="sl-SI" sz="1600" dirty="0">
              <a:latin typeface="+mj-lt"/>
            </a:endParaRPr>
          </a:p>
          <a:p>
            <a:pPr marL="233363" indent="-214313">
              <a:buFont typeface="Arial" panose="020B0604020202020204" pitchFamily="34" charset="0"/>
              <a:buChar char="•"/>
            </a:pPr>
            <a:r>
              <a:rPr lang="sl-SI" sz="1600" b="1" dirty="0">
                <a:latin typeface="+mj-lt"/>
              </a:rPr>
              <a:t>v drugem prijavnem roku najpozneje do 27. avgusta 2024 </a:t>
            </a:r>
          </a:p>
          <a:p>
            <a:r>
              <a:rPr lang="sl-SI" sz="1600" dirty="0">
                <a:latin typeface="+mj-lt"/>
              </a:rPr>
              <a:t>Dodeljeni status kandidata/-</a:t>
            </a:r>
            <a:r>
              <a:rPr lang="sl-SI" sz="1600" dirty="0" err="1">
                <a:latin typeface="+mj-lt"/>
              </a:rPr>
              <a:t>ke</a:t>
            </a:r>
            <a:r>
              <a:rPr lang="sl-SI" sz="1600" dirty="0">
                <a:latin typeface="+mj-lt"/>
              </a:rPr>
              <a:t> s posebnim statusom v drugem roku se upošteva tudi v roku za zapolnitev še prostih vpisnih mest.</a:t>
            </a:r>
          </a:p>
          <a:p>
            <a:endParaRPr lang="sl-SI" sz="1600" dirty="0">
              <a:latin typeface="+mj-lt"/>
            </a:endParaRPr>
          </a:p>
          <a:p>
            <a:endParaRPr lang="sl-SI" dirty="0"/>
          </a:p>
        </p:txBody>
      </p:sp>
      <p:pic>
        <p:nvPicPr>
          <p:cNvPr id="6" name="Slika 5">
            <a:extLst>
              <a:ext uri="{FF2B5EF4-FFF2-40B4-BE49-F238E27FC236}">
                <a16:creationId xmlns:a16="http://schemas.microsoft.com/office/drawing/2014/main" id="{4BCB1DE2-A453-44EE-8ABE-E4D7CC5879D1}"/>
              </a:ext>
            </a:extLst>
          </p:cNvPr>
          <p:cNvPicPr>
            <a:picLocks noChangeAspect="1"/>
          </p:cNvPicPr>
          <p:nvPr/>
        </p:nvPicPr>
        <p:blipFill>
          <a:blip r:embed="rId2"/>
          <a:stretch>
            <a:fillRect/>
          </a:stretch>
        </p:blipFill>
        <p:spPr>
          <a:xfrm>
            <a:off x="2585036" y="3605396"/>
            <a:ext cx="1009306" cy="1161867"/>
          </a:xfrm>
          <a:prstGeom prst="rect">
            <a:avLst/>
          </a:prstGeom>
        </p:spPr>
      </p:pic>
      <p:cxnSp>
        <p:nvCxnSpPr>
          <p:cNvPr id="9" name="Raven puščični povezovalnik 8">
            <a:extLst>
              <a:ext uri="{FF2B5EF4-FFF2-40B4-BE49-F238E27FC236}">
                <a16:creationId xmlns:a16="http://schemas.microsoft.com/office/drawing/2014/main" id="{F6912FAB-1BB0-4C47-8F18-1F7F6AEA1919}"/>
              </a:ext>
            </a:extLst>
          </p:cNvPr>
          <p:cNvCxnSpPr>
            <a:cxnSpLocks/>
          </p:cNvCxnSpPr>
          <p:nvPr/>
        </p:nvCxnSpPr>
        <p:spPr>
          <a:xfrm flipV="1">
            <a:off x="3788988" y="1360719"/>
            <a:ext cx="994104" cy="6430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Raven puščični povezovalnik 10">
            <a:extLst>
              <a:ext uri="{FF2B5EF4-FFF2-40B4-BE49-F238E27FC236}">
                <a16:creationId xmlns:a16="http://schemas.microsoft.com/office/drawing/2014/main" id="{0A72C48D-1774-4750-959D-E3A71C8D0EEA}"/>
              </a:ext>
            </a:extLst>
          </p:cNvPr>
          <p:cNvCxnSpPr>
            <a:cxnSpLocks/>
          </p:cNvCxnSpPr>
          <p:nvPr/>
        </p:nvCxnSpPr>
        <p:spPr>
          <a:xfrm>
            <a:off x="3788988" y="2227798"/>
            <a:ext cx="854706" cy="8010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9866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3B54775-CFC8-43B7-A2A7-E6E9C7FBCFC1}"/>
              </a:ext>
            </a:extLst>
          </p:cNvPr>
          <p:cNvSpPr>
            <a:spLocks noGrp="1"/>
          </p:cNvSpPr>
          <p:nvPr>
            <p:ph type="title"/>
          </p:nvPr>
        </p:nvSpPr>
        <p:spPr>
          <a:xfrm>
            <a:off x="370650" y="296250"/>
            <a:ext cx="7931618" cy="728700"/>
          </a:xfrm>
        </p:spPr>
        <p:txBody>
          <a:bodyPr/>
          <a:lstStyle/>
          <a:p>
            <a:r>
              <a:rPr lang="sl-SI" dirty="0">
                <a:solidFill>
                  <a:srgbClr val="C00000"/>
                </a:solidFill>
              </a:rPr>
              <a:t>Pomembni datumi za dijake in svetovalne delavke(</a:t>
            </a:r>
            <a:r>
              <a:rPr lang="sl-SI" dirty="0" err="1">
                <a:solidFill>
                  <a:srgbClr val="C00000"/>
                </a:solidFill>
              </a:rPr>
              <a:t>ce</a:t>
            </a:r>
            <a:r>
              <a:rPr lang="sl-SI" dirty="0">
                <a:solidFill>
                  <a:srgbClr val="C00000"/>
                </a:solidFill>
              </a:rPr>
              <a:t>)</a:t>
            </a:r>
          </a:p>
        </p:txBody>
      </p:sp>
      <p:sp>
        <p:nvSpPr>
          <p:cNvPr id="3" name="Označba mesta številke diapozitiva 2">
            <a:extLst>
              <a:ext uri="{FF2B5EF4-FFF2-40B4-BE49-F238E27FC236}">
                <a16:creationId xmlns:a16="http://schemas.microsoft.com/office/drawing/2014/main" id="{4AD27F2B-841A-4B9C-BD3D-AE833C8DA398}"/>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smtClean="0">
                <a:ln>
                  <a:noFill/>
                </a:ln>
                <a:solidFill>
                  <a:srgbClr val="323232"/>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US" sz="1400" b="0" i="0" u="none" strike="noStrike" kern="0" cap="none" spc="0" normalizeH="0" baseline="0" noProof="0" dirty="0">
              <a:ln>
                <a:noFill/>
              </a:ln>
              <a:solidFill>
                <a:srgbClr val="323232"/>
              </a:solidFill>
              <a:effectLst/>
              <a:uLnTx/>
              <a:uFillTx/>
              <a:latin typeface="Arial"/>
              <a:cs typeface="Arial"/>
              <a:sym typeface="Arial"/>
            </a:endParaRPr>
          </a:p>
        </p:txBody>
      </p:sp>
      <p:sp>
        <p:nvSpPr>
          <p:cNvPr id="4" name="Označba mesta vsebine 3">
            <a:extLst>
              <a:ext uri="{FF2B5EF4-FFF2-40B4-BE49-F238E27FC236}">
                <a16:creationId xmlns:a16="http://schemas.microsoft.com/office/drawing/2014/main" id="{59EE4DB3-7B61-411A-BFCB-A1364AC8C0DB}"/>
              </a:ext>
            </a:extLst>
          </p:cNvPr>
          <p:cNvSpPr>
            <a:spLocks noGrp="1"/>
          </p:cNvSpPr>
          <p:nvPr>
            <p:ph sz="quarter" idx="13"/>
          </p:nvPr>
        </p:nvSpPr>
        <p:spPr>
          <a:xfrm>
            <a:off x="366211" y="1836549"/>
            <a:ext cx="8650568" cy="2930713"/>
          </a:xfrm>
        </p:spPr>
        <p:txBody>
          <a:bodyPr/>
          <a:lstStyle/>
          <a:p>
            <a:pPr marL="311150" indent="-285750">
              <a:buFont typeface="Wingdings" panose="05000000000000000000" pitchFamily="2" charset="2"/>
              <a:buChar char="ü"/>
            </a:pPr>
            <a:r>
              <a:rPr lang="sl-SI" sz="1600" dirty="0">
                <a:latin typeface="+mj-lt"/>
              </a:rPr>
              <a:t>Razpis za vpis v prvi letnik dodiplomskih in enovitih magistrskih študijskih programov </a:t>
            </a:r>
          </a:p>
          <a:p>
            <a:pPr marL="311150" indent="-285750">
              <a:buFont typeface="Wingdings" panose="05000000000000000000" pitchFamily="2" charset="2"/>
              <a:buChar char="ü"/>
            </a:pPr>
            <a:r>
              <a:rPr lang="sl-SI" sz="1600" dirty="0">
                <a:latin typeface="+mj-lt"/>
              </a:rPr>
              <a:t>Informativni dnevi </a:t>
            </a:r>
          </a:p>
          <a:p>
            <a:pPr marL="311150" indent="-285750">
              <a:buFont typeface="Wingdings" panose="05000000000000000000" pitchFamily="2" charset="2"/>
              <a:buChar char="ü"/>
            </a:pPr>
            <a:r>
              <a:rPr lang="sl-SI" sz="1600" dirty="0">
                <a:latin typeface="+mj-lt"/>
              </a:rPr>
              <a:t>Prijavni roki in prijava</a:t>
            </a:r>
          </a:p>
          <a:p>
            <a:pPr marL="311150" indent="-285750">
              <a:buFont typeface="Wingdings" panose="05000000000000000000" pitchFamily="2" charset="2"/>
              <a:buChar char="ü"/>
            </a:pPr>
            <a:r>
              <a:rPr lang="sl-SI" sz="1600" dirty="0">
                <a:latin typeface="+mj-lt"/>
              </a:rPr>
              <a:t>Sklep o omejitvi vpisa </a:t>
            </a:r>
          </a:p>
          <a:p>
            <a:pPr marL="311150" indent="-285750">
              <a:buFont typeface="Wingdings" panose="05000000000000000000" pitchFamily="2" charset="2"/>
              <a:buChar char="ü"/>
            </a:pPr>
            <a:r>
              <a:rPr lang="sl-SI" sz="1600" dirty="0">
                <a:latin typeface="+mj-lt"/>
              </a:rPr>
              <a:t>Preizkusi nadarjenosti, sposobnosti in spretnosti (datumi, povabila)  </a:t>
            </a:r>
          </a:p>
          <a:p>
            <a:pPr marL="311150" indent="-285750">
              <a:buFont typeface="Wingdings" panose="05000000000000000000" pitchFamily="2" charset="2"/>
              <a:buChar char="ü"/>
            </a:pPr>
            <a:r>
              <a:rPr lang="sl-SI" sz="1600" dirty="0">
                <a:latin typeface="+mj-lt"/>
              </a:rPr>
              <a:t>Dokazila o izpolnjevanju vpisnih pogojev</a:t>
            </a:r>
          </a:p>
          <a:p>
            <a:pPr marL="311150" indent="-285750">
              <a:buFont typeface="Wingdings" panose="05000000000000000000" pitchFamily="2" charset="2"/>
              <a:buChar char="ü"/>
            </a:pPr>
            <a:r>
              <a:rPr lang="sl-SI" sz="1600" dirty="0">
                <a:latin typeface="+mj-lt"/>
              </a:rPr>
              <a:t>Sklep o rezultatu izbirnega postopka</a:t>
            </a:r>
          </a:p>
          <a:p>
            <a:pPr marL="311150" indent="-285750">
              <a:buFont typeface="Wingdings" panose="05000000000000000000" pitchFamily="2" charset="2"/>
              <a:buChar char="ü"/>
            </a:pPr>
            <a:r>
              <a:rPr lang="sl-SI" sz="1600" dirty="0">
                <a:latin typeface="+mj-lt"/>
              </a:rPr>
              <a:t>Vpis sprejetih</a:t>
            </a:r>
          </a:p>
          <a:p>
            <a:endParaRPr lang="sl-SI" dirty="0"/>
          </a:p>
          <a:p>
            <a:endParaRPr lang="sl-SI" dirty="0"/>
          </a:p>
        </p:txBody>
      </p:sp>
    </p:spTree>
    <p:extLst>
      <p:ext uri="{BB962C8B-B14F-4D97-AF65-F5344CB8AC3E}">
        <p14:creationId xmlns:p14="http://schemas.microsoft.com/office/powerpoint/2010/main" val="3895879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 calcmode="lin" valueType="num">
                                      <p:cBhvr additive="base">
                                        <p:cTn id="4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994B8CF-5776-41CD-8024-6650836B2E87}"/>
              </a:ext>
            </a:extLst>
          </p:cNvPr>
          <p:cNvSpPr>
            <a:spLocks noGrp="1"/>
          </p:cNvSpPr>
          <p:nvPr>
            <p:ph type="title"/>
          </p:nvPr>
        </p:nvSpPr>
        <p:spPr>
          <a:xfrm>
            <a:off x="370650" y="296250"/>
            <a:ext cx="7604614" cy="728700"/>
          </a:xfrm>
        </p:spPr>
        <p:txBody>
          <a:bodyPr/>
          <a:lstStyle/>
          <a:p>
            <a:pPr algn="ctr"/>
            <a:r>
              <a:rPr lang="sl-SI" dirty="0">
                <a:solidFill>
                  <a:srgbClr val="C00000"/>
                </a:solidFill>
              </a:rPr>
              <a:t>Kandidati s posebnimi potrebami</a:t>
            </a:r>
            <a:endParaRPr lang="sl-SI" dirty="0"/>
          </a:p>
        </p:txBody>
      </p:sp>
      <p:sp>
        <p:nvSpPr>
          <p:cNvPr id="3" name="Označba mesta številke diapozitiva 2">
            <a:extLst>
              <a:ext uri="{FF2B5EF4-FFF2-40B4-BE49-F238E27FC236}">
                <a16:creationId xmlns:a16="http://schemas.microsoft.com/office/drawing/2014/main" id="{915206DF-31DF-486B-A11B-602D177FB6DC}"/>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smtClean="0">
                <a:ln>
                  <a:noFill/>
                </a:ln>
                <a:solidFill>
                  <a:srgbClr val="323232"/>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40</a:t>
            </a:fld>
            <a:endParaRPr kumimoji="0" lang="en-US" sz="1400" b="0" i="0" u="none" strike="noStrike" kern="0" cap="none" spc="0" normalizeH="0" baseline="0" noProof="0" dirty="0">
              <a:ln>
                <a:noFill/>
              </a:ln>
              <a:solidFill>
                <a:srgbClr val="323232"/>
              </a:solidFill>
              <a:effectLst/>
              <a:uLnTx/>
              <a:uFillTx/>
              <a:latin typeface="Arial"/>
              <a:cs typeface="Arial"/>
              <a:sym typeface="Arial"/>
            </a:endParaRPr>
          </a:p>
        </p:txBody>
      </p:sp>
      <p:sp>
        <p:nvSpPr>
          <p:cNvPr id="4" name="Označba mesta vsebine 3">
            <a:extLst>
              <a:ext uri="{FF2B5EF4-FFF2-40B4-BE49-F238E27FC236}">
                <a16:creationId xmlns:a16="http://schemas.microsoft.com/office/drawing/2014/main" id="{E6413C8F-2880-4FB5-81A3-61CC677C813D}"/>
              </a:ext>
            </a:extLst>
          </p:cNvPr>
          <p:cNvSpPr>
            <a:spLocks noGrp="1"/>
          </p:cNvSpPr>
          <p:nvPr>
            <p:ph sz="quarter" idx="13"/>
          </p:nvPr>
        </p:nvSpPr>
        <p:spPr>
          <a:xfrm>
            <a:off x="366212" y="882595"/>
            <a:ext cx="8389438" cy="3964043"/>
          </a:xfrm>
        </p:spPr>
        <p:txBody>
          <a:bodyPr/>
          <a:lstStyle/>
          <a:p>
            <a:r>
              <a:rPr lang="sl-SI" sz="1600" b="1" dirty="0">
                <a:latin typeface="+mj-lt"/>
              </a:rPr>
              <a:t>Kandidati s posebnimi potrebami </a:t>
            </a:r>
            <a:r>
              <a:rPr lang="sl-SI" sz="1600" dirty="0">
                <a:latin typeface="+mj-lt"/>
              </a:rPr>
              <a:t>so: </a:t>
            </a:r>
          </a:p>
          <a:p>
            <a:endParaRPr lang="sl-SI" sz="1600" dirty="0">
              <a:latin typeface="+mj-lt"/>
            </a:endParaRPr>
          </a:p>
          <a:p>
            <a:pPr marL="311150" indent="-285750">
              <a:buFont typeface="Wingdings" panose="05000000000000000000" pitchFamily="2" charset="2"/>
              <a:buChar char="ü"/>
            </a:pPr>
            <a:r>
              <a:rPr lang="sl-SI" sz="1600" dirty="0">
                <a:latin typeface="+mj-lt"/>
              </a:rPr>
              <a:t>slepi in slabovidni kandidati oziroma kandidati z okvaro vidne funkcije, </a:t>
            </a:r>
          </a:p>
          <a:p>
            <a:pPr marL="311150" indent="-285750">
              <a:buFont typeface="Wingdings" panose="05000000000000000000" pitchFamily="2" charset="2"/>
              <a:buChar char="ü"/>
            </a:pPr>
            <a:r>
              <a:rPr lang="sl-SI" sz="1600" dirty="0">
                <a:latin typeface="+mj-lt"/>
              </a:rPr>
              <a:t>gluhi in naglušni kandidati, </a:t>
            </a:r>
          </a:p>
          <a:p>
            <a:pPr marL="311150" indent="-285750">
              <a:buFont typeface="Wingdings" panose="05000000000000000000" pitchFamily="2" charset="2"/>
              <a:buChar char="ü"/>
            </a:pPr>
            <a:r>
              <a:rPr lang="sl-SI" sz="1600" dirty="0">
                <a:latin typeface="+mj-lt"/>
              </a:rPr>
              <a:t>kandidati z govorno-jezikovnimi motnjami, </a:t>
            </a:r>
          </a:p>
          <a:p>
            <a:pPr marL="311150" indent="-285750">
              <a:buFont typeface="Wingdings" panose="05000000000000000000" pitchFamily="2" charset="2"/>
              <a:buChar char="ü"/>
            </a:pPr>
            <a:r>
              <a:rPr lang="sl-SI" sz="1600" dirty="0">
                <a:latin typeface="+mj-lt"/>
              </a:rPr>
              <a:t>kandidati s primanjkljajem na posameznih področjih učenja, </a:t>
            </a:r>
          </a:p>
          <a:p>
            <a:pPr marL="311150" indent="-285750">
              <a:buFont typeface="Wingdings" panose="05000000000000000000" pitchFamily="2" charset="2"/>
              <a:buChar char="ü"/>
            </a:pPr>
            <a:r>
              <a:rPr lang="sl-SI" sz="1600" dirty="0">
                <a:latin typeface="+mj-lt"/>
              </a:rPr>
              <a:t>gibalno ovirani kandidati, </a:t>
            </a:r>
          </a:p>
          <a:p>
            <a:pPr marL="311150" indent="-285750">
              <a:buFont typeface="Wingdings" panose="05000000000000000000" pitchFamily="2" charset="2"/>
              <a:buChar char="ü"/>
            </a:pPr>
            <a:r>
              <a:rPr lang="sl-SI" sz="1600" dirty="0">
                <a:latin typeface="+mj-lt"/>
              </a:rPr>
              <a:t>dolgotrajno bolni kandidati, </a:t>
            </a:r>
          </a:p>
          <a:p>
            <a:pPr marL="311150" indent="-285750">
              <a:buFont typeface="Wingdings" panose="05000000000000000000" pitchFamily="2" charset="2"/>
              <a:buChar char="ü"/>
            </a:pPr>
            <a:r>
              <a:rPr lang="sl-SI" sz="1600" dirty="0">
                <a:latin typeface="+mj-lt"/>
              </a:rPr>
              <a:t>kandidati z motnjami avtističnega spektra ter </a:t>
            </a:r>
          </a:p>
          <a:p>
            <a:pPr marL="311150" indent="-285750">
              <a:buFont typeface="Wingdings" panose="05000000000000000000" pitchFamily="2" charset="2"/>
              <a:buChar char="ü"/>
            </a:pPr>
            <a:r>
              <a:rPr lang="sl-SI" sz="1600" dirty="0">
                <a:latin typeface="+mj-lt"/>
              </a:rPr>
              <a:t>kandidati s psihosocialnimi težavami.</a:t>
            </a:r>
          </a:p>
          <a:p>
            <a:endParaRPr lang="sl-SI" sz="1600" dirty="0">
              <a:latin typeface="+mj-lt"/>
            </a:endParaRPr>
          </a:p>
          <a:p>
            <a:r>
              <a:rPr lang="sl-SI" sz="1600" dirty="0">
                <a:solidFill>
                  <a:srgbClr val="C00000"/>
                </a:solidFill>
                <a:latin typeface="+mj-lt"/>
              </a:rPr>
              <a:t>Posebne potrebe se upoštevajo, če so nastale do zaključka srednje šole</a:t>
            </a:r>
            <a:r>
              <a:rPr lang="sl-SI" sz="1600" b="1" dirty="0">
                <a:solidFill>
                  <a:srgbClr val="C00000"/>
                </a:solidFill>
                <a:latin typeface="+mj-lt"/>
              </a:rPr>
              <a:t>. </a:t>
            </a:r>
            <a:endParaRPr lang="sl-SI" sz="1600" dirty="0">
              <a:solidFill>
                <a:srgbClr val="C00000"/>
              </a:solidFill>
              <a:latin typeface="+mj-lt"/>
            </a:endParaRPr>
          </a:p>
          <a:p>
            <a:pPr marL="311150" lvl="0" indent="-285750">
              <a:buFont typeface="Wingdings" panose="05000000000000000000" pitchFamily="2" charset="2"/>
              <a:buChar char="ü"/>
            </a:pPr>
            <a:endParaRPr lang="sl-SI" sz="1600" b="1" dirty="0">
              <a:latin typeface="+mj-lt"/>
            </a:endParaRPr>
          </a:p>
          <a:p>
            <a:pPr marL="311150" indent="-285750">
              <a:buFont typeface="Wingdings" panose="05000000000000000000" pitchFamily="2" charset="2"/>
              <a:buChar char="ü"/>
            </a:pPr>
            <a:endParaRPr lang="sl-SI" sz="1600" dirty="0">
              <a:latin typeface="+mj-lt"/>
            </a:endParaRPr>
          </a:p>
          <a:p>
            <a:endParaRPr lang="sl-SI" dirty="0"/>
          </a:p>
        </p:txBody>
      </p:sp>
    </p:spTree>
    <p:extLst>
      <p:ext uri="{BB962C8B-B14F-4D97-AF65-F5344CB8AC3E}">
        <p14:creationId xmlns:p14="http://schemas.microsoft.com/office/powerpoint/2010/main" val="423320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calcmode="lin" valueType="num">
                                      <p:cBhvr additive="base">
                                        <p:cTn id="3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anim calcmode="lin" valueType="num">
                                      <p:cBhvr additive="base">
                                        <p:cTn id="43"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xEl>
                                              <p:pRg st="8" end="8"/>
                                            </p:txEl>
                                          </p:spTgt>
                                        </p:tgtEl>
                                        <p:attrNameLst>
                                          <p:attrName>style.visibility</p:attrName>
                                        </p:attrNameLst>
                                      </p:cBhvr>
                                      <p:to>
                                        <p:strVal val="visible"/>
                                      </p:to>
                                    </p:set>
                                    <p:anim calcmode="lin" valueType="num">
                                      <p:cBhvr additive="base">
                                        <p:cTn id="49"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4">
                                            <p:txEl>
                                              <p:pRg st="9" end="9"/>
                                            </p:txEl>
                                          </p:spTgt>
                                        </p:tgtEl>
                                        <p:attrNameLst>
                                          <p:attrName>style.visibility</p:attrName>
                                        </p:attrNameLst>
                                      </p:cBhvr>
                                      <p:to>
                                        <p:strVal val="visible"/>
                                      </p:to>
                                    </p:set>
                                    <p:anim calcmode="lin" valueType="num">
                                      <p:cBhvr additive="base">
                                        <p:cTn id="55"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4">
                                            <p:txEl>
                                              <p:pRg st="11" end="11"/>
                                            </p:txEl>
                                          </p:spTgt>
                                        </p:tgtEl>
                                        <p:attrNameLst>
                                          <p:attrName>style.visibility</p:attrName>
                                        </p:attrNameLst>
                                      </p:cBhvr>
                                      <p:to>
                                        <p:strVal val="visible"/>
                                      </p:to>
                                    </p:set>
                                    <p:anim calcmode="lin" valueType="num">
                                      <p:cBhvr additive="base">
                                        <p:cTn id="61" dur="500" fill="hold"/>
                                        <p:tgtEl>
                                          <p:spTgt spid="4">
                                            <p:txEl>
                                              <p:pRg st="11" end="11"/>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D61AF28-DA37-4591-9508-1AF73334C6FB}"/>
              </a:ext>
            </a:extLst>
          </p:cNvPr>
          <p:cNvSpPr>
            <a:spLocks noGrp="1"/>
          </p:cNvSpPr>
          <p:nvPr>
            <p:ph type="title"/>
          </p:nvPr>
        </p:nvSpPr>
        <p:spPr>
          <a:xfrm>
            <a:off x="370650" y="296250"/>
            <a:ext cx="7295776" cy="728700"/>
          </a:xfrm>
        </p:spPr>
        <p:txBody>
          <a:bodyPr/>
          <a:lstStyle/>
          <a:p>
            <a:pPr algn="ctr"/>
            <a:r>
              <a:rPr lang="sl-SI" dirty="0">
                <a:solidFill>
                  <a:srgbClr val="C00000"/>
                </a:solidFill>
              </a:rPr>
              <a:t>Kandidati s posebnim statusom</a:t>
            </a:r>
            <a:endParaRPr lang="sl-SI" dirty="0"/>
          </a:p>
        </p:txBody>
      </p:sp>
      <p:sp>
        <p:nvSpPr>
          <p:cNvPr id="3" name="Označba mesta številke diapozitiva 2">
            <a:extLst>
              <a:ext uri="{FF2B5EF4-FFF2-40B4-BE49-F238E27FC236}">
                <a16:creationId xmlns:a16="http://schemas.microsoft.com/office/drawing/2014/main" id="{7EEC145A-737C-49E7-AE98-0BF06C984E95}"/>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smtClean="0">
                <a:ln>
                  <a:noFill/>
                </a:ln>
                <a:solidFill>
                  <a:srgbClr val="323232"/>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41</a:t>
            </a:fld>
            <a:endParaRPr kumimoji="0" lang="en-US" sz="1400" b="0" i="0" u="none" strike="noStrike" kern="0" cap="none" spc="0" normalizeH="0" baseline="0" noProof="0" dirty="0">
              <a:ln>
                <a:noFill/>
              </a:ln>
              <a:solidFill>
                <a:srgbClr val="323232"/>
              </a:solidFill>
              <a:effectLst/>
              <a:uLnTx/>
              <a:uFillTx/>
              <a:latin typeface="Arial"/>
              <a:cs typeface="Arial"/>
              <a:sym typeface="Arial"/>
            </a:endParaRPr>
          </a:p>
        </p:txBody>
      </p:sp>
      <p:sp>
        <p:nvSpPr>
          <p:cNvPr id="4" name="Označba mesta vsebine 3">
            <a:extLst>
              <a:ext uri="{FF2B5EF4-FFF2-40B4-BE49-F238E27FC236}">
                <a16:creationId xmlns:a16="http://schemas.microsoft.com/office/drawing/2014/main" id="{DC73F2AA-989D-4214-B784-25B918F50D9B}"/>
              </a:ext>
            </a:extLst>
          </p:cNvPr>
          <p:cNvSpPr>
            <a:spLocks noGrp="1"/>
          </p:cNvSpPr>
          <p:nvPr>
            <p:ph sz="quarter" idx="13"/>
          </p:nvPr>
        </p:nvSpPr>
        <p:spPr>
          <a:xfrm>
            <a:off x="500932" y="1113183"/>
            <a:ext cx="8254718" cy="3791330"/>
          </a:xfrm>
        </p:spPr>
        <p:txBody>
          <a:bodyPr/>
          <a:lstStyle/>
          <a:p>
            <a:r>
              <a:rPr lang="sl-SI" sz="1600" b="1" dirty="0">
                <a:latin typeface="+mj-lt"/>
              </a:rPr>
              <a:t>Kandidati s posebnim statusom</a:t>
            </a:r>
            <a:r>
              <a:rPr lang="sl-SI" sz="1600" dirty="0">
                <a:latin typeface="+mj-lt"/>
              </a:rPr>
              <a:t> so: </a:t>
            </a:r>
          </a:p>
          <a:p>
            <a:endParaRPr lang="sl-SI" sz="1600" dirty="0">
              <a:latin typeface="+mj-lt"/>
            </a:endParaRPr>
          </a:p>
          <a:p>
            <a:pPr marL="311150" indent="-285750">
              <a:buFont typeface="Wingdings" panose="05000000000000000000" pitchFamily="2" charset="2"/>
              <a:buChar char="ü"/>
            </a:pPr>
            <a:r>
              <a:rPr lang="sl-SI" sz="1600" dirty="0">
                <a:latin typeface="+mj-lt"/>
              </a:rPr>
              <a:t>kandidati kategorizirani športniki in trenerji, </a:t>
            </a:r>
          </a:p>
          <a:p>
            <a:pPr marL="311150" indent="-285750">
              <a:buFont typeface="Wingdings" panose="05000000000000000000" pitchFamily="2" charset="2"/>
              <a:buChar char="ü"/>
            </a:pPr>
            <a:r>
              <a:rPr lang="sl-SI" sz="1600" dirty="0">
                <a:latin typeface="+mj-lt"/>
              </a:rPr>
              <a:t>kandidati priznani umetniki in kulturniki, </a:t>
            </a:r>
          </a:p>
          <a:p>
            <a:pPr marL="311150" indent="-285750">
              <a:buFont typeface="Wingdings" panose="05000000000000000000" pitchFamily="2" charset="2"/>
              <a:buChar char="ü"/>
            </a:pPr>
            <a:r>
              <a:rPr lang="sl-SI" sz="1600" dirty="0">
                <a:latin typeface="+mj-lt"/>
              </a:rPr>
              <a:t>kandidati, ki se udeležujejo (področnih) mednarodnih tekmovanj, </a:t>
            </a:r>
          </a:p>
          <a:p>
            <a:pPr marL="311150" indent="-285750">
              <a:buFont typeface="Wingdings" panose="05000000000000000000" pitchFamily="2" charset="2"/>
              <a:buChar char="ü"/>
            </a:pPr>
            <a:r>
              <a:rPr lang="sl-SI" sz="1600" dirty="0">
                <a:latin typeface="+mj-lt"/>
              </a:rPr>
              <a:t>kandidati starši do začetka obveznega šolanja otroka.</a:t>
            </a:r>
          </a:p>
          <a:p>
            <a:pPr marL="311150" indent="-285750">
              <a:buFont typeface="Wingdings" panose="05000000000000000000" pitchFamily="2" charset="2"/>
              <a:buChar char="ü"/>
            </a:pPr>
            <a:endParaRPr lang="sl-SI" sz="1600" dirty="0">
              <a:latin typeface="+mj-lt"/>
            </a:endParaRPr>
          </a:p>
          <a:p>
            <a:endParaRPr lang="sl-SI" sz="1600" dirty="0">
              <a:latin typeface="+mj-lt"/>
            </a:endParaRPr>
          </a:p>
          <a:p>
            <a:pPr lvl="0"/>
            <a:r>
              <a:rPr lang="sl-SI" sz="1600" dirty="0">
                <a:solidFill>
                  <a:srgbClr val="C00000"/>
                </a:solidFill>
                <a:latin typeface="+mj-lt"/>
              </a:rPr>
              <a:t>Posebni statusi se upoštevajo, če so obstajali v obdobju, ki se upošteva za sprejem (3. ali 4. letnik oz. zaključek srednje šole).</a:t>
            </a:r>
          </a:p>
          <a:p>
            <a:pPr marL="311150" lvl="0" indent="-285750">
              <a:buFont typeface="Wingdings" panose="05000000000000000000" pitchFamily="2" charset="2"/>
              <a:buChar char="ü"/>
            </a:pPr>
            <a:endParaRPr lang="sl-SI" dirty="0">
              <a:solidFill>
                <a:srgbClr val="FF0000"/>
              </a:solidFill>
            </a:endParaRPr>
          </a:p>
          <a:p>
            <a:endParaRPr lang="sl-SI" dirty="0"/>
          </a:p>
          <a:p>
            <a:endParaRPr lang="sl-SI" dirty="0"/>
          </a:p>
        </p:txBody>
      </p:sp>
      <p:pic>
        <p:nvPicPr>
          <p:cNvPr id="9224" name="Picture 8" descr="Naši športniki – SVOBODNA SLOVENIJA">
            <a:extLst>
              <a:ext uri="{FF2B5EF4-FFF2-40B4-BE49-F238E27FC236}">
                <a16:creationId xmlns:a16="http://schemas.microsoft.com/office/drawing/2014/main" id="{FA51D1C3-9578-45DC-BA14-E9599C8E81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4731" y="1866576"/>
            <a:ext cx="1077133" cy="558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27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8" end="8"/>
                                            </p:txEl>
                                          </p:spTgt>
                                        </p:tgtEl>
                                        <p:attrNameLst>
                                          <p:attrName>style.visibility</p:attrName>
                                        </p:attrNameLst>
                                      </p:cBhvr>
                                      <p:to>
                                        <p:strVal val="visible"/>
                                      </p:to>
                                    </p:set>
                                    <p:anim calcmode="lin" valueType="num">
                                      <p:cBhvr additive="base">
                                        <p:cTn id="37"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9224"/>
                                        </p:tgtEl>
                                        <p:attrNameLst>
                                          <p:attrName>style.visibility</p:attrName>
                                        </p:attrNameLst>
                                      </p:cBhvr>
                                      <p:to>
                                        <p:strVal val="visible"/>
                                      </p:to>
                                    </p:set>
                                    <p:anim calcmode="lin" valueType="num">
                                      <p:cBhvr additive="base">
                                        <p:cTn id="43" dur="500" fill="hold"/>
                                        <p:tgtEl>
                                          <p:spTgt spid="9224"/>
                                        </p:tgtEl>
                                        <p:attrNameLst>
                                          <p:attrName>ppt_x</p:attrName>
                                        </p:attrNameLst>
                                      </p:cBhvr>
                                      <p:tavLst>
                                        <p:tav tm="0">
                                          <p:val>
                                            <p:strVal val="#ppt_x"/>
                                          </p:val>
                                        </p:tav>
                                        <p:tav tm="100000">
                                          <p:val>
                                            <p:strVal val="#ppt_x"/>
                                          </p:val>
                                        </p:tav>
                                      </p:tavLst>
                                    </p:anim>
                                    <p:anim calcmode="lin" valueType="num">
                                      <p:cBhvr additive="base">
                                        <p:cTn id="44" dur="500" fill="hold"/>
                                        <p:tgtEl>
                                          <p:spTgt spid="92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93A7AF7-FAF1-400A-8907-2388AFDBC4BE}"/>
              </a:ext>
            </a:extLst>
          </p:cNvPr>
          <p:cNvSpPr>
            <a:spLocks noGrp="1"/>
          </p:cNvSpPr>
          <p:nvPr>
            <p:ph type="title"/>
          </p:nvPr>
        </p:nvSpPr>
        <p:spPr>
          <a:xfrm>
            <a:off x="370650" y="296250"/>
            <a:ext cx="7889228" cy="816933"/>
          </a:xfrm>
        </p:spPr>
        <p:txBody>
          <a:bodyPr/>
          <a:lstStyle/>
          <a:p>
            <a:r>
              <a:rPr lang="sl-SI" dirty="0">
                <a:solidFill>
                  <a:srgbClr val="C00000"/>
                </a:solidFill>
              </a:rPr>
              <a:t>Status kandidata s posebnimi potrebami - listine</a:t>
            </a:r>
          </a:p>
        </p:txBody>
      </p:sp>
      <p:sp>
        <p:nvSpPr>
          <p:cNvPr id="3" name="Označba mesta številke diapozitiva 2">
            <a:extLst>
              <a:ext uri="{FF2B5EF4-FFF2-40B4-BE49-F238E27FC236}">
                <a16:creationId xmlns:a16="http://schemas.microsoft.com/office/drawing/2014/main" id="{3C77EE81-BFD6-4F20-B3E1-041C9A9ADBB4}"/>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smtClean="0">
                <a:ln>
                  <a:noFill/>
                </a:ln>
                <a:solidFill>
                  <a:srgbClr val="323232"/>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42</a:t>
            </a:fld>
            <a:endParaRPr kumimoji="0" lang="en-US" sz="1400" b="0" i="0" u="none" strike="noStrike" kern="0" cap="none" spc="0" normalizeH="0" baseline="0" noProof="0" dirty="0">
              <a:ln>
                <a:noFill/>
              </a:ln>
              <a:solidFill>
                <a:srgbClr val="323232"/>
              </a:solidFill>
              <a:effectLst/>
              <a:uLnTx/>
              <a:uFillTx/>
              <a:latin typeface="Arial"/>
              <a:cs typeface="Arial"/>
              <a:sym typeface="Arial"/>
            </a:endParaRPr>
          </a:p>
        </p:txBody>
      </p:sp>
      <p:sp>
        <p:nvSpPr>
          <p:cNvPr id="4" name="Označba mesta vsebine 3">
            <a:extLst>
              <a:ext uri="{FF2B5EF4-FFF2-40B4-BE49-F238E27FC236}">
                <a16:creationId xmlns:a16="http://schemas.microsoft.com/office/drawing/2014/main" id="{478A5B9D-1348-455A-92F6-3C52959494DB}"/>
              </a:ext>
            </a:extLst>
          </p:cNvPr>
          <p:cNvSpPr>
            <a:spLocks noGrp="1"/>
          </p:cNvSpPr>
          <p:nvPr>
            <p:ph sz="quarter" idx="13"/>
          </p:nvPr>
        </p:nvSpPr>
        <p:spPr>
          <a:xfrm>
            <a:off x="366212" y="1184744"/>
            <a:ext cx="8389438" cy="3661894"/>
          </a:xfrm>
        </p:spPr>
        <p:txBody>
          <a:bodyPr/>
          <a:lstStyle/>
          <a:p>
            <a:r>
              <a:rPr lang="sl-SI" sz="1600" b="1" dirty="0">
                <a:latin typeface="+mj-lt"/>
              </a:rPr>
              <a:t>Status kandidata s posebnimi potrebami se lahko dodeli kandidatu, ki prošnji priloži listine, ki izkazujejo:</a:t>
            </a:r>
            <a:endParaRPr lang="sl-SI" sz="1600" dirty="0">
              <a:latin typeface="+mj-lt"/>
            </a:endParaRPr>
          </a:p>
          <a:p>
            <a:r>
              <a:rPr lang="sl-SI" sz="1600" dirty="0">
                <a:latin typeface="+mj-lt"/>
              </a:rPr>
              <a:t>1. Usmeritev oziroma razvrstitev v skladu z Zakonom o usmerjanju otrok s posebnimi potrebami (ZUOPP-1, Uradni list RS, št. 58/11, 40,12 – ZUJF, 90/12 in 41/17 - ZOPOPP), </a:t>
            </a:r>
          </a:p>
          <a:p>
            <a:r>
              <a:rPr lang="sl-SI" sz="1600" i="1" dirty="0">
                <a:latin typeface="+mj-lt"/>
              </a:rPr>
              <a:t>Ustrezno dokazilo: odločba o usmeritvi Zavoda Republike Slovenije za šolstvo, Strokovno mnenje komisije za usmerjanje otrok s posebnimi potrebami,</a:t>
            </a:r>
            <a:r>
              <a:rPr lang="sl-SI" sz="1600" dirty="0">
                <a:latin typeface="+mj-lt"/>
              </a:rPr>
              <a:t> odločba Centra za socialno delo za uveljavitev dodatka za nego otroka.</a:t>
            </a:r>
          </a:p>
          <a:p>
            <a:endParaRPr lang="sl-SI" sz="1600" dirty="0">
              <a:latin typeface="+mj-lt"/>
            </a:endParaRPr>
          </a:p>
          <a:p>
            <a:r>
              <a:rPr lang="sl-SI" sz="1600" dirty="0">
                <a:latin typeface="+mj-lt"/>
              </a:rPr>
              <a:t>2. Dolgotrajno bolezen</a:t>
            </a:r>
          </a:p>
          <a:p>
            <a:r>
              <a:rPr lang="sl-SI" sz="1600" dirty="0">
                <a:latin typeface="+mj-lt"/>
              </a:rPr>
              <a:t> </a:t>
            </a:r>
            <a:r>
              <a:rPr lang="sl-SI" sz="1600" i="1" dirty="0">
                <a:latin typeface="+mj-lt"/>
              </a:rPr>
              <a:t>Ustrezno dokazilo: zdravniško potrdilo zdravnika specialista.</a:t>
            </a:r>
            <a:endParaRPr lang="sl-SI" sz="1600" dirty="0">
              <a:latin typeface="+mj-lt"/>
            </a:endParaRPr>
          </a:p>
          <a:p>
            <a:r>
              <a:rPr lang="sl-SI" sz="1600" dirty="0">
                <a:latin typeface="+mj-lt"/>
              </a:rPr>
              <a:t> </a:t>
            </a:r>
          </a:p>
          <a:p>
            <a:r>
              <a:rPr lang="sl-SI" b="1" dirty="0"/>
              <a:t> </a:t>
            </a:r>
            <a:endParaRPr lang="sl-SI" dirty="0"/>
          </a:p>
          <a:p>
            <a:r>
              <a:rPr lang="sl-SI" b="1" dirty="0"/>
              <a:t> </a:t>
            </a:r>
            <a:endParaRPr lang="sl-SI" dirty="0"/>
          </a:p>
          <a:p>
            <a:r>
              <a:rPr lang="sl-SI" dirty="0"/>
              <a:t> </a:t>
            </a:r>
          </a:p>
          <a:p>
            <a:r>
              <a:rPr lang="sl-SI" dirty="0"/>
              <a:t> </a:t>
            </a:r>
          </a:p>
          <a:p>
            <a:r>
              <a:rPr lang="sl-SI" b="1" dirty="0"/>
              <a:t> </a:t>
            </a:r>
            <a:endParaRPr lang="sl-SI" dirty="0"/>
          </a:p>
          <a:p>
            <a:endParaRPr lang="sl-SI" sz="1600" b="1" dirty="0"/>
          </a:p>
          <a:p>
            <a:endParaRPr lang="sl-SI" sz="1600" dirty="0"/>
          </a:p>
        </p:txBody>
      </p:sp>
    </p:spTree>
    <p:extLst>
      <p:ext uri="{BB962C8B-B14F-4D97-AF65-F5344CB8AC3E}">
        <p14:creationId xmlns:p14="http://schemas.microsoft.com/office/powerpoint/2010/main" val="401901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 calcmode="lin" valueType="num">
                                      <p:cBhvr additive="base">
                                        <p:cTn id="2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 calcmode="lin" valueType="num">
                                      <p:cBhvr additive="base">
                                        <p:cTn id="2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 calcmode="lin" valueType="num">
                                      <p:cBhvr additive="base">
                                        <p:cTn id="31"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43A6352-5FD5-45C7-8658-DDB582E84257}"/>
              </a:ext>
            </a:extLst>
          </p:cNvPr>
          <p:cNvSpPr>
            <a:spLocks noGrp="1"/>
          </p:cNvSpPr>
          <p:nvPr>
            <p:ph type="title"/>
          </p:nvPr>
        </p:nvSpPr>
        <p:spPr>
          <a:xfrm>
            <a:off x="370649" y="296250"/>
            <a:ext cx="8046675" cy="459124"/>
          </a:xfrm>
        </p:spPr>
        <p:txBody>
          <a:bodyPr/>
          <a:lstStyle/>
          <a:p>
            <a:r>
              <a:rPr lang="sl-SI" dirty="0">
                <a:solidFill>
                  <a:srgbClr val="C00000"/>
                </a:solidFill>
              </a:rPr>
              <a:t>Status kandidata s posebnim statusom - listine</a:t>
            </a:r>
          </a:p>
        </p:txBody>
      </p:sp>
      <p:sp>
        <p:nvSpPr>
          <p:cNvPr id="3" name="Označba mesta številke diapozitiva 2">
            <a:extLst>
              <a:ext uri="{FF2B5EF4-FFF2-40B4-BE49-F238E27FC236}">
                <a16:creationId xmlns:a16="http://schemas.microsoft.com/office/drawing/2014/main" id="{9D35B8DB-A201-4DC7-B521-828A4A14F4CC}"/>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smtClean="0">
                <a:ln>
                  <a:noFill/>
                </a:ln>
                <a:solidFill>
                  <a:srgbClr val="323232"/>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43</a:t>
            </a:fld>
            <a:endParaRPr kumimoji="0" lang="en-US" sz="1400" b="0" i="0" u="none" strike="noStrike" kern="0" cap="none" spc="0" normalizeH="0" baseline="0" noProof="0" dirty="0">
              <a:ln>
                <a:noFill/>
              </a:ln>
              <a:solidFill>
                <a:srgbClr val="323232"/>
              </a:solidFill>
              <a:effectLst/>
              <a:uLnTx/>
              <a:uFillTx/>
              <a:latin typeface="Arial"/>
              <a:cs typeface="Arial"/>
              <a:sym typeface="Arial"/>
            </a:endParaRPr>
          </a:p>
        </p:txBody>
      </p:sp>
      <p:sp>
        <p:nvSpPr>
          <p:cNvPr id="4" name="Označba mesta vsebine 3">
            <a:extLst>
              <a:ext uri="{FF2B5EF4-FFF2-40B4-BE49-F238E27FC236}">
                <a16:creationId xmlns:a16="http://schemas.microsoft.com/office/drawing/2014/main" id="{AC5596CB-07F5-4183-B173-CF240E6BE329}"/>
              </a:ext>
            </a:extLst>
          </p:cNvPr>
          <p:cNvSpPr>
            <a:spLocks noGrp="1"/>
          </p:cNvSpPr>
          <p:nvPr>
            <p:ph sz="quarter" idx="13"/>
          </p:nvPr>
        </p:nvSpPr>
        <p:spPr>
          <a:xfrm>
            <a:off x="331345" y="1200647"/>
            <a:ext cx="8389438" cy="3737113"/>
          </a:xfrm>
        </p:spPr>
        <p:txBody>
          <a:bodyPr/>
          <a:lstStyle/>
          <a:p>
            <a:r>
              <a:rPr lang="sl-SI" sz="1600" b="1" dirty="0">
                <a:latin typeface="+mj-lt"/>
              </a:rPr>
              <a:t>Status kandidata s posebnim statusom se lahko dodeli kandidatu, ki prošnji priloži listine, ki izkazujejo:</a:t>
            </a:r>
            <a:endParaRPr lang="sl-SI" sz="1600" dirty="0">
              <a:latin typeface="+mj-lt"/>
            </a:endParaRPr>
          </a:p>
          <a:p>
            <a:pPr lvl="0"/>
            <a:r>
              <a:rPr lang="sl-SI" sz="1600" dirty="0">
                <a:latin typeface="+mj-lt"/>
              </a:rPr>
              <a:t>1. </a:t>
            </a:r>
            <a:r>
              <a:rPr lang="sl-SI" sz="1600" u="sng" dirty="0">
                <a:solidFill>
                  <a:schemeClr val="tx1"/>
                </a:solidFill>
                <a:latin typeface="+mj-lt"/>
              </a:rPr>
              <a:t>Status vrhunskega športnika </a:t>
            </a:r>
            <a:r>
              <a:rPr lang="sl-SI" sz="1600" dirty="0">
                <a:latin typeface="+mj-lt"/>
              </a:rPr>
              <a:t>v skladu z Zakonom o športu (Ur. l. RS, št. 29/17, 21/18 – ZNOrg in 82/20) ali </a:t>
            </a:r>
            <a:r>
              <a:rPr lang="sl-SI" sz="1600" u="sng" dirty="0">
                <a:solidFill>
                  <a:schemeClr val="tx1"/>
                </a:solidFill>
                <a:latin typeface="+mj-lt"/>
              </a:rPr>
              <a:t>trenerja </a:t>
            </a:r>
            <a:r>
              <a:rPr lang="sl-SI" sz="1600" dirty="0">
                <a:latin typeface="+mj-lt"/>
              </a:rPr>
              <a:t>v obdobju, ki se upošteva za sprejem (3. ali 4. letnik srednje šole oziroma zaključek srednje šole).</a:t>
            </a:r>
          </a:p>
          <a:p>
            <a:pPr lvl="0"/>
            <a:endParaRPr lang="sl-SI" sz="1600" dirty="0">
              <a:latin typeface="+mj-lt"/>
            </a:endParaRPr>
          </a:p>
          <a:p>
            <a:r>
              <a:rPr lang="sl-SI" sz="1600" i="1" dirty="0">
                <a:latin typeface="+mj-lt"/>
              </a:rPr>
              <a:t>Ustrezno dokazilo: potrdilo Olimpijskega komiteja Slovenije o statusu kategoriziranega športnika, potrdilo SŠ o statusu dijaka vrhunskega športnika ali potrdilo nacionalne športne panožne zveze o statusu A; potrdilo nacionalne športne zveze ali kluba o imenovanju za trenerja.</a:t>
            </a:r>
            <a:endParaRPr lang="sl-SI" sz="1600" dirty="0">
              <a:latin typeface="+mj-lt"/>
            </a:endParaRPr>
          </a:p>
          <a:p>
            <a:endParaRPr lang="sl-SI" dirty="0"/>
          </a:p>
          <a:p>
            <a:r>
              <a:rPr lang="sl-SI" dirty="0"/>
              <a:t> </a:t>
            </a:r>
          </a:p>
        </p:txBody>
      </p:sp>
    </p:spTree>
    <p:extLst>
      <p:ext uri="{BB962C8B-B14F-4D97-AF65-F5344CB8AC3E}">
        <p14:creationId xmlns:p14="http://schemas.microsoft.com/office/powerpoint/2010/main" val="1874158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 calcmode="lin" valueType="num">
                                      <p:cBhvr additive="base">
                                        <p:cTn id="1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43A6352-5FD5-45C7-8658-DDB582E84257}"/>
              </a:ext>
            </a:extLst>
          </p:cNvPr>
          <p:cNvSpPr>
            <a:spLocks noGrp="1"/>
          </p:cNvSpPr>
          <p:nvPr>
            <p:ph type="title"/>
          </p:nvPr>
        </p:nvSpPr>
        <p:spPr>
          <a:xfrm>
            <a:off x="370650" y="296249"/>
            <a:ext cx="7338166" cy="904397"/>
          </a:xfrm>
        </p:spPr>
        <p:txBody>
          <a:bodyPr/>
          <a:lstStyle/>
          <a:p>
            <a:pPr algn="ctr"/>
            <a:r>
              <a:rPr lang="sl-SI" dirty="0">
                <a:solidFill>
                  <a:srgbClr val="C00000"/>
                </a:solidFill>
              </a:rPr>
              <a:t>Ustrezne listine za posebni status </a:t>
            </a:r>
            <a:endParaRPr lang="sl-SI" dirty="0"/>
          </a:p>
        </p:txBody>
      </p:sp>
      <p:sp>
        <p:nvSpPr>
          <p:cNvPr id="3" name="Označba mesta številke diapozitiva 2">
            <a:extLst>
              <a:ext uri="{FF2B5EF4-FFF2-40B4-BE49-F238E27FC236}">
                <a16:creationId xmlns:a16="http://schemas.microsoft.com/office/drawing/2014/main" id="{9D35B8DB-A201-4DC7-B521-828A4A14F4CC}"/>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smtClean="0">
                <a:ln>
                  <a:noFill/>
                </a:ln>
                <a:solidFill>
                  <a:srgbClr val="323232"/>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44</a:t>
            </a:fld>
            <a:endParaRPr kumimoji="0" lang="en-US" sz="1400" b="0" i="0" u="none" strike="noStrike" kern="0" cap="none" spc="0" normalizeH="0" baseline="0" noProof="0" dirty="0">
              <a:ln>
                <a:noFill/>
              </a:ln>
              <a:solidFill>
                <a:srgbClr val="323232"/>
              </a:solidFill>
              <a:effectLst/>
              <a:uLnTx/>
              <a:uFillTx/>
              <a:latin typeface="Arial"/>
              <a:cs typeface="Arial"/>
              <a:sym typeface="Arial"/>
            </a:endParaRPr>
          </a:p>
        </p:txBody>
      </p:sp>
      <p:sp>
        <p:nvSpPr>
          <p:cNvPr id="4" name="Označba mesta vsebine 3">
            <a:extLst>
              <a:ext uri="{FF2B5EF4-FFF2-40B4-BE49-F238E27FC236}">
                <a16:creationId xmlns:a16="http://schemas.microsoft.com/office/drawing/2014/main" id="{AC5596CB-07F5-4183-B173-CF240E6BE329}"/>
              </a:ext>
            </a:extLst>
          </p:cNvPr>
          <p:cNvSpPr>
            <a:spLocks noGrp="1"/>
          </p:cNvSpPr>
          <p:nvPr>
            <p:ph sz="quarter" idx="13"/>
          </p:nvPr>
        </p:nvSpPr>
        <p:spPr>
          <a:xfrm>
            <a:off x="366212" y="1439186"/>
            <a:ext cx="8389438" cy="3407451"/>
          </a:xfrm>
        </p:spPr>
        <p:txBody>
          <a:bodyPr/>
          <a:lstStyle/>
          <a:p>
            <a:r>
              <a:rPr lang="sl-SI" sz="1600" dirty="0">
                <a:latin typeface="+mj-lt"/>
              </a:rPr>
              <a:t>2. </a:t>
            </a:r>
            <a:r>
              <a:rPr lang="sl-SI" sz="1600" i="1" u="sng" dirty="0">
                <a:solidFill>
                  <a:schemeClr val="tx1"/>
                </a:solidFill>
                <a:latin typeface="+mj-lt"/>
              </a:rPr>
              <a:t>Status priznanega umetnika in kulturnika </a:t>
            </a:r>
            <a:r>
              <a:rPr lang="sl-SI" sz="1600" dirty="0">
                <a:latin typeface="+mj-lt"/>
              </a:rPr>
              <a:t>v obdobju, ki se upošteva za sprejem (3. ali 4. letnik srednje šole oziroma zaključek srednje šole).</a:t>
            </a:r>
          </a:p>
          <a:p>
            <a:endParaRPr lang="sl-SI" sz="1600" dirty="0">
              <a:latin typeface="+mj-lt"/>
            </a:endParaRPr>
          </a:p>
          <a:p>
            <a:r>
              <a:rPr lang="sl-SI" sz="1600" i="1" dirty="0">
                <a:latin typeface="+mj-lt"/>
              </a:rPr>
              <a:t>Ustrezno dokazilo: potrdilo o polnopravnem članstvu v nacionalnem ali mednarodnem društvu s področja umetnosti ali kulture ali status samostojnega umetnika; avtorstvo ali udejstvovanje pri izvajanju umetniškega ali kulturnega dela (nagrade oz. priznanja za izjemne dosežke) na nacionalnem ali mednarodnem področju.</a:t>
            </a:r>
          </a:p>
          <a:p>
            <a:endParaRPr lang="sl-SI" sz="1600" i="1" dirty="0"/>
          </a:p>
          <a:p>
            <a:endParaRPr lang="sl-SI" dirty="0"/>
          </a:p>
        </p:txBody>
      </p:sp>
    </p:spTree>
    <p:extLst>
      <p:ext uri="{BB962C8B-B14F-4D97-AF65-F5344CB8AC3E}">
        <p14:creationId xmlns:p14="http://schemas.microsoft.com/office/powerpoint/2010/main" val="222443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8FF5970-2F9E-41DE-B681-462B97411827}"/>
              </a:ext>
            </a:extLst>
          </p:cNvPr>
          <p:cNvSpPr>
            <a:spLocks noGrp="1"/>
          </p:cNvSpPr>
          <p:nvPr>
            <p:ph type="title"/>
          </p:nvPr>
        </p:nvSpPr>
        <p:spPr>
          <a:xfrm>
            <a:off x="370649" y="296249"/>
            <a:ext cx="7677281" cy="1039569"/>
          </a:xfrm>
        </p:spPr>
        <p:txBody>
          <a:bodyPr/>
          <a:lstStyle/>
          <a:p>
            <a:pPr algn="ctr"/>
            <a:r>
              <a:rPr lang="sl-SI" dirty="0">
                <a:solidFill>
                  <a:srgbClr val="C00000"/>
                </a:solidFill>
              </a:rPr>
              <a:t>Ustrezne listine za posebni status </a:t>
            </a:r>
            <a:endParaRPr lang="sl-SI" dirty="0"/>
          </a:p>
        </p:txBody>
      </p:sp>
      <p:sp>
        <p:nvSpPr>
          <p:cNvPr id="3" name="Označba mesta številke diapozitiva 2">
            <a:extLst>
              <a:ext uri="{FF2B5EF4-FFF2-40B4-BE49-F238E27FC236}">
                <a16:creationId xmlns:a16="http://schemas.microsoft.com/office/drawing/2014/main" id="{6B1AF4C4-BBE1-4A93-912D-2A870117D0DA}"/>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smtClean="0">
                <a:ln>
                  <a:noFill/>
                </a:ln>
                <a:solidFill>
                  <a:srgbClr val="323232"/>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45</a:t>
            </a:fld>
            <a:endParaRPr kumimoji="0" lang="en-US" sz="1400" b="0" i="0" u="none" strike="noStrike" kern="0" cap="none" spc="0" normalizeH="0" baseline="0" noProof="0" dirty="0">
              <a:ln>
                <a:noFill/>
              </a:ln>
              <a:solidFill>
                <a:srgbClr val="323232"/>
              </a:solidFill>
              <a:effectLst/>
              <a:uLnTx/>
              <a:uFillTx/>
              <a:latin typeface="Arial"/>
              <a:cs typeface="Arial"/>
              <a:sym typeface="Arial"/>
            </a:endParaRPr>
          </a:p>
        </p:txBody>
      </p:sp>
      <p:sp>
        <p:nvSpPr>
          <p:cNvPr id="4" name="Označba mesta vsebine 3">
            <a:extLst>
              <a:ext uri="{FF2B5EF4-FFF2-40B4-BE49-F238E27FC236}">
                <a16:creationId xmlns:a16="http://schemas.microsoft.com/office/drawing/2014/main" id="{95699F49-5C6D-4EAC-85AB-3A194BB80847}"/>
              </a:ext>
            </a:extLst>
          </p:cNvPr>
          <p:cNvSpPr>
            <a:spLocks noGrp="1"/>
          </p:cNvSpPr>
          <p:nvPr>
            <p:ph sz="quarter" idx="13"/>
          </p:nvPr>
        </p:nvSpPr>
        <p:spPr>
          <a:xfrm>
            <a:off x="366212" y="1502798"/>
            <a:ext cx="8389438" cy="3085105"/>
          </a:xfrm>
        </p:spPr>
        <p:txBody>
          <a:bodyPr/>
          <a:lstStyle/>
          <a:p>
            <a:pPr lvl="0"/>
            <a:r>
              <a:rPr lang="sl-SI" sz="1600" dirty="0">
                <a:latin typeface="+mj-lt"/>
              </a:rPr>
              <a:t>3. </a:t>
            </a:r>
            <a:r>
              <a:rPr lang="sl-SI" sz="1600" u="sng" dirty="0">
                <a:solidFill>
                  <a:schemeClr val="tx1"/>
                </a:solidFill>
                <a:latin typeface="+mj-lt"/>
              </a:rPr>
              <a:t>Izjemen dosežek na (področnih) mednarodnih tekmovanjih </a:t>
            </a:r>
            <a:r>
              <a:rPr lang="sl-SI" sz="1600" dirty="0">
                <a:latin typeface="+mj-lt"/>
              </a:rPr>
              <a:t>v obdobju, ki se upošteva za sprejem (3. ali 4. letnik srednje šole oziroma zaključek srednje šole). </a:t>
            </a:r>
          </a:p>
          <a:p>
            <a:pPr lvl="0"/>
            <a:endParaRPr lang="sl-SI" sz="1600" dirty="0">
              <a:latin typeface="+mj-lt"/>
            </a:endParaRPr>
          </a:p>
          <a:p>
            <a:r>
              <a:rPr lang="sl-SI" sz="1600" i="1" dirty="0">
                <a:latin typeface="+mj-lt"/>
              </a:rPr>
              <a:t> Ustrezno dokazilo: potrdilo o vrhunski uvrstitvi na področnem mednarodnem tekmovanju.</a:t>
            </a:r>
          </a:p>
          <a:p>
            <a:endParaRPr lang="sl-SI" sz="1600" i="1" dirty="0">
              <a:latin typeface="+mj-lt"/>
            </a:endParaRPr>
          </a:p>
          <a:p>
            <a:r>
              <a:rPr lang="sl-SI" sz="1600" dirty="0">
                <a:latin typeface="+mj-lt"/>
              </a:rPr>
              <a:t>4. </a:t>
            </a:r>
            <a:r>
              <a:rPr lang="sl-SI" sz="1600" u="sng" dirty="0">
                <a:solidFill>
                  <a:schemeClr val="tx1"/>
                </a:solidFill>
                <a:latin typeface="+mj-lt"/>
              </a:rPr>
              <a:t>Starševstvo </a:t>
            </a:r>
            <a:r>
              <a:rPr lang="sl-SI" sz="1600" dirty="0">
                <a:latin typeface="+mj-lt"/>
              </a:rPr>
              <a:t>v 3. ali 4. letniku srednje šole oziroma ob zaključku srednje šole.</a:t>
            </a:r>
          </a:p>
          <a:p>
            <a:endParaRPr lang="sl-SI" sz="1600" dirty="0">
              <a:latin typeface="+mj-lt"/>
            </a:endParaRPr>
          </a:p>
          <a:p>
            <a:r>
              <a:rPr lang="sl-SI" sz="1600" i="1" dirty="0">
                <a:latin typeface="+mj-lt"/>
              </a:rPr>
              <a:t> Ustrezno dokazilo: rojstni list otroka. </a:t>
            </a:r>
            <a:endParaRPr lang="sl-SI" sz="1600" dirty="0">
              <a:latin typeface="+mj-lt"/>
            </a:endParaRPr>
          </a:p>
          <a:p>
            <a:r>
              <a:rPr lang="sl-SI" dirty="0"/>
              <a:t> </a:t>
            </a:r>
          </a:p>
        </p:txBody>
      </p:sp>
    </p:spTree>
    <p:extLst>
      <p:ext uri="{BB962C8B-B14F-4D97-AF65-F5344CB8AC3E}">
        <p14:creationId xmlns:p14="http://schemas.microsoft.com/office/powerpoint/2010/main" val="3732954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 calcmode="lin" valueType="num">
                                      <p:cBhvr additive="base">
                                        <p:cTn id="2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6" end="6"/>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anim calcmode="lin" valueType="num">
                                      <p:cBhvr additive="base">
                                        <p:cTn id="2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EE10F28-3BDA-475C-8E5D-44F515E963CD}"/>
              </a:ext>
            </a:extLst>
          </p:cNvPr>
          <p:cNvSpPr>
            <a:spLocks noGrp="1"/>
          </p:cNvSpPr>
          <p:nvPr>
            <p:ph type="title"/>
          </p:nvPr>
        </p:nvSpPr>
        <p:spPr>
          <a:xfrm>
            <a:off x="667910" y="341907"/>
            <a:ext cx="7731248" cy="1051553"/>
          </a:xfrm>
        </p:spPr>
        <p:txBody>
          <a:bodyPr/>
          <a:lstStyle/>
          <a:p>
            <a:r>
              <a:rPr lang="sl-SI" dirty="0">
                <a:solidFill>
                  <a:srgbClr val="C00000"/>
                </a:solidFill>
                <a:cs typeface="Arial" panose="020B0604020202020204" pitchFamily="34" charset="0"/>
              </a:rPr>
              <a:t>Komisija za dodelitev statusa kandidata s posebnim statusom v prijavno-sprejemnem postopku</a:t>
            </a:r>
            <a:endParaRPr lang="sl-SI" dirty="0">
              <a:solidFill>
                <a:srgbClr val="C00000"/>
              </a:solidFill>
            </a:endParaRPr>
          </a:p>
        </p:txBody>
      </p:sp>
      <p:sp>
        <p:nvSpPr>
          <p:cNvPr id="3" name="Označba mesta številke diapozitiva 2">
            <a:extLst>
              <a:ext uri="{FF2B5EF4-FFF2-40B4-BE49-F238E27FC236}">
                <a16:creationId xmlns:a16="http://schemas.microsoft.com/office/drawing/2014/main" id="{71CDC6C4-D228-4397-AAC9-E5EC84F6F97F}"/>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50" b="0" i="0" u="none" strike="noStrike" kern="0" cap="none" spc="0" normalizeH="0" baseline="0" noProof="0">
                <a:ln>
                  <a:noFill/>
                </a:ln>
                <a:solidFill>
                  <a:srgbClr val="323232"/>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46</a:t>
            </a:fld>
            <a:endParaRPr kumimoji="0" lang="en-US" sz="1050" b="0" i="0" u="none" strike="noStrike" kern="0" cap="none" spc="0" normalizeH="0" baseline="0" noProof="0" dirty="0">
              <a:ln>
                <a:noFill/>
              </a:ln>
              <a:solidFill>
                <a:srgbClr val="323232"/>
              </a:solidFill>
              <a:effectLst/>
              <a:uLnTx/>
              <a:uFillTx/>
              <a:latin typeface="Arial"/>
              <a:cs typeface="Arial"/>
              <a:sym typeface="Arial"/>
            </a:endParaRPr>
          </a:p>
        </p:txBody>
      </p:sp>
      <p:sp>
        <p:nvSpPr>
          <p:cNvPr id="4" name="Označba mesta vsebine 3">
            <a:extLst>
              <a:ext uri="{FF2B5EF4-FFF2-40B4-BE49-F238E27FC236}">
                <a16:creationId xmlns:a16="http://schemas.microsoft.com/office/drawing/2014/main" id="{03290638-BE71-4B0C-B479-E0EA8DF3C5D9}"/>
              </a:ext>
            </a:extLst>
          </p:cNvPr>
          <p:cNvSpPr>
            <a:spLocks noGrp="1"/>
          </p:cNvSpPr>
          <p:nvPr>
            <p:ph sz="quarter" idx="13"/>
          </p:nvPr>
        </p:nvSpPr>
        <p:spPr>
          <a:xfrm>
            <a:off x="477078" y="2355742"/>
            <a:ext cx="7999012" cy="2189463"/>
          </a:xfrm>
        </p:spPr>
        <p:txBody>
          <a:bodyPr/>
          <a:lstStyle/>
          <a:p>
            <a:r>
              <a:rPr lang="sl-SI" sz="1600" dirty="0">
                <a:latin typeface="+mj-lt"/>
                <a:cs typeface="Arial" panose="020B0604020202020204" pitchFamily="34" charset="0"/>
              </a:rPr>
              <a:t>O dodelitvi statusa odloči komisija in obvesti kandidata na spletnem portalu </a:t>
            </a:r>
            <a:r>
              <a:rPr lang="sl-SI" sz="1600" dirty="0" err="1">
                <a:latin typeface="+mj-lt"/>
                <a:cs typeface="Arial" panose="020B0604020202020204" pitchFamily="34" charset="0"/>
              </a:rPr>
              <a:t>eVŠ</a:t>
            </a:r>
            <a:r>
              <a:rPr lang="sl-SI" sz="1600" dirty="0">
                <a:latin typeface="+mj-lt"/>
                <a:cs typeface="Arial" panose="020B0604020202020204" pitchFamily="34" charset="0"/>
              </a:rPr>
              <a:t>.</a:t>
            </a:r>
          </a:p>
          <a:p>
            <a:endParaRPr lang="sl-SI" sz="1600" dirty="0">
              <a:latin typeface="+mj-lt"/>
              <a:cs typeface="Arial" panose="020B0604020202020204" pitchFamily="34" charset="0"/>
            </a:endParaRPr>
          </a:p>
          <a:p>
            <a:r>
              <a:rPr lang="sl-SI" sz="1600" dirty="0">
                <a:latin typeface="+mj-lt"/>
                <a:cs typeface="Arial" panose="020B0604020202020204" pitchFamily="34" charset="0"/>
              </a:rPr>
              <a:t>Status velja samo za prijavno-sprejemni postopek.</a:t>
            </a:r>
          </a:p>
          <a:p>
            <a:endParaRPr lang="sl-SI" sz="1600" dirty="0">
              <a:latin typeface="+mj-lt"/>
              <a:cs typeface="Arial" panose="020B0604020202020204" pitchFamily="34" charset="0"/>
            </a:endParaRPr>
          </a:p>
          <a:p>
            <a:endParaRPr lang="sl-SI" dirty="0">
              <a:cs typeface="Arial" panose="020B0604020202020204" pitchFamily="34" charset="0"/>
            </a:endParaRPr>
          </a:p>
          <a:p>
            <a:endParaRPr lang="sl-SI" dirty="0"/>
          </a:p>
        </p:txBody>
      </p:sp>
    </p:spTree>
    <p:extLst>
      <p:ext uri="{BB962C8B-B14F-4D97-AF65-F5344CB8AC3E}">
        <p14:creationId xmlns:p14="http://schemas.microsoft.com/office/powerpoint/2010/main" val="711016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72C2EA5-B07E-485C-8A7D-84052853E6CF}"/>
              </a:ext>
            </a:extLst>
          </p:cNvPr>
          <p:cNvSpPr>
            <a:spLocks noGrp="1"/>
          </p:cNvSpPr>
          <p:nvPr>
            <p:ph type="title"/>
          </p:nvPr>
        </p:nvSpPr>
        <p:spPr>
          <a:xfrm>
            <a:off x="370650" y="296250"/>
            <a:ext cx="7774171" cy="728700"/>
          </a:xfrm>
        </p:spPr>
        <p:txBody>
          <a:bodyPr/>
          <a:lstStyle/>
          <a:p>
            <a:r>
              <a:rPr lang="sl-SI" dirty="0">
                <a:solidFill>
                  <a:srgbClr val="C00000"/>
                </a:solidFill>
              </a:rPr>
              <a:t>Izbirni postopek kandidatov s posebnim statusom</a:t>
            </a:r>
          </a:p>
        </p:txBody>
      </p:sp>
      <p:sp>
        <p:nvSpPr>
          <p:cNvPr id="3" name="Označba mesta številke diapozitiva 2">
            <a:extLst>
              <a:ext uri="{FF2B5EF4-FFF2-40B4-BE49-F238E27FC236}">
                <a16:creationId xmlns:a16="http://schemas.microsoft.com/office/drawing/2014/main" id="{F5E39F99-CBC4-4210-B7F6-35E9C79BB8C9}"/>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smtClean="0">
                <a:ln>
                  <a:noFill/>
                </a:ln>
                <a:solidFill>
                  <a:srgbClr val="323232"/>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47</a:t>
            </a:fld>
            <a:endParaRPr kumimoji="0" lang="en-US" sz="1400" b="0" i="0" u="none" strike="noStrike" kern="0" cap="none" spc="0" normalizeH="0" baseline="0" noProof="0" dirty="0">
              <a:ln>
                <a:noFill/>
              </a:ln>
              <a:solidFill>
                <a:srgbClr val="323232"/>
              </a:solidFill>
              <a:effectLst/>
              <a:uLnTx/>
              <a:uFillTx/>
              <a:latin typeface="Arial"/>
              <a:cs typeface="Arial"/>
              <a:sym typeface="Arial"/>
            </a:endParaRPr>
          </a:p>
        </p:txBody>
      </p:sp>
      <p:sp>
        <p:nvSpPr>
          <p:cNvPr id="4" name="Označba mesta vsebine 3">
            <a:extLst>
              <a:ext uri="{FF2B5EF4-FFF2-40B4-BE49-F238E27FC236}">
                <a16:creationId xmlns:a16="http://schemas.microsoft.com/office/drawing/2014/main" id="{6BE777E9-1BF5-4911-8385-E9904904FC5D}"/>
              </a:ext>
            </a:extLst>
          </p:cNvPr>
          <p:cNvSpPr>
            <a:spLocks noGrp="1"/>
          </p:cNvSpPr>
          <p:nvPr>
            <p:ph sz="quarter" idx="13"/>
          </p:nvPr>
        </p:nvSpPr>
        <p:spPr>
          <a:xfrm>
            <a:off x="301742" y="1348353"/>
            <a:ext cx="8134591" cy="3418910"/>
          </a:xfrm>
        </p:spPr>
        <p:txBody>
          <a:bodyPr/>
          <a:lstStyle/>
          <a:p>
            <a:pPr marL="0" algn="ctr"/>
            <a:r>
              <a:rPr lang="sl-SI" sz="1600" b="1" dirty="0">
                <a:latin typeface="+mj-lt"/>
                <a:cs typeface="Arial" panose="020B0604020202020204" pitchFamily="34" charset="0"/>
              </a:rPr>
              <a:t>redni izbirni postopek</a:t>
            </a:r>
          </a:p>
          <a:p>
            <a:pPr marL="0" algn="ctr"/>
            <a:endParaRPr lang="sl-SI" sz="1600" b="1" dirty="0">
              <a:latin typeface="+mj-lt"/>
              <a:cs typeface="Arial" panose="020B0604020202020204" pitchFamily="34" charset="0"/>
            </a:endParaRPr>
          </a:p>
          <a:p>
            <a:pPr marL="0" algn="ctr"/>
            <a:endParaRPr lang="sl-SI" sz="1600" dirty="0">
              <a:latin typeface="+mj-lt"/>
              <a:cs typeface="Arial" panose="020B0604020202020204" pitchFamily="34" charset="0"/>
            </a:endParaRPr>
          </a:p>
          <a:p>
            <a:pPr marL="0" algn="ctr"/>
            <a:r>
              <a:rPr lang="sl-SI" sz="1600" dirty="0">
                <a:latin typeface="+mj-lt"/>
                <a:cs typeface="Arial" panose="020B0604020202020204" pitchFamily="34" charset="0"/>
              </a:rPr>
              <a:t>če v rednem izbirnem postopku kandidat doseže minimum točk za uvrstitev v enega od napisanih programov se </a:t>
            </a:r>
            <a:r>
              <a:rPr lang="sl-SI" sz="1600" dirty="0">
                <a:solidFill>
                  <a:schemeClr val="tx1"/>
                </a:solidFill>
                <a:latin typeface="+mj-lt"/>
                <a:cs typeface="Arial" panose="020B0604020202020204" pitchFamily="34" charset="0"/>
              </a:rPr>
              <a:t>bonus točk na račun pridobljenega statusa ne upošteva</a:t>
            </a:r>
          </a:p>
          <a:p>
            <a:pPr marL="0" algn="ctr"/>
            <a:endParaRPr lang="sl-SI" sz="1600" dirty="0">
              <a:solidFill>
                <a:schemeClr val="tx1"/>
              </a:solidFill>
              <a:latin typeface="+mj-lt"/>
              <a:cs typeface="Arial" panose="020B0604020202020204" pitchFamily="34" charset="0"/>
            </a:endParaRPr>
          </a:p>
          <a:p>
            <a:pPr marL="0" algn="ctr"/>
            <a:endParaRPr lang="sl-SI" sz="1600" dirty="0">
              <a:solidFill>
                <a:schemeClr val="tx1"/>
              </a:solidFill>
              <a:latin typeface="+mj-lt"/>
              <a:cs typeface="Arial" panose="020B0604020202020204" pitchFamily="34" charset="0"/>
            </a:endParaRPr>
          </a:p>
          <a:p>
            <a:pPr marL="0" algn="ctr"/>
            <a:endParaRPr lang="sl-SI" sz="1600" dirty="0">
              <a:solidFill>
                <a:schemeClr val="tx1"/>
              </a:solidFill>
              <a:latin typeface="+mj-lt"/>
              <a:cs typeface="Arial" panose="020B0604020202020204" pitchFamily="34" charset="0"/>
            </a:endParaRPr>
          </a:p>
          <a:p>
            <a:pPr marL="0" algn="ctr"/>
            <a:r>
              <a:rPr lang="sl-SI" sz="1600" dirty="0">
                <a:solidFill>
                  <a:schemeClr val="tx1"/>
                </a:solidFill>
                <a:latin typeface="+mj-lt"/>
                <a:cs typeface="Arial" panose="020B0604020202020204" pitchFamily="34" charset="0"/>
              </a:rPr>
              <a:t>sprejet: sklep o rezultatu izbirnega postopka</a:t>
            </a:r>
            <a:endParaRPr lang="sl-SI" sz="1600" dirty="0">
              <a:latin typeface="+mj-lt"/>
              <a:cs typeface="Arial" panose="020B0604020202020204" pitchFamily="34" charset="0"/>
            </a:endParaRPr>
          </a:p>
          <a:p>
            <a:pPr marL="0" algn="ctr"/>
            <a:endParaRPr lang="sl-SI" dirty="0"/>
          </a:p>
          <a:p>
            <a:endParaRPr lang="sl-SI" dirty="0"/>
          </a:p>
        </p:txBody>
      </p:sp>
      <p:sp>
        <p:nvSpPr>
          <p:cNvPr id="5" name="Puščica: dol 4">
            <a:extLst>
              <a:ext uri="{FF2B5EF4-FFF2-40B4-BE49-F238E27FC236}">
                <a16:creationId xmlns:a16="http://schemas.microsoft.com/office/drawing/2014/main" id="{CBDEF4FF-860E-47F6-A356-20E3965C03F1}"/>
              </a:ext>
            </a:extLst>
          </p:cNvPr>
          <p:cNvSpPr/>
          <p:nvPr/>
        </p:nvSpPr>
        <p:spPr>
          <a:xfrm>
            <a:off x="4142424" y="1955686"/>
            <a:ext cx="453225" cy="357809"/>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sl-SI" sz="1400" b="0" i="0" u="none" strike="noStrike" kern="0" cap="none" spc="0" normalizeH="0" baseline="0" noProof="0">
              <a:ln>
                <a:noFill/>
              </a:ln>
              <a:solidFill>
                <a:srgbClr val="C00000"/>
              </a:solidFill>
              <a:effectLst/>
              <a:uLnTx/>
              <a:uFillTx/>
              <a:latin typeface="Arial"/>
              <a:ea typeface="+mn-ea"/>
              <a:cs typeface="+mn-cs"/>
              <a:sym typeface="Arial"/>
            </a:endParaRPr>
          </a:p>
        </p:txBody>
      </p:sp>
      <p:pic>
        <p:nvPicPr>
          <p:cNvPr id="6" name="Slika 5">
            <a:extLst>
              <a:ext uri="{FF2B5EF4-FFF2-40B4-BE49-F238E27FC236}">
                <a16:creationId xmlns:a16="http://schemas.microsoft.com/office/drawing/2014/main" id="{F73E87C6-6605-483B-8132-D69F272227BE}"/>
              </a:ext>
            </a:extLst>
          </p:cNvPr>
          <p:cNvPicPr>
            <a:picLocks noChangeAspect="1"/>
          </p:cNvPicPr>
          <p:nvPr/>
        </p:nvPicPr>
        <p:blipFill>
          <a:blip r:embed="rId2"/>
          <a:stretch>
            <a:fillRect/>
          </a:stretch>
        </p:blipFill>
        <p:spPr>
          <a:xfrm>
            <a:off x="4065251" y="3238544"/>
            <a:ext cx="530398" cy="390178"/>
          </a:xfrm>
          <a:prstGeom prst="rect">
            <a:avLst/>
          </a:prstGeom>
          <a:solidFill>
            <a:schemeClr val="tx1"/>
          </a:solidFill>
        </p:spPr>
      </p:pic>
    </p:spTree>
    <p:extLst>
      <p:ext uri="{BB962C8B-B14F-4D97-AF65-F5344CB8AC3E}">
        <p14:creationId xmlns:p14="http://schemas.microsoft.com/office/powerpoint/2010/main" val="2305130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BB298B0-04D9-4EFE-A766-7B4A0183E4D6}"/>
              </a:ext>
            </a:extLst>
          </p:cNvPr>
          <p:cNvSpPr>
            <a:spLocks noGrp="1"/>
          </p:cNvSpPr>
          <p:nvPr>
            <p:ph type="title"/>
          </p:nvPr>
        </p:nvSpPr>
        <p:spPr>
          <a:xfrm>
            <a:off x="370650" y="296250"/>
            <a:ext cx="7604614" cy="728700"/>
          </a:xfrm>
        </p:spPr>
        <p:txBody>
          <a:bodyPr/>
          <a:lstStyle/>
          <a:p>
            <a:r>
              <a:rPr lang="sl-SI" dirty="0">
                <a:solidFill>
                  <a:srgbClr val="C00000"/>
                </a:solidFill>
              </a:rPr>
              <a:t>Izbirni postopek kandidatov s posebnim statusom</a:t>
            </a:r>
          </a:p>
        </p:txBody>
      </p:sp>
      <p:sp>
        <p:nvSpPr>
          <p:cNvPr id="3" name="Označba mesta številke diapozitiva 2">
            <a:extLst>
              <a:ext uri="{FF2B5EF4-FFF2-40B4-BE49-F238E27FC236}">
                <a16:creationId xmlns:a16="http://schemas.microsoft.com/office/drawing/2014/main" id="{88296C61-9056-4897-9491-8774504A77BF}"/>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smtClean="0">
                <a:ln>
                  <a:noFill/>
                </a:ln>
                <a:solidFill>
                  <a:srgbClr val="323232"/>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48</a:t>
            </a:fld>
            <a:endParaRPr kumimoji="0" lang="en-US" sz="1400" b="0" i="0" u="none" strike="noStrike" kern="0" cap="none" spc="0" normalizeH="0" baseline="0" noProof="0" dirty="0">
              <a:ln>
                <a:noFill/>
              </a:ln>
              <a:solidFill>
                <a:srgbClr val="323232"/>
              </a:solidFill>
              <a:effectLst/>
              <a:uLnTx/>
              <a:uFillTx/>
              <a:latin typeface="Arial"/>
              <a:cs typeface="Arial"/>
              <a:sym typeface="Arial"/>
            </a:endParaRPr>
          </a:p>
        </p:txBody>
      </p:sp>
      <p:sp>
        <p:nvSpPr>
          <p:cNvPr id="4" name="Označba mesta vsebine 3">
            <a:extLst>
              <a:ext uri="{FF2B5EF4-FFF2-40B4-BE49-F238E27FC236}">
                <a16:creationId xmlns:a16="http://schemas.microsoft.com/office/drawing/2014/main" id="{E42C4A9C-301D-4491-A32D-BE965F836FD2}"/>
              </a:ext>
            </a:extLst>
          </p:cNvPr>
          <p:cNvSpPr>
            <a:spLocks noGrp="1"/>
          </p:cNvSpPr>
          <p:nvPr>
            <p:ph sz="quarter" idx="13"/>
          </p:nvPr>
        </p:nvSpPr>
        <p:spPr>
          <a:xfrm>
            <a:off x="366212" y="1089329"/>
            <a:ext cx="8229148" cy="3757309"/>
          </a:xfrm>
        </p:spPr>
        <p:txBody>
          <a:bodyPr/>
          <a:lstStyle/>
          <a:p>
            <a:pPr marL="0" algn="ctr"/>
            <a:r>
              <a:rPr lang="sl-SI" sz="1600" b="1" dirty="0">
                <a:solidFill>
                  <a:schemeClr val="tx1"/>
                </a:solidFill>
                <a:latin typeface="+mj-lt"/>
                <a:cs typeface="Arial" panose="020B0604020202020204" pitchFamily="34" charset="0"/>
              </a:rPr>
              <a:t>naknadni izbirni postopek</a:t>
            </a:r>
            <a:endParaRPr lang="sl-SI" sz="1600" dirty="0">
              <a:solidFill>
                <a:schemeClr val="tx1"/>
              </a:solidFill>
              <a:latin typeface="+mj-lt"/>
              <a:cs typeface="Arial" panose="020B0604020202020204" pitchFamily="34" charset="0"/>
            </a:endParaRPr>
          </a:p>
          <a:p>
            <a:pPr marL="0" algn="ctr"/>
            <a:endParaRPr lang="sl-SI" sz="1600" dirty="0">
              <a:solidFill>
                <a:schemeClr val="tx1"/>
              </a:solidFill>
              <a:latin typeface="+mj-lt"/>
              <a:cs typeface="Arial" panose="020B0604020202020204" pitchFamily="34" charset="0"/>
            </a:endParaRPr>
          </a:p>
          <a:p>
            <a:pPr algn="just"/>
            <a:endParaRPr lang="sl-SI" sz="1600" dirty="0">
              <a:latin typeface="+mj-lt"/>
              <a:cs typeface="Arial" panose="020B0604020202020204" pitchFamily="34" charset="0"/>
            </a:endParaRPr>
          </a:p>
          <a:p>
            <a:pPr algn="ctr"/>
            <a:endParaRPr lang="sl-SI" sz="1600" dirty="0">
              <a:latin typeface="+mj-lt"/>
              <a:cs typeface="Arial" panose="020B0604020202020204" pitchFamily="34" charset="0"/>
            </a:endParaRPr>
          </a:p>
          <a:p>
            <a:pPr algn="ctr"/>
            <a:r>
              <a:rPr lang="sl-SI" sz="1600" dirty="0">
                <a:latin typeface="+mj-lt"/>
                <a:cs typeface="Arial" panose="020B0604020202020204" pitchFamily="34" charset="0"/>
              </a:rPr>
              <a:t>sprejet - če doseže najmanj 90 % od minimuma točk za uvrstitev</a:t>
            </a:r>
          </a:p>
          <a:p>
            <a:pPr algn="just"/>
            <a:endParaRPr lang="sl-SI" sz="1600" dirty="0">
              <a:latin typeface="+mj-lt"/>
              <a:cs typeface="Arial" panose="020B0604020202020204" pitchFamily="34" charset="0"/>
            </a:endParaRPr>
          </a:p>
          <a:p>
            <a:pPr algn="just"/>
            <a:endParaRPr lang="sl-SI" sz="1600" dirty="0">
              <a:latin typeface="+mj-lt"/>
              <a:cs typeface="Arial" panose="020B0604020202020204" pitchFamily="34" charset="0"/>
            </a:endParaRPr>
          </a:p>
          <a:p>
            <a:pPr algn="just"/>
            <a:endParaRPr lang="sl-SI" sz="1600" dirty="0">
              <a:latin typeface="+mj-lt"/>
              <a:cs typeface="Arial" panose="020B0604020202020204" pitchFamily="34" charset="0"/>
            </a:endParaRPr>
          </a:p>
          <a:p>
            <a:pPr algn="ctr"/>
            <a:r>
              <a:rPr lang="sl-SI" sz="1600" dirty="0">
                <a:latin typeface="+mj-lt"/>
                <a:cs typeface="Arial" panose="020B0604020202020204" pitchFamily="34" charset="0"/>
              </a:rPr>
              <a:t>sprejet je v prvega od napisanih programov v prijavi, za katerega izpolnjuje splošne pogoje za vpis in dosega 90 % minimuma točk, potrebnih za uvrstitev</a:t>
            </a:r>
          </a:p>
          <a:p>
            <a:endParaRPr lang="sl-SI" dirty="0"/>
          </a:p>
        </p:txBody>
      </p:sp>
      <p:sp>
        <p:nvSpPr>
          <p:cNvPr id="5" name="Puščica: dol 4">
            <a:extLst>
              <a:ext uri="{FF2B5EF4-FFF2-40B4-BE49-F238E27FC236}">
                <a16:creationId xmlns:a16="http://schemas.microsoft.com/office/drawing/2014/main" id="{201E528D-FF86-42E2-A786-714E95DA1600}"/>
              </a:ext>
            </a:extLst>
          </p:cNvPr>
          <p:cNvSpPr/>
          <p:nvPr/>
        </p:nvSpPr>
        <p:spPr>
          <a:xfrm>
            <a:off x="4373217" y="1781092"/>
            <a:ext cx="357809" cy="373711"/>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sl-SI"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Slika 5">
            <a:extLst>
              <a:ext uri="{FF2B5EF4-FFF2-40B4-BE49-F238E27FC236}">
                <a16:creationId xmlns:a16="http://schemas.microsoft.com/office/drawing/2014/main" id="{536C16E1-E795-45C1-9DD0-BE6558C20645}"/>
              </a:ext>
            </a:extLst>
          </p:cNvPr>
          <p:cNvPicPr>
            <a:picLocks noChangeAspect="1"/>
          </p:cNvPicPr>
          <p:nvPr/>
        </p:nvPicPr>
        <p:blipFill>
          <a:blip r:embed="rId2"/>
          <a:stretch>
            <a:fillRect/>
          </a:stretch>
        </p:blipFill>
        <p:spPr>
          <a:xfrm>
            <a:off x="4373217" y="2989825"/>
            <a:ext cx="420660" cy="402371"/>
          </a:xfrm>
          <a:prstGeom prst="rect">
            <a:avLst/>
          </a:prstGeom>
          <a:solidFill>
            <a:schemeClr val="tx1"/>
          </a:solidFill>
        </p:spPr>
      </p:pic>
    </p:spTree>
    <p:extLst>
      <p:ext uri="{BB962C8B-B14F-4D97-AF65-F5344CB8AC3E}">
        <p14:creationId xmlns:p14="http://schemas.microsoft.com/office/powerpoint/2010/main" val="331525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anim calcmode="lin" valueType="num">
                                      <p:cBhvr additive="base">
                                        <p:cTn id="31"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7D0E952-C482-493C-B7FE-F216121C9314}"/>
              </a:ext>
            </a:extLst>
          </p:cNvPr>
          <p:cNvSpPr>
            <a:spLocks noGrp="1"/>
          </p:cNvSpPr>
          <p:nvPr>
            <p:ph type="title"/>
          </p:nvPr>
        </p:nvSpPr>
        <p:spPr>
          <a:xfrm>
            <a:off x="457200" y="350000"/>
            <a:ext cx="8229600" cy="965844"/>
          </a:xfrm>
        </p:spPr>
        <p:txBody>
          <a:bodyPr>
            <a:normAutofit/>
          </a:bodyPr>
          <a:lstStyle/>
          <a:p>
            <a:pPr algn="ctr"/>
            <a:r>
              <a:rPr kumimoji="0" lang="sl-SI" sz="30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Zakonodaja</a:t>
            </a:r>
            <a:endParaRPr lang="sl-SI"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Označba mesta vsebine 2">
            <a:extLst>
              <a:ext uri="{FF2B5EF4-FFF2-40B4-BE49-F238E27FC236}">
                <a16:creationId xmlns:a16="http://schemas.microsoft.com/office/drawing/2014/main" id="{F309408C-AB90-4364-8030-6B38A66B8C2F}"/>
              </a:ext>
            </a:extLst>
          </p:cNvPr>
          <p:cNvSpPr>
            <a:spLocks noGrp="1"/>
          </p:cNvSpPr>
          <p:nvPr>
            <p:ph idx="1"/>
          </p:nvPr>
        </p:nvSpPr>
        <p:spPr>
          <a:xfrm>
            <a:off x="528194" y="1502227"/>
            <a:ext cx="8158606" cy="3144113"/>
          </a:xfrm>
        </p:spPr>
        <p:txBody>
          <a:bodyPr>
            <a:noAutofit/>
          </a:bodyPr>
          <a:lstStyle/>
          <a:p>
            <a:pPr marL="285750" indent="-285750">
              <a:lnSpc>
                <a:spcPct val="110000"/>
              </a:lnSpc>
              <a:spcBef>
                <a:spcPts val="0"/>
              </a:spcBef>
              <a:buFont typeface="Arial" panose="020B0604020202020204" pitchFamily="34" charset="0"/>
              <a:buChar char="•"/>
            </a:pPr>
            <a:r>
              <a:rPr lang="sl-SI" sz="1800" dirty="0">
                <a:latin typeface="+mn-lt"/>
                <a:ea typeface="Calibri" panose="020F0502020204030204" pitchFamily="34" charset="0"/>
                <a:cs typeface="Calibri" panose="020F0502020204030204" pitchFamily="34" charset="0"/>
              </a:rPr>
              <a:t>Zakon o visokem šolstvu </a:t>
            </a:r>
            <a:r>
              <a:rPr lang="sl-SI" sz="1800" b="1" dirty="0">
                <a:latin typeface="+mn-lt"/>
                <a:ea typeface="Calibri" panose="020F0502020204030204" pitchFamily="34" charset="0"/>
                <a:cs typeface="Calibri" panose="020F0502020204030204" pitchFamily="34" charset="0"/>
              </a:rPr>
              <a:t>(Zakon o spremembah in dopolnitvah Zakona o visokem šolstvu (ZViS-M); </a:t>
            </a:r>
            <a:r>
              <a:rPr lang="sl-SI" sz="1800" dirty="0">
                <a:latin typeface="+mn-lt"/>
                <a:ea typeface="Calibri" panose="020F0502020204030204" pitchFamily="34" charset="0"/>
                <a:cs typeface="Calibri" panose="020F0502020204030204" pitchFamily="34" charset="0"/>
              </a:rPr>
              <a:t>Objavljen v Uradnem listu RS, št. 102/23 z dne 2. 10. 2023. V veljavo stopil z dnem 17. 10. 2023.)</a:t>
            </a:r>
          </a:p>
          <a:p>
            <a:pPr marL="0" indent="0">
              <a:lnSpc>
                <a:spcPct val="110000"/>
              </a:lnSpc>
              <a:spcBef>
                <a:spcPts val="0"/>
              </a:spcBef>
              <a:buNone/>
            </a:pPr>
            <a:endParaRPr lang="sl-SI" sz="1800" dirty="0">
              <a:latin typeface="+mn-lt"/>
              <a:ea typeface="Calibri" panose="020F0502020204030204" pitchFamily="34" charset="0"/>
              <a:cs typeface="Calibri" panose="020F0502020204030204" pitchFamily="34" charset="0"/>
            </a:endParaRPr>
          </a:p>
          <a:p>
            <a:pPr marL="285750" indent="-285750">
              <a:lnSpc>
                <a:spcPct val="110000"/>
              </a:lnSpc>
              <a:spcBef>
                <a:spcPts val="0"/>
              </a:spcBef>
              <a:buFont typeface="Arial" panose="020B0604020202020204" pitchFamily="34" charset="0"/>
              <a:buChar char="•"/>
            </a:pPr>
            <a:r>
              <a:rPr lang="sl-SI" sz="1800" dirty="0">
                <a:latin typeface="+mn-lt"/>
                <a:ea typeface="Calibri" panose="020F0502020204030204" pitchFamily="34" charset="0"/>
                <a:cs typeface="Calibri" panose="020F0502020204030204" pitchFamily="34" charset="0"/>
              </a:rPr>
              <a:t>Pravilnik o razpisu za vpis in izvedbi vpisa v visokem šolstvu (</a:t>
            </a:r>
            <a:r>
              <a:rPr lang="pl-PL" sz="1800" dirty="0">
                <a:latin typeface="+mn-lt"/>
                <a:ea typeface="Calibri" panose="020F0502020204030204" pitchFamily="34" charset="0"/>
                <a:cs typeface="Calibri" panose="020F0502020204030204" pitchFamily="34" charset="0"/>
              </a:rPr>
              <a:t>Uradni list RS, št. 6/22, 4/23, </a:t>
            </a:r>
            <a:r>
              <a:rPr lang="pl-PL" sz="1800" dirty="0">
                <a:solidFill>
                  <a:srgbClr val="FF0000"/>
                </a:solidFill>
                <a:latin typeface="+mn-lt"/>
                <a:ea typeface="Calibri" panose="020F0502020204030204" pitchFamily="34" charset="0"/>
                <a:cs typeface="Calibri" panose="020F0502020204030204" pitchFamily="34" charset="0"/>
              </a:rPr>
              <a:t>5/24</a:t>
            </a:r>
            <a:r>
              <a:rPr lang="pl-PL" sz="1800" dirty="0">
                <a:latin typeface="+mn-lt"/>
                <a:ea typeface="Calibri" panose="020F0502020204030204" pitchFamily="34" charset="0"/>
                <a:cs typeface="Calibri" panose="020F0502020204030204" pitchFamily="34" charset="0"/>
              </a:rPr>
              <a:t> in </a:t>
            </a:r>
            <a:r>
              <a:rPr lang="pl-PL" sz="1800" dirty="0">
                <a:solidFill>
                  <a:srgbClr val="FF0000"/>
                </a:solidFill>
                <a:latin typeface="+mn-lt"/>
                <a:ea typeface="Calibri" panose="020F0502020204030204" pitchFamily="34" charset="0"/>
                <a:cs typeface="Calibri" panose="020F0502020204030204" pitchFamily="34" charset="0"/>
              </a:rPr>
              <a:t>7/24</a:t>
            </a:r>
            <a:r>
              <a:rPr lang="pl-PL" sz="1800" dirty="0">
                <a:latin typeface="+mn-lt"/>
                <a:ea typeface="Calibri" panose="020F0502020204030204" pitchFamily="34" charset="0"/>
                <a:cs typeface="Calibri" panose="020F0502020204030204" pitchFamily="34" charset="0"/>
              </a:rPr>
              <a:t>) </a:t>
            </a:r>
            <a:endParaRPr lang="sl-SI" sz="1800" dirty="0">
              <a:latin typeface="+mn-lt"/>
              <a:ea typeface="Calibri" panose="020F0502020204030204" pitchFamily="34" charset="0"/>
              <a:cs typeface="Calibri" panose="020F0502020204030204" pitchFamily="34" charset="0"/>
            </a:endParaRPr>
          </a:p>
          <a:p>
            <a:pPr marL="285750" indent="-285750">
              <a:lnSpc>
                <a:spcPct val="110000"/>
              </a:lnSpc>
              <a:spcBef>
                <a:spcPts val="0"/>
              </a:spcBef>
              <a:buFont typeface="Arial" panose="020B0604020202020204" pitchFamily="34" charset="0"/>
              <a:buChar char="•"/>
            </a:pPr>
            <a:endParaRPr lang="sl-SI" sz="1800" dirty="0">
              <a:latin typeface="+mn-lt"/>
              <a:ea typeface="Calibri" panose="020F0502020204030204" pitchFamily="34" charset="0"/>
              <a:cs typeface="Calibri" panose="020F0502020204030204" pitchFamily="34" charset="0"/>
            </a:endParaRPr>
          </a:p>
          <a:p>
            <a:pPr marL="285750" indent="-285750">
              <a:lnSpc>
                <a:spcPct val="110000"/>
              </a:lnSpc>
              <a:spcBef>
                <a:spcPts val="0"/>
              </a:spcBef>
              <a:buFont typeface="Arial" panose="020B0604020202020204" pitchFamily="34" charset="0"/>
              <a:buChar char="•"/>
            </a:pPr>
            <a:r>
              <a:rPr lang="sl-SI" sz="1800" dirty="0">
                <a:latin typeface="+mn-lt"/>
                <a:ea typeface="Calibri" panose="020F0502020204030204" pitchFamily="34" charset="0"/>
                <a:cs typeface="Calibri" panose="020F0502020204030204" pitchFamily="34" charset="0"/>
              </a:rPr>
              <a:t>Razpis za vpis v dodiplomske in enovite magistrske študijske programe v študijskem letu 2024/2025 - Splošne določbe</a:t>
            </a:r>
          </a:p>
        </p:txBody>
      </p:sp>
    </p:spTree>
    <p:extLst>
      <p:ext uri="{BB962C8B-B14F-4D97-AF65-F5344CB8AC3E}">
        <p14:creationId xmlns:p14="http://schemas.microsoft.com/office/powerpoint/2010/main" val="17234737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5862C5A-150E-4FF4-AB0A-36E132AA39D2}"/>
              </a:ext>
            </a:extLst>
          </p:cNvPr>
          <p:cNvSpPr>
            <a:spLocks noGrp="1"/>
          </p:cNvSpPr>
          <p:nvPr>
            <p:ph type="title"/>
          </p:nvPr>
        </p:nvSpPr>
        <p:spPr>
          <a:xfrm>
            <a:off x="370650" y="296250"/>
            <a:ext cx="8022452" cy="1445086"/>
          </a:xfrm>
        </p:spPr>
        <p:txBody>
          <a:bodyPr/>
          <a:lstStyle/>
          <a:p>
            <a:r>
              <a:rPr lang="sl-SI" sz="2400" dirty="0">
                <a:solidFill>
                  <a:srgbClr val="C00000"/>
                </a:solidFill>
              </a:rPr>
              <a:t>Rokovniki prijavno-sprejemnih postopkov za vpis v prvi letnik dodiplomskih in enovitih magistrskih študijskih programov</a:t>
            </a:r>
          </a:p>
        </p:txBody>
      </p:sp>
      <p:sp>
        <p:nvSpPr>
          <p:cNvPr id="3" name="Označba mesta številke diapozitiva 2">
            <a:extLst>
              <a:ext uri="{FF2B5EF4-FFF2-40B4-BE49-F238E27FC236}">
                <a16:creationId xmlns:a16="http://schemas.microsoft.com/office/drawing/2014/main" id="{DDC4F73E-DAB8-48C1-A91D-4C8C5709E0B0}"/>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smtClean="0">
                <a:ln>
                  <a:noFill/>
                </a:ln>
                <a:solidFill>
                  <a:srgbClr val="323232"/>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US" sz="1400" b="0" i="0" u="none" strike="noStrike" kern="0" cap="none" spc="0" normalizeH="0" baseline="0" noProof="0" dirty="0">
              <a:ln>
                <a:noFill/>
              </a:ln>
              <a:solidFill>
                <a:srgbClr val="323232"/>
              </a:solidFill>
              <a:effectLst/>
              <a:uLnTx/>
              <a:uFillTx/>
              <a:latin typeface="Arial"/>
              <a:cs typeface="Arial"/>
              <a:sym typeface="Arial"/>
            </a:endParaRPr>
          </a:p>
        </p:txBody>
      </p:sp>
      <p:sp>
        <p:nvSpPr>
          <p:cNvPr id="4" name="Označba mesta vsebine 3">
            <a:extLst>
              <a:ext uri="{FF2B5EF4-FFF2-40B4-BE49-F238E27FC236}">
                <a16:creationId xmlns:a16="http://schemas.microsoft.com/office/drawing/2014/main" id="{F65607AB-E5B7-4697-9A76-F278E556C761}"/>
              </a:ext>
            </a:extLst>
          </p:cNvPr>
          <p:cNvSpPr>
            <a:spLocks noGrp="1"/>
          </p:cNvSpPr>
          <p:nvPr>
            <p:ph sz="quarter" idx="13"/>
          </p:nvPr>
        </p:nvSpPr>
        <p:spPr>
          <a:xfrm>
            <a:off x="366212" y="1741336"/>
            <a:ext cx="8389438" cy="3105301"/>
          </a:xfrm>
        </p:spPr>
        <p:txBody>
          <a:bodyPr/>
          <a:lstStyle/>
          <a:p>
            <a:pPr>
              <a:spcBef>
                <a:spcPts val="0"/>
              </a:spcBef>
            </a:pPr>
            <a:endParaRPr lang="sl-SI" sz="1600" dirty="0">
              <a:solidFill>
                <a:schemeClr val="tx1"/>
              </a:solidFill>
            </a:endParaRPr>
          </a:p>
          <a:p>
            <a:pPr>
              <a:spcBef>
                <a:spcPts val="0"/>
              </a:spcBef>
            </a:pPr>
            <a:r>
              <a:rPr lang="sl-SI" sz="1600" i="1" dirty="0">
                <a:solidFill>
                  <a:schemeClr val="tx1"/>
                </a:solidFill>
                <a:latin typeface="+mj-lt"/>
              </a:rPr>
              <a:t>ROKOVNIK prijavno-sprejemnega postopka za slovenske državljane, državljane držav članic EU in Slovence brez slovenskega državljanstva (SBSD)</a:t>
            </a:r>
          </a:p>
          <a:p>
            <a:pPr>
              <a:spcBef>
                <a:spcPts val="0"/>
              </a:spcBef>
            </a:pPr>
            <a:r>
              <a:rPr lang="sl-SI" sz="1600" i="1" dirty="0">
                <a:solidFill>
                  <a:schemeClr val="tx1"/>
                </a:solidFill>
                <a:latin typeface="+mj-lt"/>
              </a:rPr>
              <a:t>(22. 11. 2023)</a:t>
            </a:r>
          </a:p>
          <a:p>
            <a:pPr>
              <a:spcBef>
                <a:spcPts val="0"/>
              </a:spcBef>
            </a:pPr>
            <a:endParaRPr lang="sl-SI" sz="1600" dirty="0">
              <a:solidFill>
                <a:schemeClr val="tx1"/>
              </a:solidFill>
              <a:latin typeface="+mj-lt"/>
            </a:endParaRPr>
          </a:p>
          <a:p>
            <a:pPr>
              <a:spcBef>
                <a:spcPts val="0"/>
              </a:spcBef>
            </a:pPr>
            <a:endParaRPr lang="sl-SI" sz="1600" dirty="0">
              <a:solidFill>
                <a:schemeClr val="tx1"/>
              </a:solidFill>
              <a:latin typeface="+mj-lt"/>
            </a:endParaRPr>
          </a:p>
          <a:p>
            <a:pPr>
              <a:spcBef>
                <a:spcPts val="0"/>
              </a:spcBef>
            </a:pPr>
            <a:r>
              <a:rPr lang="sl-SI" sz="1600" i="1" dirty="0">
                <a:solidFill>
                  <a:schemeClr val="tx1"/>
                </a:solidFill>
                <a:latin typeface="+mj-lt"/>
              </a:rPr>
              <a:t>ROKOVNIK prijavno-sprejemnega postopka za tujce NE EU</a:t>
            </a:r>
          </a:p>
          <a:p>
            <a:r>
              <a:rPr lang="sl-SI" sz="1600" i="1" dirty="0">
                <a:solidFill>
                  <a:schemeClr val="tx1"/>
                </a:solidFill>
                <a:latin typeface="+mj-lt"/>
              </a:rPr>
              <a:t>(različno po univerzah in samostojnih visokošolskih zavodih)</a:t>
            </a:r>
          </a:p>
        </p:txBody>
      </p:sp>
    </p:spTree>
    <p:extLst>
      <p:ext uri="{BB962C8B-B14F-4D97-AF65-F5344CB8AC3E}">
        <p14:creationId xmlns:p14="http://schemas.microsoft.com/office/powerpoint/2010/main" val="36010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 calcmode="lin" valueType="num">
                                      <p:cBhvr additive="base">
                                        <p:cTn id="1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anim calcmode="lin" valueType="num">
                                      <p:cBhvr additive="base">
                                        <p:cTn id="1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5" end="5"/>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anim calcmode="lin" valueType="num">
                                      <p:cBhvr additive="base">
                                        <p:cTn id="21"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7D0E952-C482-493C-B7FE-F216121C9314}"/>
              </a:ext>
            </a:extLst>
          </p:cNvPr>
          <p:cNvSpPr>
            <a:spLocks noGrp="1"/>
          </p:cNvSpPr>
          <p:nvPr>
            <p:ph type="title"/>
          </p:nvPr>
        </p:nvSpPr>
        <p:spPr>
          <a:xfrm>
            <a:off x="457200" y="206375"/>
            <a:ext cx="8229600" cy="856708"/>
          </a:xfrm>
        </p:spPr>
        <p:txBody>
          <a:bodyPr>
            <a:normAutofit fontScale="90000"/>
          </a:bodyPr>
          <a:lstStyle/>
          <a:p>
            <a:pPr algn="ctr"/>
            <a:r>
              <a:rPr lang="sl-SI" sz="3000" i="1" kern="1200" dirty="0">
                <a:solidFill>
                  <a:prstClr val="black"/>
                </a:solidFill>
                <a:latin typeface="Times New Roman" panose="02020603050405020304" pitchFamily="18" charset="0"/>
                <a:ea typeface="+mj-ea"/>
                <a:cs typeface="Times New Roman" panose="02020603050405020304" pitchFamily="18" charset="0"/>
              </a:rPr>
              <a:t>Zakonodaja </a:t>
            </a:r>
            <a:br>
              <a:rPr lang="sl-SI" sz="3000" i="1" kern="1200" dirty="0">
                <a:solidFill>
                  <a:prstClr val="black"/>
                </a:solidFill>
                <a:latin typeface="Times New Roman" panose="02020603050405020304" pitchFamily="18" charset="0"/>
                <a:ea typeface="+mj-ea"/>
                <a:cs typeface="Times New Roman" panose="02020603050405020304" pitchFamily="18" charset="0"/>
              </a:rPr>
            </a:br>
            <a:r>
              <a:rPr lang="sl-SI" sz="2700" b="1" i="1" kern="1200" dirty="0">
                <a:solidFill>
                  <a:prstClr val="black"/>
                </a:solidFill>
                <a:latin typeface="Times New Roman" panose="02020603050405020304" pitchFamily="18" charset="0"/>
                <a:ea typeface="+mj-ea"/>
                <a:cs typeface="Times New Roman" panose="02020603050405020304" pitchFamily="18" charset="0"/>
              </a:rPr>
              <a:t>Zakon o visokem šolstvu</a:t>
            </a:r>
            <a:endParaRPr lang="sl-SI" sz="2700" b="1" dirty="0"/>
          </a:p>
        </p:txBody>
      </p:sp>
      <p:sp>
        <p:nvSpPr>
          <p:cNvPr id="3" name="Označba mesta vsebine 2">
            <a:extLst>
              <a:ext uri="{FF2B5EF4-FFF2-40B4-BE49-F238E27FC236}">
                <a16:creationId xmlns:a16="http://schemas.microsoft.com/office/drawing/2014/main" id="{F309408C-AB90-4364-8030-6B38A66B8C2F}"/>
              </a:ext>
            </a:extLst>
          </p:cNvPr>
          <p:cNvSpPr>
            <a:spLocks noGrp="1"/>
          </p:cNvSpPr>
          <p:nvPr>
            <p:ph idx="1"/>
          </p:nvPr>
        </p:nvSpPr>
        <p:spPr>
          <a:xfrm>
            <a:off x="628650" y="1122556"/>
            <a:ext cx="8229600" cy="3761678"/>
          </a:xfrm>
        </p:spPr>
        <p:txBody>
          <a:bodyPr>
            <a:normAutofit lnSpcReduction="10000"/>
          </a:bodyPr>
          <a:lstStyle/>
          <a:p>
            <a:pPr algn="just">
              <a:buFont typeface="Arial" panose="020B0604020202020204" pitchFamily="34" charset="0"/>
              <a:buChar char="•"/>
            </a:pPr>
            <a:r>
              <a:rPr lang="sl-SI" sz="1600" b="1" dirty="0">
                <a:latin typeface="Arial" panose="020B0604020202020204" pitchFamily="34" charset="0"/>
                <a:cs typeface="Arial" panose="020B0604020202020204" pitchFamily="34" charset="0"/>
              </a:rPr>
              <a:t>3. člen ZViS-M oz. 7. člen ZViS, 5. odst. </a:t>
            </a:r>
            <a:r>
              <a:rPr lang="sl-SI" sz="1600" dirty="0">
                <a:latin typeface="Arial" panose="020B0604020202020204" pitchFamily="34" charset="0"/>
                <a:cs typeface="Arial" panose="020B0604020202020204" pitchFamily="34" charset="0"/>
              </a:rPr>
              <a:t>se spremeni tako, da se glasi:  </a:t>
            </a:r>
          </a:p>
          <a:p>
            <a:pPr algn="just">
              <a:buFont typeface="Arial" panose="020B0604020202020204" pitchFamily="34" charset="0"/>
              <a:buChar char="•"/>
            </a:pPr>
            <a:r>
              <a:rPr lang="sl-SI" sz="1600" i="1" dirty="0">
                <a:latin typeface="Arial" panose="020B0604020202020204" pitchFamily="34" charset="0"/>
                <a:cs typeface="Arial" panose="020B0604020202020204" pitchFamily="34" charset="0"/>
              </a:rPr>
              <a:t>»Tuji državljani se lahko izobražujejo na visokošolskih zavodih v Republiki Sloveniji pod enakimi pogoji kot državljani Republike Slovenije pod pogojem, da se uporablja načelo vzajemnosti, </a:t>
            </a:r>
            <a:r>
              <a:rPr lang="sl-SI" sz="1600" b="1" i="1" dirty="0">
                <a:latin typeface="Arial" panose="020B0604020202020204" pitchFamily="34" charset="0"/>
                <a:cs typeface="Arial" panose="020B0604020202020204" pitchFamily="34" charset="0"/>
              </a:rPr>
              <a:t>ali pod pogojem, da so v Republiki Sloveniji dokončali srednješolsko izobraževanje in opravili maturo</a:t>
            </a:r>
            <a:r>
              <a:rPr lang="sl-SI" sz="1600" i="1" dirty="0">
                <a:latin typeface="Arial" panose="020B0604020202020204" pitchFamily="34" charset="0"/>
                <a:cs typeface="Arial" panose="020B0604020202020204" pitchFamily="34" charset="0"/>
              </a:rPr>
              <a:t>, tako kot določa 38. člen tega zakona, ali pod pogojem, da imajo stalno prebivališče v Republiki Sloveniji in so sami ali vsaj eden od njihovih staršev ali skrbnikov do začetka izbirnega postopka rezidenti Republike Slovenije za davčne namene.«</a:t>
            </a:r>
          </a:p>
          <a:p>
            <a:pPr algn="just">
              <a:buFont typeface="Arial" panose="020B0604020202020204" pitchFamily="34" charset="0"/>
              <a:buChar char="•"/>
            </a:pPr>
            <a:r>
              <a:rPr lang="sl-SI" sz="1600" b="1" dirty="0">
                <a:latin typeface="Arial" panose="020B0604020202020204" pitchFamily="34" charset="0"/>
                <a:cs typeface="Arial" panose="020B0604020202020204" pitchFamily="34" charset="0"/>
              </a:rPr>
              <a:t>NOVOST</a:t>
            </a:r>
            <a:r>
              <a:rPr lang="sl-SI" sz="1600" dirty="0">
                <a:latin typeface="Arial" panose="020B0604020202020204" pitchFamily="34" charset="0"/>
                <a:cs typeface="Arial" panose="020B0604020202020204" pitchFamily="34" charset="0"/>
              </a:rPr>
              <a:t>: tuji državljani (državljanih tretjih držav), ki v Sloveniji dokončajo srednješolsko izobraževanje in opravijo maturo, so izenačeni s slovenskimi in EU državljani glede vpisnih mest (lahko se prijavijo na vpisna mesta za SLO in EU državljane)</a:t>
            </a:r>
          </a:p>
          <a:p>
            <a:pPr algn="just">
              <a:buFont typeface="Arial" panose="020B0604020202020204" pitchFamily="34" charset="0"/>
              <a:buChar char="•"/>
            </a:pPr>
            <a:r>
              <a:rPr lang="sl-SI" sz="1600" dirty="0">
                <a:latin typeface="Arial" panose="020B0604020202020204" pitchFamily="34" charset="0"/>
                <a:cs typeface="Arial" panose="020B0604020202020204" pitchFamily="34" charset="0"/>
              </a:rPr>
              <a:t>Pogoj: dokončano srednješolsko izobraževanje (lahko vstopijo tudi v 3. ali 4. letniku) in opravljena matura v Republiki Sloveniji – oba pogoja morata biti izpolnjena.</a:t>
            </a:r>
          </a:p>
          <a:p>
            <a:pPr algn="just">
              <a:buFont typeface="Arial" panose="020B0604020202020204" pitchFamily="34" charset="0"/>
              <a:buChar char="•"/>
            </a:pPr>
            <a:endParaRPr lang="sl-SI" sz="1600" i="1" dirty="0">
              <a:latin typeface="Arial" panose="020B0604020202020204" pitchFamily="34" charset="0"/>
              <a:cs typeface="Arial" panose="020B0604020202020204" pitchFamily="34" charset="0"/>
            </a:endParaRPr>
          </a:p>
          <a:p>
            <a:pPr algn="just">
              <a:buFont typeface="Arial" panose="020B0604020202020204" pitchFamily="34" charset="0"/>
              <a:buChar char="•"/>
            </a:pPr>
            <a:endParaRPr lang="sl-SI" sz="1600" dirty="0">
              <a:latin typeface="Arial" panose="020B0604020202020204" pitchFamily="34" charset="0"/>
              <a:cs typeface="Arial" panose="020B0604020202020204" pitchFamily="34" charset="0"/>
            </a:endParaRPr>
          </a:p>
          <a:p>
            <a:pPr algn="just"/>
            <a:endParaRPr lang="sl-SI" sz="1200" dirty="0">
              <a:latin typeface="Arial" panose="020B0604020202020204" pitchFamily="34" charset="0"/>
              <a:cs typeface="Arial" panose="020B0604020202020204" pitchFamily="34" charset="0"/>
            </a:endParaRPr>
          </a:p>
          <a:p>
            <a:endParaRPr lang="sl-SI"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25961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C5EF0-3058-6ABD-77FC-A8F10E63BF47}"/>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BC7EDF9F-588A-A80A-4D78-49061244D018}"/>
              </a:ext>
            </a:extLst>
          </p:cNvPr>
          <p:cNvSpPr>
            <a:spLocks noGrp="1"/>
          </p:cNvSpPr>
          <p:nvPr>
            <p:ph type="title"/>
          </p:nvPr>
        </p:nvSpPr>
        <p:spPr>
          <a:xfrm>
            <a:off x="457200" y="206375"/>
            <a:ext cx="8229600" cy="856708"/>
          </a:xfrm>
        </p:spPr>
        <p:txBody>
          <a:bodyPr>
            <a:normAutofit fontScale="90000"/>
          </a:bodyPr>
          <a:lstStyle/>
          <a:p>
            <a:pPr algn="ctr"/>
            <a:r>
              <a:rPr lang="sl-SI" sz="3000" i="1" kern="1200" dirty="0">
                <a:solidFill>
                  <a:prstClr val="black"/>
                </a:solidFill>
                <a:latin typeface="Times New Roman" panose="02020603050405020304" pitchFamily="18" charset="0"/>
                <a:ea typeface="+mj-ea"/>
                <a:cs typeface="Times New Roman" panose="02020603050405020304" pitchFamily="18" charset="0"/>
              </a:rPr>
              <a:t>Zakonodaja </a:t>
            </a:r>
            <a:br>
              <a:rPr lang="sl-SI" sz="3000" i="1" kern="1200" dirty="0">
                <a:solidFill>
                  <a:prstClr val="black"/>
                </a:solidFill>
                <a:latin typeface="Times New Roman" panose="02020603050405020304" pitchFamily="18" charset="0"/>
                <a:ea typeface="+mj-ea"/>
                <a:cs typeface="Times New Roman" panose="02020603050405020304" pitchFamily="18" charset="0"/>
              </a:rPr>
            </a:br>
            <a:r>
              <a:rPr lang="sl-SI" sz="2700" b="1" i="1" kern="1200" dirty="0">
                <a:solidFill>
                  <a:prstClr val="black"/>
                </a:solidFill>
                <a:latin typeface="Times New Roman" panose="02020603050405020304" pitchFamily="18" charset="0"/>
                <a:ea typeface="+mj-ea"/>
                <a:cs typeface="Times New Roman" panose="02020603050405020304" pitchFamily="18" charset="0"/>
              </a:rPr>
              <a:t>Zakon o visokem šolstvu</a:t>
            </a:r>
            <a:endParaRPr lang="sl-SI" sz="2700" b="1" dirty="0"/>
          </a:p>
        </p:txBody>
      </p:sp>
      <p:sp>
        <p:nvSpPr>
          <p:cNvPr id="3" name="Označba mesta vsebine 2">
            <a:extLst>
              <a:ext uri="{FF2B5EF4-FFF2-40B4-BE49-F238E27FC236}">
                <a16:creationId xmlns:a16="http://schemas.microsoft.com/office/drawing/2014/main" id="{B0B34424-8EA0-51A2-7F13-2F0336E98A92}"/>
              </a:ext>
            </a:extLst>
          </p:cNvPr>
          <p:cNvSpPr>
            <a:spLocks noGrp="1"/>
          </p:cNvSpPr>
          <p:nvPr>
            <p:ph idx="1"/>
          </p:nvPr>
        </p:nvSpPr>
        <p:spPr>
          <a:xfrm>
            <a:off x="628650" y="1122556"/>
            <a:ext cx="8229600" cy="3761678"/>
          </a:xfrm>
        </p:spPr>
        <p:txBody>
          <a:bodyPr>
            <a:normAutofit/>
          </a:bodyPr>
          <a:lstStyle/>
          <a:p>
            <a:pPr algn="just">
              <a:buFont typeface="Arial" panose="020B0604020202020204" pitchFamily="34" charset="0"/>
              <a:buChar char="•"/>
            </a:pPr>
            <a:r>
              <a:rPr lang="sl-SI" sz="1600" b="1" dirty="0">
                <a:latin typeface="Arial" panose="020B0604020202020204" pitchFamily="34" charset="0"/>
                <a:cs typeface="Arial" panose="020B0604020202020204" pitchFamily="34" charset="0"/>
              </a:rPr>
              <a:t>13. člen ZViS-M oz. 40. člen ZViS:</a:t>
            </a:r>
            <a:endParaRPr lang="sl-SI" sz="1600" i="1" dirty="0">
              <a:latin typeface="Arial" panose="020B0604020202020204" pitchFamily="34" charset="0"/>
              <a:cs typeface="Arial" panose="020B0604020202020204" pitchFamily="34" charset="0"/>
            </a:endParaRPr>
          </a:p>
          <a:p>
            <a:pPr marL="25400" indent="0" algn="just">
              <a:buNone/>
            </a:pPr>
            <a:r>
              <a:rPr lang="sl-SI" sz="1600" i="1" dirty="0">
                <a:latin typeface="Arial" panose="020B0604020202020204" pitchFamily="34" charset="0"/>
                <a:cs typeface="Arial" panose="020B0604020202020204" pitchFamily="34" charset="0"/>
              </a:rPr>
              <a:t>»</a:t>
            </a:r>
            <a:r>
              <a:rPr lang="sl-SI" sz="1600" b="1" i="1" dirty="0">
                <a:latin typeface="Arial" panose="020B0604020202020204" pitchFamily="34" charset="0"/>
                <a:cs typeface="Arial" panose="020B0604020202020204" pitchFamily="34" charset="0"/>
              </a:rPr>
              <a:t>Visokošolski zavodi in visokošolske prijavno-informacijske službe vročajo oziroma posredujejo kandidatom v seznanitev dokumente in obvestila v zvezi z razpisom za vpis z odložitvijo dokumenta oziroma obvestila v spletni portal </a:t>
            </a:r>
            <a:r>
              <a:rPr lang="sl-SI" sz="1600" b="1" i="1" dirty="0" err="1">
                <a:latin typeface="Arial" panose="020B0604020202020204" pitchFamily="34" charset="0"/>
                <a:cs typeface="Arial" panose="020B0604020202020204" pitchFamily="34" charset="0"/>
              </a:rPr>
              <a:t>eVŠ</a:t>
            </a:r>
            <a:r>
              <a:rPr lang="sl-SI" sz="1600" b="1" i="1" dirty="0">
                <a:latin typeface="Arial" panose="020B0604020202020204" pitchFamily="34" charset="0"/>
                <a:cs typeface="Arial" panose="020B0604020202020204" pitchFamily="34" charset="0"/>
              </a:rPr>
              <a:t>. </a:t>
            </a:r>
          </a:p>
          <a:p>
            <a:pPr marL="25400" indent="0" algn="just">
              <a:buNone/>
            </a:pPr>
            <a:r>
              <a:rPr lang="sl-SI" sz="1600" i="1" dirty="0">
                <a:latin typeface="Arial" panose="020B0604020202020204" pitchFamily="34" charset="0"/>
                <a:cs typeface="Arial" panose="020B0604020202020204" pitchFamily="34" charset="0"/>
              </a:rPr>
              <a:t>Visokošolski zavod oziroma visokošolska prijavno-informacijska služba o vložitvi  dokumenta oziroma obvestila iz prejšnjega odstavka preko portala </a:t>
            </a:r>
            <a:r>
              <a:rPr lang="sl-SI" sz="1600" i="1" dirty="0" err="1">
                <a:latin typeface="Arial" panose="020B0604020202020204" pitchFamily="34" charset="0"/>
                <a:cs typeface="Arial" panose="020B0604020202020204" pitchFamily="34" charset="0"/>
              </a:rPr>
              <a:t>eVŠ</a:t>
            </a:r>
            <a:r>
              <a:rPr lang="sl-SI" sz="1600" i="1" dirty="0">
                <a:latin typeface="Arial" panose="020B0604020202020204" pitchFamily="34" charset="0"/>
                <a:cs typeface="Arial" panose="020B0604020202020204" pitchFamily="34" charset="0"/>
              </a:rPr>
              <a:t> tudi </a:t>
            </a:r>
            <a:r>
              <a:rPr lang="sl-SI" sz="1600" b="1" i="1" dirty="0">
                <a:latin typeface="Arial" panose="020B0604020202020204" pitchFamily="34" charset="0"/>
                <a:cs typeface="Arial" panose="020B0604020202020204" pitchFamily="34" charset="0"/>
              </a:rPr>
              <a:t>obvesti kandidata</a:t>
            </a:r>
            <a:r>
              <a:rPr lang="sl-SI" sz="1600" i="1" dirty="0">
                <a:latin typeface="Arial" panose="020B0604020202020204" pitchFamily="34" charset="0"/>
                <a:cs typeface="Arial" panose="020B0604020202020204" pitchFamily="34" charset="0"/>
              </a:rPr>
              <a:t>, in sicer da je prejel dokument, ki mu ga je treba vročiti, ali obvestilo, s katerim mora biti seznanjen. Informativno sporočilo o elektronsko odloženem dokumentu oziroma obvestilu </a:t>
            </a:r>
            <a:r>
              <a:rPr lang="sl-SI" sz="1600" b="1" i="1" dirty="0">
                <a:latin typeface="Arial" panose="020B0604020202020204" pitchFamily="34" charset="0"/>
                <a:cs typeface="Arial" panose="020B0604020202020204" pitchFamily="34" charset="0"/>
              </a:rPr>
              <a:t>kandidat prejme na svoj elektronski naslov, ki ga je sporočil ob prijavi</a:t>
            </a:r>
            <a:r>
              <a:rPr lang="sl-SI" sz="1600" i="1" dirty="0">
                <a:latin typeface="Arial" panose="020B0604020202020204" pitchFamily="34" charset="0"/>
                <a:cs typeface="Arial" panose="020B0604020202020204" pitchFamily="34" charset="0"/>
              </a:rPr>
              <a:t>, in s sporočilom na številko svojega mobilnega telefona, če jo je sporočil ob prijavi za vpis preko portala </a:t>
            </a:r>
            <a:r>
              <a:rPr lang="sl-SI" sz="1600" i="1" dirty="0" err="1">
                <a:latin typeface="Arial" panose="020B0604020202020204" pitchFamily="34" charset="0"/>
                <a:cs typeface="Arial" panose="020B0604020202020204" pitchFamily="34" charset="0"/>
              </a:rPr>
              <a:t>eVŠ</a:t>
            </a:r>
            <a:r>
              <a:rPr lang="sl-SI" sz="1600" i="1" dirty="0">
                <a:latin typeface="Arial" panose="020B0604020202020204" pitchFamily="34" charset="0"/>
                <a:cs typeface="Arial" panose="020B0604020202020204" pitchFamily="34" charset="0"/>
              </a:rPr>
              <a:t>.</a:t>
            </a:r>
          </a:p>
          <a:p>
            <a:pPr algn="just">
              <a:buFont typeface="Arial" panose="020B0604020202020204" pitchFamily="34" charset="0"/>
              <a:buChar char="•"/>
            </a:pPr>
            <a:endParaRPr lang="sl-SI" sz="1600" i="1" dirty="0">
              <a:latin typeface="Arial" panose="020B0604020202020204" pitchFamily="34" charset="0"/>
              <a:cs typeface="Arial" panose="020B0604020202020204" pitchFamily="34" charset="0"/>
            </a:endParaRPr>
          </a:p>
          <a:p>
            <a:pPr algn="just">
              <a:buFont typeface="Arial" panose="020B0604020202020204" pitchFamily="34" charset="0"/>
              <a:buChar char="•"/>
            </a:pPr>
            <a:endParaRPr lang="sl-SI" sz="1600" dirty="0">
              <a:latin typeface="Arial" panose="020B0604020202020204" pitchFamily="34" charset="0"/>
              <a:cs typeface="Arial" panose="020B0604020202020204" pitchFamily="34" charset="0"/>
            </a:endParaRPr>
          </a:p>
          <a:p>
            <a:pPr algn="just"/>
            <a:endParaRPr lang="sl-SI" sz="1200" dirty="0">
              <a:latin typeface="Arial" panose="020B0604020202020204" pitchFamily="34" charset="0"/>
              <a:cs typeface="Arial" panose="020B0604020202020204" pitchFamily="34" charset="0"/>
            </a:endParaRPr>
          </a:p>
          <a:p>
            <a:endParaRPr lang="sl-SI"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65668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570FA-BF3A-A1A3-D33D-840E0D4BC70A}"/>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A984BA9E-519E-83A6-9661-47D6AFA03E62}"/>
              </a:ext>
            </a:extLst>
          </p:cNvPr>
          <p:cNvSpPr>
            <a:spLocks noGrp="1"/>
          </p:cNvSpPr>
          <p:nvPr>
            <p:ph type="title"/>
          </p:nvPr>
        </p:nvSpPr>
        <p:spPr>
          <a:xfrm>
            <a:off x="457200" y="206375"/>
            <a:ext cx="8229600" cy="856708"/>
          </a:xfrm>
        </p:spPr>
        <p:txBody>
          <a:bodyPr>
            <a:normAutofit fontScale="90000"/>
          </a:bodyPr>
          <a:lstStyle/>
          <a:p>
            <a:pPr algn="ctr"/>
            <a:r>
              <a:rPr lang="sl-SI" sz="3000" i="1" kern="1200" dirty="0">
                <a:solidFill>
                  <a:prstClr val="black"/>
                </a:solidFill>
                <a:latin typeface="Times New Roman" panose="02020603050405020304" pitchFamily="18" charset="0"/>
                <a:ea typeface="+mj-ea"/>
                <a:cs typeface="Times New Roman" panose="02020603050405020304" pitchFamily="18" charset="0"/>
              </a:rPr>
              <a:t>Zakonodaja </a:t>
            </a:r>
            <a:br>
              <a:rPr lang="sl-SI" sz="3000" i="1" kern="1200" dirty="0">
                <a:solidFill>
                  <a:prstClr val="black"/>
                </a:solidFill>
                <a:latin typeface="Times New Roman" panose="02020603050405020304" pitchFamily="18" charset="0"/>
                <a:ea typeface="+mj-ea"/>
                <a:cs typeface="Times New Roman" panose="02020603050405020304" pitchFamily="18" charset="0"/>
              </a:rPr>
            </a:br>
            <a:r>
              <a:rPr lang="sl-SI" sz="2700" b="1" i="1" kern="1200" dirty="0">
                <a:solidFill>
                  <a:prstClr val="black"/>
                </a:solidFill>
                <a:latin typeface="Times New Roman" panose="02020603050405020304" pitchFamily="18" charset="0"/>
                <a:ea typeface="+mj-ea"/>
                <a:cs typeface="Times New Roman" panose="02020603050405020304" pitchFamily="18" charset="0"/>
              </a:rPr>
              <a:t>Zakon o visokem šolstvu</a:t>
            </a:r>
            <a:endParaRPr lang="sl-SI" sz="2700" b="1" dirty="0"/>
          </a:p>
        </p:txBody>
      </p:sp>
      <p:sp>
        <p:nvSpPr>
          <p:cNvPr id="3" name="Označba mesta vsebine 2">
            <a:extLst>
              <a:ext uri="{FF2B5EF4-FFF2-40B4-BE49-F238E27FC236}">
                <a16:creationId xmlns:a16="http://schemas.microsoft.com/office/drawing/2014/main" id="{51ECFA31-F7CB-5423-E5D8-E9F65BE4CE72}"/>
              </a:ext>
            </a:extLst>
          </p:cNvPr>
          <p:cNvSpPr>
            <a:spLocks noGrp="1"/>
          </p:cNvSpPr>
          <p:nvPr>
            <p:ph idx="1"/>
          </p:nvPr>
        </p:nvSpPr>
        <p:spPr>
          <a:xfrm>
            <a:off x="628650" y="1122556"/>
            <a:ext cx="8229600" cy="3761678"/>
          </a:xfrm>
        </p:spPr>
        <p:txBody>
          <a:bodyPr>
            <a:normAutofit fontScale="92500" lnSpcReduction="10000"/>
          </a:bodyPr>
          <a:lstStyle/>
          <a:p>
            <a:pPr algn="just">
              <a:buFont typeface="Arial" panose="020B0604020202020204" pitchFamily="34" charset="0"/>
              <a:buChar char="•"/>
            </a:pPr>
            <a:r>
              <a:rPr lang="sl-SI" sz="1600" b="1" dirty="0">
                <a:latin typeface="Arial" panose="020B0604020202020204" pitchFamily="34" charset="0"/>
                <a:cs typeface="Arial" panose="020B0604020202020204" pitchFamily="34" charset="0"/>
              </a:rPr>
              <a:t>13. člen ZViS-M oz. 40. člen ZViS:</a:t>
            </a:r>
            <a:endParaRPr lang="sl-SI" sz="1600" i="1" dirty="0">
              <a:latin typeface="Arial" panose="020B0604020202020204" pitchFamily="34" charset="0"/>
              <a:cs typeface="Arial" panose="020B0604020202020204" pitchFamily="34" charset="0"/>
            </a:endParaRPr>
          </a:p>
          <a:p>
            <a:pPr marL="25400" indent="0" algn="just">
              <a:buNone/>
            </a:pPr>
            <a:r>
              <a:rPr lang="sl-SI" sz="1600" i="1" dirty="0">
                <a:latin typeface="Arial" panose="020B0604020202020204" pitchFamily="34" charset="0"/>
                <a:cs typeface="Arial" panose="020B0604020202020204" pitchFamily="34" charset="0"/>
              </a:rPr>
              <a:t>» Kandidat prevzame dokument oziroma obvestilo s spletnega portala </a:t>
            </a:r>
            <a:r>
              <a:rPr lang="sl-SI" sz="1600" i="1" dirty="0" err="1">
                <a:latin typeface="Arial" panose="020B0604020202020204" pitchFamily="34" charset="0"/>
                <a:cs typeface="Arial" panose="020B0604020202020204" pitchFamily="34" charset="0"/>
              </a:rPr>
              <a:t>eVŠ</a:t>
            </a:r>
            <a:r>
              <a:rPr lang="sl-SI" sz="1600" i="1" dirty="0">
                <a:latin typeface="Arial" panose="020B0604020202020204" pitchFamily="34" charset="0"/>
                <a:cs typeface="Arial" panose="020B0604020202020204" pitchFamily="34" charset="0"/>
              </a:rPr>
              <a:t> v elektronski obliki po predhodni </a:t>
            </a:r>
            <a:r>
              <a:rPr lang="sl-SI" sz="1600" i="1" dirty="0" err="1">
                <a:latin typeface="Arial" panose="020B0604020202020204" pitchFamily="34" charset="0"/>
                <a:cs typeface="Arial" panose="020B0604020202020204" pitchFamily="34" charset="0"/>
              </a:rPr>
              <a:t>avtentikaciji</a:t>
            </a:r>
            <a:r>
              <a:rPr lang="sl-SI" sz="1600" i="1" dirty="0">
                <a:latin typeface="Arial" panose="020B0604020202020204" pitchFamily="34" charset="0"/>
                <a:cs typeface="Arial" panose="020B0604020202020204" pitchFamily="34" charset="0"/>
              </a:rPr>
              <a:t>. Šteje se, da je bil kandidat seznanjen z vsebino dokumenta oziroma obvestila z vpisom v spletni portal </a:t>
            </a:r>
            <a:r>
              <a:rPr lang="sl-SI" sz="1600" i="1" dirty="0" err="1">
                <a:latin typeface="Arial" panose="020B0604020202020204" pitchFamily="34" charset="0"/>
                <a:cs typeface="Arial" panose="020B0604020202020204" pitchFamily="34" charset="0"/>
              </a:rPr>
              <a:t>eVŠ</a:t>
            </a:r>
            <a:r>
              <a:rPr lang="sl-SI" sz="1600" i="1" dirty="0">
                <a:latin typeface="Arial" panose="020B0604020202020204" pitchFamily="34" charset="0"/>
                <a:cs typeface="Arial" panose="020B0604020202020204" pitchFamily="34" charset="0"/>
              </a:rPr>
              <a:t>. </a:t>
            </a:r>
          </a:p>
          <a:p>
            <a:pPr marL="25400" indent="0" algn="just">
              <a:buNone/>
            </a:pPr>
            <a:r>
              <a:rPr lang="sl-SI" sz="1600" i="1" dirty="0">
                <a:latin typeface="Arial" panose="020B0604020202020204" pitchFamily="34" charset="0"/>
                <a:cs typeface="Arial" panose="020B0604020202020204" pitchFamily="34" charset="0"/>
              </a:rPr>
              <a:t>Ob osebni vročitvi dokumenta preko portala </a:t>
            </a:r>
            <a:r>
              <a:rPr lang="sl-SI" sz="1600" i="1" dirty="0" err="1">
                <a:latin typeface="Arial" panose="020B0604020202020204" pitchFamily="34" charset="0"/>
                <a:cs typeface="Arial" panose="020B0604020202020204" pitchFamily="34" charset="0"/>
              </a:rPr>
              <a:t>eVŠ</a:t>
            </a:r>
            <a:r>
              <a:rPr lang="sl-SI" sz="1600" i="1" dirty="0">
                <a:latin typeface="Arial" panose="020B0604020202020204" pitchFamily="34" charset="0"/>
                <a:cs typeface="Arial" panose="020B0604020202020204" pitchFamily="34" charset="0"/>
              </a:rPr>
              <a:t> kandidat </a:t>
            </a:r>
            <a:r>
              <a:rPr lang="sl-SI" sz="1600" b="1" i="1" dirty="0">
                <a:latin typeface="Arial" panose="020B0604020202020204" pitchFamily="34" charset="0"/>
                <a:cs typeface="Arial" panose="020B0604020202020204" pitchFamily="34" charset="0"/>
              </a:rPr>
              <a:t>elektronsko potrdi elektronsko vročilnico</a:t>
            </a:r>
            <a:r>
              <a:rPr lang="sl-SI" sz="1600" i="1" dirty="0">
                <a:latin typeface="Arial" panose="020B0604020202020204" pitchFamily="34" charset="0"/>
                <a:cs typeface="Arial" panose="020B0604020202020204" pitchFamily="34" charset="0"/>
              </a:rPr>
              <a:t>. </a:t>
            </a:r>
            <a:r>
              <a:rPr lang="sl-SI" sz="1600" b="1" i="1" dirty="0">
                <a:latin typeface="Arial" panose="020B0604020202020204" pitchFamily="34" charset="0"/>
                <a:cs typeface="Arial" panose="020B0604020202020204" pitchFamily="34" charset="0"/>
              </a:rPr>
              <a:t>Dan elektronske potrditve elektronske vročilnice iz prejšnjega stavka se šteje za dan vročitve dokumenta. Če kandidat dokumenta ne prevzame v petih dneh od dneva prejema informativnega sporočila o elektronsko odloženem dokumentu na portalu </a:t>
            </a:r>
            <a:r>
              <a:rPr lang="sl-SI" sz="1600" b="1" i="1" dirty="0" err="1">
                <a:latin typeface="Arial" panose="020B0604020202020204" pitchFamily="34" charset="0"/>
                <a:cs typeface="Arial" panose="020B0604020202020204" pitchFamily="34" charset="0"/>
              </a:rPr>
              <a:t>eVŠ</a:t>
            </a:r>
            <a:r>
              <a:rPr lang="sl-SI" sz="1600" b="1" i="1" dirty="0">
                <a:latin typeface="Arial" panose="020B0604020202020204" pitchFamily="34" charset="0"/>
                <a:cs typeface="Arial" panose="020B0604020202020204" pitchFamily="34" charset="0"/>
              </a:rPr>
              <a:t>, velja vročitev za opravljeno z dnem preteka tega roka.</a:t>
            </a:r>
          </a:p>
          <a:p>
            <a:pPr marL="25400" indent="0" algn="just">
              <a:buNone/>
            </a:pPr>
            <a:r>
              <a:rPr lang="sl-SI" sz="1600" i="1" dirty="0">
                <a:latin typeface="Arial" panose="020B0604020202020204" pitchFamily="34" charset="0"/>
                <a:cs typeface="Arial" panose="020B0604020202020204" pitchFamily="34" charset="0"/>
              </a:rPr>
              <a:t>Elektronska vročilnica iz prejšnjega odstavka mora vsebovati naslednje podatke:</a:t>
            </a:r>
          </a:p>
          <a:p>
            <a:pPr marL="25400" indent="0" algn="just">
              <a:buNone/>
            </a:pPr>
            <a:r>
              <a:rPr lang="sl-SI" sz="1600" i="1" dirty="0">
                <a:latin typeface="Arial" panose="020B0604020202020204" pitchFamily="34" charset="0"/>
                <a:cs typeface="Arial" panose="020B0604020202020204" pitchFamily="34" charset="0"/>
              </a:rPr>
              <a:t>– številko dokumenta,</a:t>
            </a:r>
          </a:p>
          <a:p>
            <a:pPr marL="25400" indent="0" algn="just">
              <a:buNone/>
            </a:pPr>
            <a:r>
              <a:rPr lang="sl-SI" sz="1600" i="1" dirty="0">
                <a:latin typeface="Arial" panose="020B0604020202020204" pitchFamily="34" charset="0"/>
                <a:cs typeface="Arial" panose="020B0604020202020204" pitchFamily="34" charset="0"/>
              </a:rPr>
              <a:t>– navedbo prejemnika (kandidata),</a:t>
            </a:r>
          </a:p>
          <a:p>
            <a:pPr marL="25400" indent="0" algn="just">
              <a:buNone/>
            </a:pPr>
            <a:r>
              <a:rPr lang="sl-SI" sz="1600" i="1" dirty="0">
                <a:latin typeface="Arial" panose="020B0604020202020204" pitchFamily="34" charset="0"/>
                <a:cs typeface="Arial" panose="020B0604020202020204" pitchFamily="34" charset="0"/>
              </a:rPr>
              <a:t>– naslov prejemnika (kandidata) in</a:t>
            </a:r>
          </a:p>
          <a:p>
            <a:pPr marL="25400" indent="0" algn="just">
              <a:buNone/>
            </a:pPr>
            <a:r>
              <a:rPr lang="sl-SI" sz="1600" i="1" dirty="0">
                <a:latin typeface="Arial" panose="020B0604020202020204" pitchFamily="34" charset="0"/>
                <a:cs typeface="Arial" panose="020B0604020202020204" pitchFamily="34" charset="0"/>
              </a:rPr>
              <a:t>– datum in uro vročitve.«</a:t>
            </a:r>
          </a:p>
          <a:p>
            <a:pPr algn="just">
              <a:buFont typeface="Arial" panose="020B0604020202020204" pitchFamily="34" charset="0"/>
              <a:buChar char="•"/>
            </a:pPr>
            <a:endParaRPr lang="sl-SI" sz="1600" dirty="0">
              <a:latin typeface="Arial" panose="020B0604020202020204" pitchFamily="34" charset="0"/>
              <a:cs typeface="Arial" panose="020B0604020202020204" pitchFamily="34" charset="0"/>
            </a:endParaRPr>
          </a:p>
          <a:p>
            <a:pPr algn="just"/>
            <a:endParaRPr lang="sl-SI" sz="1200" dirty="0">
              <a:latin typeface="Arial" panose="020B0604020202020204" pitchFamily="34" charset="0"/>
              <a:cs typeface="Arial" panose="020B0604020202020204" pitchFamily="34" charset="0"/>
            </a:endParaRPr>
          </a:p>
          <a:p>
            <a:endParaRPr lang="sl-SI"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76311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205F9-A271-746B-8008-5B19CB6781B8}"/>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B35D615B-CAB6-B17D-E817-7DE35DBD19CE}"/>
              </a:ext>
            </a:extLst>
          </p:cNvPr>
          <p:cNvSpPr>
            <a:spLocks noGrp="1"/>
          </p:cNvSpPr>
          <p:nvPr>
            <p:ph type="title"/>
          </p:nvPr>
        </p:nvSpPr>
        <p:spPr>
          <a:xfrm>
            <a:off x="457200" y="206375"/>
            <a:ext cx="8229600" cy="856708"/>
          </a:xfrm>
        </p:spPr>
        <p:txBody>
          <a:bodyPr>
            <a:normAutofit fontScale="90000"/>
          </a:bodyPr>
          <a:lstStyle/>
          <a:p>
            <a:pPr algn="ctr"/>
            <a:r>
              <a:rPr lang="sl-SI" sz="3000" i="1" kern="1200" dirty="0">
                <a:solidFill>
                  <a:prstClr val="black"/>
                </a:solidFill>
                <a:latin typeface="Times New Roman" panose="02020603050405020304" pitchFamily="18" charset="0"/>
                <a:ea typeface="+mj-ea"/>
                <a:cs typeface="Times New Roman" panose="02020603050405020304" pitchFamily="18" charset="0"/>
              </a:rPr>
              <a:t>Zakonodaja </a:t>
            </a:r>
            <a:br>
              <a:rPr lang="sl-SI" sz="3000" i="1" kern="1200" dirty="0">
                <a:solidFill>
                  <a:prstClr val="black"/>
                </a:solidFill>
                <a:latin typeface="Times New Roman" panose="02020603050405020304" pitchFamily="18" charset="0"/>
                <a:ea typeface="+mj-ea"/>
                <a:cs typeface="Times New Roman" panose="02020603050405020304" pitchFamily="18" charset="0"/>
              </a:rPr>
            </a:br>
            <a:r>
              <a:rPr lang="sl-SI" sz="2700" b="1" i="1" kern="1200" dirty="0">
                <a:solidFill>
                  <a:prstClr val="black"/>
                </a:solidFill>
                <a:latin typeface="Times New Roman" panose="02020603050405020304" pitchFamily="18" charset="0"/>
                <a:ea typeface="+mj-ea"/>
                <a:cs typeface="Times New Roman" panose="02020603050405020304" pitchFamily="18" charset="0"/>
              </a:rPr>
              <a:t>Zakon o visokem šolstvu</a:t>
            </a:r>
            <a:endParaRPr lang="sl-SI" sz="2700" b="1" dirty="0"/>
          </a:p>
        </p:txBody>
      </p:sp>
      <p:sp>
        <p:nvSpPr>
          <p:cNvPr id="3" name="Označba mesta vsebine 2">
            <a:extLst>
              <a:ext uri="{FF2B5EF4-FFF2-40B4-BE49-F238E27FC236}">
                <a16:creationId xmlns:a16="http://schemas.microsoft.com/office/drawing/2014/main" id="{4D09B66A-106A-2A7D-8905-F3673F2714C6}"/>
              </a:ext>
            </a:extLst>
          </p:cNvPr>
          <p:cNvSpPr>
            <a:spLocks noGrp="1"/>
          </p:cNvSpPr>
          <p:nvPr>
            <p:ph idx="1"/>
          </p:nvPr>
        </p:nvSpPr>
        <p:spPr>
          <a:xfrm>
            <a:off x="628650" y="1122556"/>
            <a:ext cx="8229600" cy="3761678"/>
          </a:xfrm>
        </p:spPr>
        <p:txBody>
          <a:bodyPr>
            <a:normAutofit/>
          </a:bodyPr>
          <a:lstStyle/>
          <a:p>
            <a:pPr algn="just">
              <a:buFont typeface="Arial" panose="020B0604020202020204" pitchFamily="34" charset="0"/>
              <a:buChar char="•"/>
            </a:pPr>
            <a:r>
              <a:rPr lang="sl-SI" sz="1600" b="1" dirty="0">
                <a:latin typeface="+mn-lt"/>
                <a:cs typeface="Arial" panose="020B0604020202020204" pitchFamily="34" charset="0"/>
              </a:rPr>
              <a:t>13. člen ZViS-M oz. 40. člen ZViS:</a:t>
            </a:r>
            <a:endParaRPr lang="sl-SI" sz="1600" i="1" dirty="0">
              <a:latin typeface="+mn-lt"/>
              <a:cs typeface="Arial" panose="020B0604020202020204" pitchFamily="34" charset="0"/>
            </a:endParaRPr>
          </a:p>
          <a:p>
            <a:pPr marL="25400" indent="0" algn="just">
              <a:lnSpc>
                <a:spcPct val="107000"/>
              </a:lnSpc>
              <a:spcAft>
                <a:spcPts val="800"/>
              </a:spcAft>
              <a:buNone/>
            </a:pPr>
            <a:r>
              <a:rPr lang="sl-SI" sz="1800" b="1" i="1" kern="100" dirty="0">
                <a:effectLst/>
                <a:latin typeface="+mn-lt"/>
                <a:ea typeface="Calibri" panose="020F0502020204030204" pitchFamily="34" charset="0"/>
                <a:cs typeface="Calibri" panose="020F0502020204030204" pitchFamily="34" charset="0"/>
              </a:rPr>
              <a:t>- Pojasnilo:</a:t>
            </a:r>
            <a:endParaRPr lang="sl-SI" sz="1800" kern="100" dirty="0">
              <a:effectLst/>
              <a:latin typeface="+mn-lt"/>
              <a:ea typeface="Calibri" panose="020F0502020204030204" pitchFamily="34" charset="0"/>
              <a:cs typeface="Times New Roman" panose="02020603050405020304" pitchFamily="18" charset="0"/>
            </a:endParaRPr>
          </a:p>
          <a:p>
            <a:pPr marL="0" lvl="0" indent="0" algn="just">
              <a:buNone/>
              <a:tabLst>
                <a:tab pos="457200" algn="l"/>
              </a:tabLst>
            </a:pPr>
            <a:r>
              <a:rPr lang="sl-SI" sz="1800" dirty="0">
                <a:effectLst/>
                <a:latin typeface="+mn-lt"/>
                <a:ea typeface="Times New Roman" panose="02020603050405020304" pitchFamily="18" charset="0"/>
              </a:rPr>
              <a:t>- Ohranja se brezpapirno e-poslovanje vezano na prijavo za vpis; vročanje poteka preko portala </a:t>
            </a:r>
            <a:r>
              <a:rPr lang="sl-SI" sz="1800" dirty="0" err="1">
                <a:effectLst/>
                <a:latin typeface="+mn-lt"/>
                <a:ea typeface="Times New Roman" panose="02020603050405020304" pitchFamily="18" charset="0"/>
              </a:rPr>
              <a:t>eVŠ</a:t>
            </a:r>
            <a:r>
              <a:rPr lang="sl-SI" sz="1800" dirty="0">
                <a:effectLst/>
                <a:latin typeface="+mn-lt"/>
                <a:ea typeface="Times New Roman" panose="02020603050405020304" pitchFamily="18" charset="0"/>
              </a:rPr>
              <a:t>.</a:t>
            </a:r>
          </a:p>
          <a:p>
            <a:pPr marL="0" lvl="0" indent="0" algn="just">
              <a:buNone/>
              <a:tabLst>
                <a:tab pos="457200" algn="l"/>
              </a:tabLst>
            </a:pPr>
            <a:r>
              <a:rPr lang="sl-SI" sz="1800" dirty="0">
                <a:effectLst/>
                <a:latin typeface="+mn-lt"/>
                <a:ea typeface="Times New Roman" panose="02020603050405020304" pitchFamily="18" charset="0"/>
              </a:rPr>
              <a:t>- Vročitev: peti (5) dan - Če kandidat dokumenta ne prevzame v petih dneh od dneva prejema informativnega sporočila o elektronsko odloženem dokumentu na portalu </a:t>
            </a:r>
            <a:r>
              <a:rPr lang="sl-SI" sz="1800" dirty="0" err="1">
                <a:effectLst/>
                <a:latin typeface="+mn-lt"/>
                <a:ea typeface="Times New Roman" panose="02020603050405020304" pitchFamily="18" charset="0"/>
              </a:rPr>
              <a:t>eVŠ</a:t>
            </a:r>
            <a:r>
              <a:rPr lang="sl-SI" sz="1800" dirty="0">
                <a:effectLst/>
                <a:latin typeface="+mn-lt"/>
                <a:ea typeface="Times New Roman" panose="02020603050405020304" pitchFamily="18" charset="0"/>
              </a:rPr>
              <a:t>, velja vročitev za opravljeno z dnem preteka tega roka.</a:t>
            </a:r>
          </a:p>
          <a:p>
            <a:pPr marL="25400" indent="0" algn="just">
              <a:buNone/>
            </a:pPr>
            <a:endParaRPr lang="sl-SI" sz="1600" dirty="0">
              <a:latin typeface="Arial" panose="020B0604020202020204" pitchFamily="34" charset="0"/>
              <a:cs typeface="Arial" panose="020B0604020202020204" pitchFamily="34" charset="0"/>
            </a:endParaRPr>
          </a:p>
          <a:p>
            <a:pPr algn="just"/>
            <a:endParaRPr lang="sl-SI" sz="1200" dirty="0">
              <a:latin typeface="Arial" panose="020B0604020202020204" pitchFamily="34" charset="0"/>
              <a:cs typeface="Arial" panose="020B0604020202020204" pitchFamily="34" charset="0"/>
            </a:endParaRPr>
          </a:p>
          <a:p>
            <a:endParaRPr lang="sl-SI"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04992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3869A7-3E51-8163-DAFA-6F60FC048FE1}"/>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0FCE4593-BA45-E9DD-6581-49D7F38A5AF4}"/>
              </a:ext>
            </a:extLst>
          </p:cNvPr>
          <p:cNvSpPr>
            <a:spLocks noGrp="1"/>
          </p:cNvSpPr>
          <p:nvPr>
            <p:ph type="title"/>
          </p:nvPr>
        </p:nvSpPr>
        <p:spPr>
          <a:xfrm>
            <a:off x="457200" y="206375"/>
            <a:ext cx="8229600" cy="856708"/>
          </a:xfrm>
        </p:spPr>
        <p:txBody>
          <a:bodyPr>
            <a:normAutofit fontScale="90000"/>
          </a:bodyPr>
          <a:lstStyle/>
          <a:p>
            <a:pPr algn="ctr"/>
            <a:r>
              <a:rPr lang="sl-SI" sz="3000" i="1" kern="1200" dirty="0">
                <a:solidFill>
                  <a:prstClr val="black"/>
                </a:solidFill>
                <a:latin typeface="Times New Roman" panose="02020603050405020304" pitchFamily="18" charset="0"/>
                <a:ea typeface="+mj-ea"/>
                <a:cs typeface="Times New Roman" panose="02020603050405020304" pitchFamily="18" charset="0"/>
              </a:rPr>
              <a:t>Zakonodaja </a:t>
            </a:r>
            <a:br>
              <a:rPr lang="sl-SI" sz="3000" i="1" kern="1200" dirty="0">
                <a:solidFill>
                  <a:prstClr val="black"/>
                </a:solidFill>
                <a:latin typeface="Times New Roman" panose="02020603050405020304" pitchFamily="18" charset="0"/>
                <a:ea typeface="+mj-ea"/>
                <a:cs typeface="Times New Roman" panose="02020603050405020304" pitchFamily="18" charset="0"/>
              </a:rPr>
            </a:br>
            <a:r>
              <a:rPr lang="sl-SI" sz="2700" b="1" i="1" kern="1200" dirty="0">
                <a:solidFill>
                  <a:prstClr val="black"/>
                </a:solidFill>
                <a:latin typeface="Times New Roman" panose="02020603050405020304" pitchFamily="18" charset="0"/>
                <a:ea typeface="+mj-ea"/>
                <a:cs typeface="Times New Roman" panose="02020603050405020304" pitchFamily="18" charset="0"/>
              </a:rPr>
              <a:t>Zakon o visokem šolstvu</a:t>
            </a:r>
            <a:endParaRPr lang="sl-SI" sz="2700" b="1" dirty="0"/>
          </a:p>
        </p:txBody>
      </p:sp>
      <p:sp>
        <p:nvSpPr>
          <p:cNvPr id="3" name="Označba mesta vsebine 2">
            <a:extLst>
              <a:ext uri="{FF2B5EF4-FFF2-40B4-BE49-F238E27FC236}">
                <a16:creationId xmlns:a16="http://schemas.microsoft.com/office/drawing/2014/main" id="{6959B0B1-D10F-A4F6-9310-D8E8A5D946CD}"/>
              </a:ext>
            </a:extLst>
          </p:cNvPr>
          <p:cNvSpPr>
            <a:spLocks noGrp="1"/>
          </p:cNvSpPr>
          <p:nvPr>
            <p:ph idx="1"/>
          </p:nvPr>
        </p:nvSpPr>
        <p:spPr>
          <a:xfrm>
            <a:off x="628650" y="1122556"/>
            <a:ext cx="8229600" cy="3761678"/>
          </a:xfrm>
        </p:spPr>
        <p:txBody>
          <a:bodyPr>
            <a:normAutofit/>
          </a:bodyPr>
          <a:lstStyle/>
          <a:p>
            <a:pPr marL="285750" lvl="0" indent="-285750">
              <a:buFont typeface="Arial" panose="020B0604020202020204" pitchFamily="34" charset="0"/>
              <a:buChar char="•"/>
              <a:tabLst>
                <a:tab pos="457200" algn="l"/>
              </a:tabLst>
            </a:pPr>
            <a:r>
              <a:rPr lang="sl-SI" sz="1800" b="1" dirty="0">
                <a:effectLst/>
                <a:latin typeface="+mn-lt"/>
                <a:ea typeface="Times New Roman" panose="02020603050405020304" pitchFamily="18" charset="0"/>
              </a:rPr>
              <a:t>17. člen ZViS-M oz. 65 člen ZViS:</a:t>
            </a:r>
            <a:endParaRPr lang="sl-SI" sz="1800" b="1" dirty="0">
              <a:latin typeface="+mn-lt"/>
              <a:ea typeface="Times New Roman" panose="02020603050405020304" pitchFamily="18" charset="0"/>
            </a:endParaRPr>
          </a:p>
          <a:p>
            <a:pPr marL="0" lvl="0" indent="0">
              <a:buNone/>
              <a:tabLst>
                <a:tab pos="457200" algn="l"/>
              </a:tabLst>
            </a:pPr>
            <a:r>
              <a:rPr lang="sl-SI" sz="1800" b="1" i="1" dirty="0">
                <a:effectLst/>
                <a:latin typeface="+mn-lt"/>
                <a:ea typeface="Times New Roman" panose="02020603050405020304" pitchFamily="18" charset="0"/>
                <a:cs typeface="Times New Roman" panose="02020603050405020304" pitchFamily="18" charset="0"/>
              </a:rPr>
              <a:t>- </a:t>
            </a:r>
            <a:r>
              <a:rPr lang="sl-SI" sz="1800" dirty="0">
                <a:effectLst/>
                <a:latin typeface="+mn-lt"/>
                <a:ea typeface="Times New Roman" panose="02020603050405020304" pitchFamily="18" charset="0"/>
                <a:cs typeface="Times New Roman" panose="02020603050405020304" pitchFamily="18" charset="0"/>
              </a:rPr>
              <a:t>Kot obvezna podatka na študentski izkaznici se uvajata: </a:t>
            </a:r>
          </a:p>
          <a:p>
            <a:pPr marL="0" lvl="0" indent="0">
              <a:buNone/>
            </a:pPr>
            <a:r>
              <a:rPr lang="sl-SI" sz="1800" dirty="0">
                <a:effectLst/>
                <a:latin typeface="+mn-lt"/>
                <a:ea typeface="Times New Roman" panose="02020603050405020304" pitchFamily="18" charset="0"/>
                <a:cs typeface="Times New Roman" panose="02020603050405020304" pitchFamily="18" charset="0"/>
              </a:rPr>
              <a:t>- Evropska študentska identiteta - ESI – </a:t>
            </a:r>
            <a:r>
              <a:rPr lang="sl-SI" sz="1800" dirty="0" err="1">
                <a:effectLst/>
                <a:latin typeface="+mn-lt"/>
                <a:ea typeface="Times New Roman" panose="02020603050405020304" pitchFamily="18" charset="0"/>
                <a:cs typeface="Times New Roman" panose="02020603050405020304" pitchFamily="18" charset="0"/>
              </a:rPr>
              <a:t>European</a:t>
            </a:r>
            <a:r>
              <a:rPr lang="sl-SI" sz="1800" dirty="0">
                <a:effectLst/>
                <a:latin typeface="+mn-lt"/>
                <a:ea typeface="Times New Roman" panose="02020603050405020304" pitchFamily="18" charset="0"/>
                <a:cs typeface="Times New Roman" panose="02020603050405020304" pitchFamily="18" charset="0"/>
              </a:rPr>
              <a:t> </a:t>
            </a:r>
            <a:r>
              <a:rPr lang="sl-SI" sz="1800" dirty="0" err="1">
                <a:effectLst/>
                <a:latin typeface="+mn-lt"/>
                <a:ea typeface="Times New Roman" panose="02020603050405020304" pitchFamily="18" charset="0"/>
                <a:cs typeface="Times New Roman" panose="02020603050405020304" pitchFamily="18" charset="0"/>
              </a:rPr>
              <a:t>student</a:t>
            </a:r>
            <a:r>
              <a:rPr lang="sl-SI" sz="1800" dirty="0">
                <a:effectLst/>
                <a:latin typeface="+mn-lt"/>
                <a:ea typeface="Times New Roman" panose="02020603050405020304" pitchFamily="18" charset="0"/>
                <a:cs typeface="Times New Roman" panose="02020603050405020304" pitchFamily="18" charset="0"/>
              </a:rPr>
              <a:t> </a:t>
            </a:r>
            <a:r>
              <a:rPr lang="sl-SI" sz="1800" dirty="0" err="1">
                <a:effectLst/>
                <a:latin typeface="+mn-lt"/>
                <a:ea typeface="Times New Roman" panose="02020603050405020304" pitchFamily="18" charset="0"/>
                <a:cs typeface="Times New Roman" panose="02020603050405020304" pitchFamily="18" charset="0"/>
              </a:rPr>
              <a:t>identifier</a:t>
            </a:r>
            <a:r>
              <a:rPr lang="sl-SI" sz="1800" dirty="0">
                <a:effectLst/>
                <a:latin typeface="+mn-lt"/>
                <a:ea typeface="Times New Roman" panose="02020603050405020304" pitchFamily="18" charset="0"/>
                <a:cs typeface="Times New Roman" panose="02020603050405020304" pitchFamily="18" charset="0"/>
              </a:rPr>
              <a:t>,</a:t>
            </a:r>
          </a:p>
          <a:p>
            <a:pPr marL="0" lvl="0" indent="0">
              <a:buNone/>
            </a:pPr>
            <a:r>
              <a:rPr lang="sl-SI" sz="1800" dirty="0">
                <a:effectLst/>
                <a:latin typeface="+mn-lt"/>
                <a:ea typeface="Times New Roman" panose="02020603050405020304" pitchFamily="18" charset="0"/>
                <a:cs typeface="Times New Roman" panose="02020603050405020304" pitchFamily="18" charset="0"/>
              </a:rPr>
              <a:t>- Številka evropske študentske izkaznice - ESCN </a:t>
            </a:r>
            <a:r>
              <a:rPr lang="sl-SI" sz="1800" dirty="0" err="1">
                <a:effectLst/>
                <a:latin typeface="+mn-lt"/>
                <a:ea typeface="Times New Roman" panose="02020603050405020304" pitchFamily="18" charset="0"/>
                <a:cs typeface="Times New Roman" panose="02020603050405020304" pitchFamily="18" charset="0"/>
              </a:rPr>
              <a:t>European</a:t>
            </a:r>
            <a:r>
              <a:rPr lang="sl-SI" sz="1800" dirty="0">
                <a:effectLst/>
                <a:latin typeface="+mn-lt"/>
                <a:ea typeface="Times New Roman" panose="02020603050405020304" pitchFamily="18" charset="0"/>
                <a:cs typeface="Times New Roman" panose="02020603050405020304" pitchFamily="18" charset="0"/>
              </a:rPr>
              <a:t> </a:t>
            </a:r>
            <a:r>
              <a:rPr lang="sl-SI" sz="1800" dirty="0" err="1">
                <a:effectLst/>
                <a:latin typeface="+mn-lt"/>
                <a:ea typeface="Times New Roman" panose="02020603050405020304" pitchFamily="18" charset="0"/>
                <a:cs typeface="Times New Roman" panose="02020603050405020304" pitchFamily="18" charset="0"/>
              </a:rPr>
              <a:t>Student</a:t>
            </a:r>
            <a:r>
              <a:rPr lang="sl-SI" sz="1800" dirty="0">
                <a:effectLst/>
                <a:latin typeface="+mn-lt"/>
                <a:ea typeface="Times New Roman" panose="02020603050405020304" pitchFamily="18" charset="0"/>
                <a:cs typeface="Times New Roman" panose="02020603050405020304" pitchFamily="18" charset="0"/>
              </a:rPr>
              <a:t> </a:t>
            </a:r>
            <a:r>
              <a:rPr lang="sl-SI" sz="1800" dirty="0" err="1">
                <a:effectLst/>
                <a:latin typeface="+mn-lt"/>
                <a:ea typeface="Times New Roman" panose="02020603050405020304" pitchFamily="18" charset="0"/>
                <a:cs typeface="Times New Roman" panose="02020603050405020304" pitchFamily="18" charset="0"/>
              </a:rPr>
              <a:t>Card</a:t>
            </a:r>
            <a:r>
              <a:rPr lang="sl-SI" sz="1800" dirty="0">
                <a:effectLst/>
                <a:latin typeface="+mn-lt"/>
                <a:ea typeface="Times New Roman" panose="02020603050405020304" pitchFamily="18" charset="0"/>
                <a:cs typeface="Times New Roman" panose="02020603050405020304" pitchFamily="18" charset="0"/>
              </a:rPr>
              <a:t> </a:t>
            </a:r>
            <a:r>
              <a:rPr lang="sl-SI" sz="1800" dirty="0" err="1">
                <a:effectLst/>
                <a:latin typeface="+mn-lt"/>
                <a:ea typeface="Times New Roman" panose="02020603050405020304" pitchFamily="18" charset="0"/>
                <a:cs typeface="Times New Roman" panose="02020603050405020304" pitchFamily="18" charset="0"/>
              </a:rPr>
              <a:t>Number</a:t>
            </a:r>
            <a:r>
              <a:rPr lang="sl-SI" sz="1800" dirty="0">
                <a:effectLst/>
                <a:latin typeface="+mn-lt"/>
                <a:ea typeface="Times New Roman" panose="02020603050405020304" pitchFamily="18" charset="0"/>
                <a:cs typeface="Times New Roman" panose="02020603050405020304" pitchFamily="18" charset="0"/>
              </a:rPr>
              <a:t>.</a:t>
            </a:r>
            <a:r>
              <a:rPr lang="sl-SI" sz="1800" dirty="0">
                <a:effectLst/>
                <a:latin typeface="+mn-lt"/>
                <a:ea typeface="Times New Roman" panose="02020603050405020304" pitchFamily="18" charset="0"/>
              </a:rPr>
              <a:t> </a:t>
            </a:r>
          </a:p>
          <a:p>
            <a:pPr marL="0" lvl="0" indent="0">
              <a:buNone/>
            </a:pPr>
            <a:endParaRPr lang="sl-SI" sz="1800" dirty="0">
              <a:effectLst/>
              <a:latin typeface="+mn-lt"/>
              <a:ea typeface="Times New Roman" panose="02020603050405020304" pitchFamily="18" charset="0"/>
            </a:endParaRPr>
          </a:p>
          <a:p>
            <a:pPr marL="0" lvl="0" indent="0">
              <a:buNone/>
              <a:tabLst>
                <a:tab pos="457200" algn="l"/>
              </a:tabLst>
            </a:pPr>
            <a:r>
              <a:rPr lang="sl-SI" sz="1800" dirty="0">
                <a:effectLst/>
                <a:latin typeface="+mn-lt"/>
                <a:ea typeface="Times New Roman" panose="02020603050405020304" pitchFamily="18" charset="0"/>
              </a:rPr>
              <a:t>Vključevanje ESI in ESCN v nacionalno študentsko izkaznico se načrtuje s študijskim letom 2024/2025.</a:t>
            </a:r>
          </a:p>
          <a:p>
            <a:pPr marL="25400" indent="0" algn="just">
              <a:buNone/>
            </a:pPr>
            <a:endParaRPr lang="sl-SI" sz="1600" dirty="0">
              <a:latin typeface="Arial" panose="020B0604020202020204" pitchFamily="34" charset="0"/>
              <a:cs typeface="Arial" panose="020B0604020202020204" pitchFamily="34" charset="0"/>
            </a:endParaRPr>
          </a:p>
          <a:p>
            <a:pPr algn="just"/>
            <a:endParaRPr lang="sl-SI" sz="1200" dirty="0">
              <a:latin typeface="Arial" panose="020B0604020202020204" pitchFamily="34" charset="0"/>
              <a:cs typeface="Arial" panose="020B0604020202020204" pitchFamily="34" charset="0"/>
            </a:endParaRPr>
          </a:p>
          <a:p>
            <a:endParaRPr lang="sl-SI"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73078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CE98B4-79E4-42FD-D562-7EC01B4DC5DA}"/>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C4FF0974-8052-7BBD-F084-14DAE787F655}"/>
              </a:ext>
            </a:extLst>
          </p:cNvPr>
          <p:cNvSpPr>
            <a:spLocks noGrp="1"/>
          </p:cNvSpPr>
          <p:nvPr>
            <p:ph type="title"/>
          </p:nvPr>
        </p:nvSpPr>
        <p:spPr>
          <a:xfrm>
            <a:off x="457200" y="206375"/>
            <a:ext cx="8229600" cy="856708"/>
          </a:xfrm>
        </p:spPr>
        <p:txBody>
          <a:bodyPr>
            <a:normAutofit fontScale="90000"/>
          </a:bodyPr>
          <a:lstStyle/>
          <a:p>
            <a:pPr algn="ctr"/>
            <a:r>
              <a:rPr lang="sl-SI" sz="3000" i="1" kern="1200" dirty="0">
                <a:solidFill>
                  <a:prstClr val="black"/>
                </a:solidFill>
                <a:latin typeface="Times New Roman" panose="02020603050405020304" pitchFamily="18" charset="0"/>
                <a:ea typeface="+mj-ea"/>
                <a:cs typeface="Times New Roman" panose="02020603050405020304" pitchFamily="18" charset="0"/>
              </a:rPr>
              <a:t>Zakonodaja </a:t>
            </a:r>
            <a:br>
              <a:rPr lang="sl-SI" sz="3000" i="1" kern="1200" dirty="0">
                <a:solidFill>
                  <a:prstClr val="black"/>
                </a:solidFill>
                <a:latin typeface="Times New Roman" panose="02020603050405020304" pitchFamily="18" charset="0"/>
                <a:ea typeface="+mj-ea"/>
                <a:cs typeface="Times New Roman" panose="02020603050405020304" pitchFamily="18" charset="0"/>
              </a:rPr>
            </a:br>
            <a:r>
              <a:rPr lang="sl-SI" sz="2700" b="1" i="1" kern="1200" dirty="0">
                <a:solidFill>
                  <a:prstClr val="black"/>
                </a:solidFill>
                <a:latin typeface="Times New Roman" panose="02020603050405020304" pitchFamily="18" charset="0"/>
                <a:ea typeface="+mj-ea"/>
                <a:cs typeface="Times New Roman" panose="02020603050405020304" pitchFamily="18" charset="0"/>
              </a:rPr>
              <a:t>Zakon o visokem šolstvu</a:t>
            </a:r>
            <a:endParaRPr lang="sl-SI" sz="2700" b="1" dirty="0"/>
          </a:p>
        </p:txBody>
      </p:sp>
      <p:sp>
        <p:nvSpPr>
          <p:cNvPr id="3" name="Označba mesta vsebine 2">
            <a:extLst>
              <a:ext uri="{FF2B5EF4-FFF2-40B4-BE49-F238E27FC236}">
                <a16:creationId xmlns:a16="http://schemas.microsoft.com/office/drawing/2014/main" id="{034D34D3-8FE4-96E9-8D73-51A67EF51F7F}"/>
              </a:ext>
            </a:extLst>
          </p:cNvPr>
          <p:cNvSpPr>
            <a:spLocks noGrp="1"/>
          </p:cNvSpPr>
          <p:nvPr>
            <p:ph idx="1"/>
          </p:nvPr>
        </p:nvSpPr>
        <p:spPr>
          <a:xfrm>
            <a:off x="628650" y="1122556"/>
            <a:ext cx="8229600" cy="3761678"/>
          </a:xfrm>
        </p:spPr>
        <p:txBody>
          <a:bodyPr>
            <a:normAutofit fontScale="85000" lnSpcReduction="20000"/>
          </a:bodyPr>
          <a:lstStyle/>
          <a:p>
            <a:pPr marL="285750" indent="-285750">
              <a:tabLst>
                <a:tab pos="457200" algn="l"/>
              </a:tabLst>
            </a:pPr>
            <a:r>
              <a:rPr lang="sl-SI" sz="1800" b="1" dirty="0">
                <a:effectLst/>
                <a:latin typeface="+mn-lt"/>
                <a:ea typeface="Times New Roman" panose="02020603050405020304" pitchFamily="18" charset="0"/>
              </a:rPr>
              <a:t>23. člen ZViS-M oz. 77. člen ZViS:</a:t>
            </a:r>
            <a:endParaRPr lang="sl-SI" sz="1800" dirty="0">
              <a:effectLst/>
              <a:latin typeface="+mn-lt"/>
              <a:ea typeface="Times New Roman" panose="02020603050405020304" pitchFamily="18" charset="0"/>
            </a:endParaRPr>
          </a:p>
          <a:p>
            <a:pPr marL="25400" indent="0">
              <a:lnSpc>
                <a:spcPct val="107000"/>
              </a:lnSpc>
              <a:spcAft>
                <a:spcPts val="800"/>
              </a:spcAft>
              <a:buNone/>
            </a:pPr>
            <a:r>
              <a:rPr lang="sl-SI" sz="1800" kern="100" dirty="0">
                <a:effectLst/>
                <a:latin typeface="+mn-lt"/>
                <a:ea typeface="Calibri" panose="020F0502020204030204" pitchFamily="34" charset="0"/>
                <a:cs typeface="Calibri" panose="020F0502020204030204" pitchFamily="34" charset="0"/>
              </a:rPr>
              <a:t>- Za četrtim odstavkom se dodata </a:t>
            </a:r>
            <a:r>
              <a:rPr lang="sl-SI" sz="1800" b="1" kern="100" dirty="0">
                <a:effectLst/>
                <a:latin typeface="+mn-lt"/>
                <a:ea typeface="Calibri" panose="020F0502020204030204" pitchFamily="34" charset="0"/>
                <a:cs typeface="Calibri" panose="020F0502020204030204" pitchFamily="34" charset="0"/>
              </a:rPr>
              <a:t>nova peti in šesti odstavek</a:t>
            </a:r>
            <a:r>
              <a:rPr lang="sl-SI" sz="1800" kern="100" dirty="0">
                <a:effectLst/>
                <a:latin typeface="+mn-lt"/>
                <a:ea typeface="Calibri" panose="020F0502020204030204" pitchFamily="34" charset="0"/>
                <a:cs typeface="Calibri" panose="020F0502020204030204" pitchFamily="34" charset="0"/>
              </a:rPr>
              <a:t>, ki se glasita:</a:t>
            </a:r>
            <a:endParaRPr lang="sl-SI" sz="1800" kern="100" dirty="0">
              <a:effectLst/>
              <a:latin typeface="+mn-lt"/>
              <a:ea typeface="Calibri" panose="020F0502020204030204" pitchFamily="34" charset="0"/>
              <a:cs typeface="Times New Roman" panose="02020603050405020304" pitchFamily="18" charset="0"/>
            </a:endParaRPr>
          </a:p>
          <a:p>
            <a:pPr marL="25400" indent="0">
              <a:lnSpc>
                <a:spcPct val="107000"/>
              </a:lnSpc>
              <a:spcAft>
                <a:spcPts val="800"/>
              </a:spcAft>
              <a:buNone/>
            </a:pPr>
            <a:r>
              <a:rPr lang="sl-SI" sz="1800" i="1" kern="100" dirty="0">
                <a:effectLst/>
                <a:latin typeface="+mn-lt"/>
                <a:ea typeface="Calibri" panose="020F0502020204030204" pitchFamily="34" charset="0"/>
                <a:cs typeface="Calibri" panose="020F0502020204030204" pitchFamily="34" charset="0"/>
              </a:rPr>
              <a:t>»Ne glede na prejšnji odstavek se državljanom Republike Slovenije in državljanom članic Evropske unije </a:t>
            </a:r>
            <a:r>
              <a:rPr lang="sl-SI" sz="1800" b="1" i="1" kern="100" dirty="0">
                <a:effectLst/>
                <a:latin typeface="+mn-lt"/>
                <a:ea typeface="Calibri" panose="020F0502020204030204" pitchFamily="34" charset="0"/>
                <a:cs typeface="Calibri" panose="020F0502020204030204" pitchFamily="34" charset="0"/>
              </a:rPr>
              <a:t>na vzporednem rednem študiju </a:t>
            </a:r>
            <a:r>
              <a:rPr lang="sl-SI" sz="1800" i="1" kern="100" dirty="0">
                <a:effectLst/>
                <a:latin typeface="+mn-lt"/>
                <a:ea typeface="Calibri" panose="020F0502020204030204" pitchFamily="34" charset="0"/>
                <a:cs typeface="Calibri" panose="020F0502020204030204" pitchFamily="34" charset="0"/>
              </a:rPr>
              <a:t>po študijskih programih prve in druge stopnje, v katerega se je študent vpisal na vpisna mesta za vzporedni študij, šolnina ne zaračuna, če je študent že vpisan v študijski program, po katerem doseže izobrazbo, ki ustreza najmanj ravni izobrazbe, pridobljene po študijskem programu vzporednega študija.</a:t>
            </a:r>
            <a:r>
              <a:rPr lang="sl-SI" sz="1800" b="1" i="1" kern="100" dirty="0">
                <a:effectLst/>
                <a:latin typeface="+mn-lt"/>
                <a:ea typeface="Calibri" panose="020F0502020204030204" pitchFamily="34" charset="0"/>
                <a:cs typeface="Calibri" panose="020F0502020204030204" pitchFamily="34" charset="0"/>
              </a:rPr>
              <a:t> Prav tako se šolnina ne zaračunava, če je študent že izkoristil pravico iz druge alineje prvega odstavka 66. člena tega zakona, pa se je vpisal v višji letnik, kot je že bil vpisan na isti stopnji študija. </a:t>
            </a:r>
            <a:r>
              <a:rPr lang="sl-SI" sz="1800" i="1" kern="100" dirty="0">
                <a:effectLst/>
                <a:latin typeface="+mn-lt"/>
                <a:ea typeface="Calibri" panose="020F0502020204030204" pitchFamily="34" charset="0"/>
                <a:cs typeface="Calibri" panose="020F0502020204030204" pitchFamily="34" charset="0"/>
              </a:rPr>
              <a:t>(op. a. nanaša se na ponavljanje letnika študija ali spremembo študijskega programa).</a:t>
            </a:r>
            <a:endParaRPr lang="sl-SI" sz="1800" i="1" kern="100" dirty="0">
              <a:effectLst/>
              <a:latin typeface="+mn-lt"/>
              <a:ea typeface="Calibri" panose="020F0502020204030204" pitchFamily="34" charset="0"/>
              <a:cs typeface="Times New Roman" panose="02020603050405020304" pitchFamily="18" charset="0"/>
            </a:endParaRPr>
          </a:p>
          <a:p>
            <a:pPr marL="25400" indent="0">
              <a:lnSpc>
                <a:spcPct val="107000"/>
              </a:lnSpc>
              <a:spcAft>
                <a:spcPts val="800"/>
              </a:spcAft>
              <a:buNone/>
            </a:pPr>
            <a:r>
              <a:rPr lang="sl-SI" sz="1800" i="1" kern="100" dirty="0">
                <a:effectLst/>
                <a:latin typeface="+mn-lt"/>
                <a:ea typeface="Calibri" panose="020F0502020204030204" pitchFamily="34" charset="0"/>
                <a:cs typeface="Calibri" panose="020F0502020204030204" pitchFamily="34" charset="0"/>
              </a:rPr>
              <a:t>Oseba, ki ji je status študenta prenehal zaradi </a:t>
            </a:r>
            <a:r>
              <a:rPr lang="sl-SI" sz="1800" b="1" i="1" kern="100" dirty="0">
                <a:effectLst/>
                <a:latin typeface="+mn-lt"/>
                <a:ea typeface="Calibri" panose="020F0502020204030204" pitchFamily="34" charset="0"/>
                <a:cs typeface="Calibri" panose="020F0502020204030204" pitchFamily="34" charset="0"/>
              </a:rPr>
              <a:t>izpisa iz študijskega programa </a:t>
            </a:r>
            <a:r>
              <a:rPr lang="sl-SI" sz="1800" i="1" kern="100" dirty="0">
                <a:effectLst/>
                <a:latin typeface="+mn-lt"/>
                <a:ea typeface="Calibri" panose="020F0502020204030204" pitchFamily="34" charset="0"/>
                <a:cs typeface="Calibri" panose="020F0502020204030204" pitchFamily="34" charset="0"/>
              </a:rPr>
              <a:t>oziroma smeri, se v ta študijski program oziroma smer lahko znova vpiše. Za študij iz prejšnjega stavka se zaračuna šolnina.«</a:t>
            </a:r>
            <a:endParaRPr lang="sl-SI" sz="1800" i="1" kern="100" dirty="0">
              <a:effectLst/>
              <a:latin typeface="+mn-lt"/>
              <a:ea typeface="Calibri" panose="020F0502020204030204" pitchFamily="34" charset="0"/>
              <a:cs typeface="Times New Roman" panose="02020603050405020304" pitchFamily="18" charset="0"/>
            </a:endParaRPr>
          </a:p>
          <a:p>
            <a:pPr marL="25400" indent="0" algn="just">
              <a:buNone/>
            </a:pPr>
            <a:endParaRPr lang="sl-SI" sz="1600" dirty="0">
              <a:latin typeface="+mn-lt"/>
              <a:cs typeface="Arial" panose="020B0604020202020204" pitchFamily="34" charset="0"/>
            </a:endParaRPr>
          </a:p>
          <a:p>
            <a:pPr algn="just"/>
            <a:endParaRPr lang="sl-SI" sz="1200" dirty="0">
              <a:latin typeface="+mn-lt"/>
              <a:cs typeface="Arial" panose="020B0604020202020204" pitchFamily="34" charset="0"/>
            </a:endParaRPr>
          </a:p>
          <a:p>
            <a:endParaRPr lang="sl-SI"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08732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64A8C-2887-67ED-9D02-388E2273AE45}"/>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A480AB5E-C5BD-392C-253D-666FA42BEFB4}"/>
              </a:ext>
            </a:extLst>
          </p:cNvPr>
          <p:cNvSpPr>
            <a:spLocks noGrp="1"/>
          </p:cNvSpPr>
          <p:nvPr>
            <p:ph type="title"/>
          </p:nvPr>
        </p:nvSpPr>
        <p:spPr>
          <a:xfrm>
            <a:off x="457200" y="206375"/>
            <a:ext cx="8229600" cy="700591"/>
          </a:xfrm>
        </p:spPr>
        <p:txBody>
          <a:bodyPr>
            <a:normAutofit fontScale="90000"/>
          </a:bodyPr>
          <a:lstStyle/>
          <a:p>
            <a:pPr algn="ctr"/>
            <a:r>
              <a:rPr lang="sl-SI" sz="3000" i="1" kern="1200" dirty="0">
                <a:solidFill>
                  <a:prstClr val="black"/>
                </a:solidFill>
                <a:latin typeface="Times New Roman" panose="02020603050405020304" pitchFamily="18" charset="0"/>
                <a:ea typeface="+mj-ea"/>
                <a:cs typeface="Times New Roman" panose="02020603050405020304" pitchFamily="18" charset="0"/>
              </a:rPr>
              <a:t>Zakonodaja </a:t>
            </a:r>
            <a:br>
              <a:rPr lang="sl-SI" sz="3000" i="1" kern="1200" dirty="0">
                <a:solidFill>
                  <a:prstClr val="black"/>
                </a:solidFill>
                <a:latin typeface="Times New Roman" panose="02020603050405020304" pitchFamily="18" charset="0"/>
                <a:ea typeface="+mj-ea"/>
                <a:cs typeface="Times New Roman" panose="02020603050405020304" pitchFamily="18" charset="0"/>
              </a:rPr>
            </a:br>
            <a:r>
              <a:rPr lang="sl-SI" sz="2700" b="1" i="1" kern="1200" dirty="0">
                <a:solidFill>
                  <a:prstClr val="black"/>
                </a:solidFill>
                <a:latin typeface="Times New Roman" panose="02020603050405020304" pitchFamily="18" charset="0"/>
                <a:ea typeface="+mj-ea"/>
                <a:cs typeface="Times New Roman" panose="02020603050405020304" pitchFamily="18" charset="0"/>
              </a:rPr>
              <a:t>Zakon o visokem šolstvu</a:t>
            </a:r>
            <a:endParaRPr lang="sl-SI" sz="2700" b="1" dirty="0"/>
          </a:p>
        </p:txBody>
      </p:sp>
      <p:sp>
        <p:nvSpPr>
          <p:cNvPr id="3" name="Označba mesta vsebine 2">
            <a:extLst>
              <a:ext uri="{FF2B5EF4-FFF2-40B4-BE49-F238E27FC236}">
                <a16:creationId xmlns:a16="http://schemas.microsoft.com/office/drawing/2014/main" id="{C7A45C40-873C-74C2-EC4C-6EF9F5D9979A}"/>
              </a:ext>
            </a:extLst>
          </p:cNvPr>
          <p:cNvSpPr>
            <a:spLocks noGrp="1"/>
          </p:cNvSpPr>
          <p:nvPr>
            <p:ph idx="1"/>
          </p:nvPr>
        </p:nvSpPr>
        <p:spPr>
          <a:xfrm>
            <a:off x="457200" y="906966"/>
            <a:ext cx="8401050" cy="3977268"/>
          </a:xfrm>
        </p:spPr>
        <p:txBody>
          <a:bodyPr>
            <a:normAutofit fontScale="47500" lnSpcReduction="20000"/>
          </a:bodyPr>
          <a:lstStyle/>
          <a:p>
            <a:pPr marL="285750" indent="-285750">
              <a:tabLst>
                <a:tab pos="457200" algn="l"/>
              </a:tabLst>
            </a:pPr>
            <a:r>
              <a:rPr lang="sl-SI" sz="2500" b="1" dirty="0">
                <a:effectLst/>
                <a:latin typeface="+mn-lt"/>
                <a:ea typeface="Times New Roman" panose="02020603050405020304" pitchFamily="18" charset="0"/>
              </a:rPr>
              <a:t>23. člen ZViS-M oz. 77. člen ZViS:</a:t>
            </a:r>
            <a:endParaRPr lang="sl-SI" sz="2500" dirty="0">
              <a:effectLst/>
              <a:latin typeface="+mn-lt"/>
              <a:ea typeface="Times New Roman" panose="02020603050405020304" pitchFamily="18" charset="0"/>
            </a:endParaRPr>
          </a:p>
          <a:p>
            <a:pPr marL="0" lvl="0" indent="0">
              <a:lnSpc>
                <a:spcPct val="107000"/>
              </a:lnSpc>
              <a:spcAft>
                <a:spcPts val="800"/>
              </a:spcAft>
              <a:buNone/>
              <a:tabLst>
                <a:tab pos="457200" algn="l"/>
              </a:tabLst>
            </a:pPr>
            <a:r>
              <a:rPr lang="sl-SI" sz="2500" kern="100" dirty="0">
                <a:effectLst/>
                <a:latin typeface="+mn-lt"/>
                <a:ea typeface="Calibri" panose="020F0502020204030204" pitchFamily="34" charset="0"/>
                <a:cs typeface="Calibri" panose="020F0502020204030204" pitchFamily="34" charset="0"/>
              </a:rPr>
              <a:t>- Pojasnila: </a:t>
            </a:r>
          </a:p>
          <a:p>
            <a:pPr marL="0" lvl="0" indent="0">
              <a:lnSpc>
                <a:spcPct val="107000"/>
              </a:lnSpc>
              <a:spcAft>
                <a:spcPts val="800"/>
              </a:spcAft>
              <a:buNone/>
              <a:tabLst>
                <a:tab pos="457200" algn="l"/>
              </a:tabLst>
            </a:pPr>
            <a:r>
              <a:rPr lang="sl-SI" sz="2500" kern="100" dirty="0">
                <a:latin typeface="+mn-lt"/>
                <a:ea typeface="Calibri" panose="020F0502020204030204" pitchFamily="34" charset="0"/>
                <a:cs typeface="Calibri" panose="020F0502020204030204" pitchFamily="34" charset="0"/>
              </a:rPr>
              <a:t>- </a:t>
            </a:r>
            <a:r>
              <a:rPr lang="sl-SI" sz="2500" kern="100" dirty="0">
                <a:effectLst/>
                <a:latin typeface="+mn-lt"/>
                <a:ea typeface="Calibri" panose="020F0502020204030204" pitchFamily="34" charset="0"/>
                <a:cs typeface="Calibri" panose="020F0502020204030204" pitchFamily="34" charset="0"/>
              </a:rPr>
              <a:t>„Študentom na </a:t>
            </a:r>
            <a:r>
              <a:rPr lang="sl-SI" sz="2500" b="1" u="sng" kern="100" dirty="0">
                <a:effectLst/>
                <a:latin typeface="+mn-lt"/>
                <a:ea typeface="Calibri" panose="020F0502020204030204" pitchFamily="34" charset="0"/>
                <a:cs typeface="Calibri" panose="020F0502020204030204" pitchFamily="34" charset="0"/>
              </a:rPr>
              <a:t>vzporednem rednem študiju</a:t>
            </a:r>
            <a:r>
              <a:rPr lang="sl-SI" sz="2500" b="1" kern="100" dirty="0">
                <a:effectLst/>
                <a:latin typeface="+mn-lt"/>
                <a:ea typeface="Calibri" panose="020F0502020204030204" pitchFamily="34" charset="0"/>
                <a:cs typeface="Calibri" panose="020F0502020204030204" pitchFamily="34" charset="0"/>
              </a:rPr>
              <a:t> </a:t>
            </a:r>
            <a:r>
              <a:rPr lang="sl-SI" sz="2500" kern="100" dirty="0">
                <a:effectLst/>
                <a:latin typeface="+mn-lt"/>
                <a:ea typeface="Calibri" panose="020F0502020204030204" pitchFamily="34" charset="0"/>
                <a:cs typeface="Calibri" panose="020F0502020204030204" pitchFamily="34" charset="0"/>
              </a:rPr>
              <a:t>po študijskih programih prve in druge stopnje, se </a:t>
            </a:r>
            <a:r>
              <a:rPr lang="sl-SI" sz="2500" u="sng" kern="100" dirty="0">
                <a:effectLst/>
                <a:latin typeface="+mn-lt"/>
                <a:ea typeface="Calibri" panose="020F0502020204030204" pitchFamily="34" charset="0"/>
                <a:cs typeface="Calibri" panose="020F0502020204030204" pitchFamily="34" charset="0"/>
              </a:rPr>
              <a:t>šolnina ne zaračuna</a:t>
            </a:r>
            <a:r>
              <a:rPr lang="sl-SI" sz="2500" kern="100" dirty="0">
                <a:effectLst/>
                <a:latin typeface="+mn-lt"/>
                <a:ea typeface="Calibri" panose="020F0502020204030204" pitchFamily="34" charset="0"/>
                <a:cs typeface="Calibri" panose="020F0502020204030204" pitchFamily="34" charset="0"/>
              </a:rPr>
              <a:t>, če je študent že vpisan v študijski program, po katerem doseže izobrazbo, ki ustreza najmanj ravni izobrazbe, pridobljene po študijskem programu vzporednega študija.“</a:t>
            </a:r>
            <a:endParaRPr lang="sl-SI" sz="2500" kern="100" dirty="0">
              <a:effectLst/>
              <a:latin typeface="+mn-lt"/>
              <a:ea typeface="Calibri" panose="020F0502020204030204" pitchFamily="34" charset="0"/>
              <a:cs typeface="Times New Roman" panose="02020603050405020304" pitchFamily="18" charset="0"/>
            </a:endParaRPr>
          </a:p>
          <a:p>
            <a:pPr marL="0" lvl="0" indent="0">
              <a:lnSpc>
                <a:spcPct val="107000"/>
              </a:lnSpc>
              <a:spcAft>
                <a:spcPts val="800"/>
              </a:spcAft>
              <a:buNone/>
              <a:tabLst>
                <a:tab pos="457200" algn="l"/>
              </a:tabLst>
            </a:pPr>
            <a:r>
              <a:rPr lang="sl-SI" sz="2500" kern="100" dirty="0">
                <a:effectLst/>
                <a:latin typeface="+mn-lt"/>
                <a:ea typeface="Calibri" panose="020F0502020204030204" pitchFamily="34" charset="0"/>
                <a:cs typeface="Calibri" panose="020F0502020204030204" pitchFamily="34" charset="0"/>
              </a:rPr>
              <a:t>- Velja za </a:t>
            </a:r>
            <a:r>
              <a:rPr lang="sl-SI" sz="2500" u="sng" kern="100" dirty="0">
                <a:effectLst/>
                <a:latin typeface="+mn-lt"/>
                <a:ea typeface="Calibri" panose="020F0502020204030204" pitchFamily="34" charset="0"/>
                <a:cs typeface="Calibri" panose="020F0502020204030204" pitchFamily="34" charset="0"/>
              </a:rPr>
              <a:t>diplomiranje na matičnem študiju od 17. 10. 2023 dalje</a:t>
            </a:r>
            <a:r>
              <a:rPr lang="sl-SI" sz="2500" kern="100" dirty="0">
                <a:effectLst/>
                <a:latin typeface="+mn-lt"/>
                <a:ea typeface="Calibri" panose="020F0502020204030204" pitchFamily="34" charset="0"/>
                <a:cs typeface="Calibri" panose="020F0502020204030204" pitchFamily="34" charset="0"/>
              </a:rPr>
              <a:t> (veljavnost ZViS-M).</a:t>
            </a:r>
            <a:endParaRPr lang="sl-SI" sz="2500" kern="100" dirty="0">
              <a:effectLst/>
              <a:latin typeface="+mn-lt"/>
              <a:ea typeface="Calibri" panose="020F0502020204030204" pitchFamily="34" charset="0"/>
              <a:cs typeface="Times New Roman" panose="02020603050405020304" pitchFamily="18" charset="0"/>
            </a:endParaRPr>
          </a:p>
          <a:p>
            <a:pPr marL="0" lvl="0" indent="0">
              <a:lnSpc>
                <a:spcPct val="107000"/>
              </a:lnSpc>
              <a:spcAft>
                <a:spcPts val="800"/>
              </a:spcAft>
              <a:buNone/>
              <a:tabLst>
                <a:tab pos="457200" algn="l"/>
              </a:tabLst>
            </a:pPr>
            <a:r>
              <a:rPr lang="sl-SI" sz="2500" kern="100" dirty="0">
                <a:effectLst/>
                <a:latin typeface="+mn-lt"/>
                <a:ea typeface="Calibri" panose="020F0502020204030204" pitchFamily="34" charset="0"/>
                <a:cs typeface="Calibri" panose="020F0502020204030204" pitchFamily="34" charset="0"/>
              </a:rPr>
              <a:t>- Študent mora biti </a:t>
            </a:r>
            <a:r>
              <a:rPr lang="sl-SI" sz="2500" u="sng" kern="100" dirty="0">
                <a:effectLst/>
                <a:latin typeface="+mn-lt"/>
                <a:ea typeface="Calibri" panose="020F0502020204030204" pitchFamily="34" charset="0"/>
                <a:cs typeface="Calibri" panose="020F0502020204030204" pitchFamily="34" charset="0"/>
              </a:rPr>
              <a:t>vpisan na mesta za vzporedni študij</a:t>
            </a:r>
            <a:r>
              <a:rPr lang="sl-SI" sz="2500" kern="100" dirty="0">
                <a:effectLst/>
                <a:latin typeface="+mn-lt"/>
                <a:ea typeface="Calibri" panose="020F0502020204030204" pitchFamily="34" charset="0"/>
                <a:cs typeface="Calibri" panose="020F0502020204030204" pitchFamily="34" charset="0"/>
              </a:rPr>
              <a:t>. (ZVIS-M uvaja zakonsko podlago, da je v </a:t>
            </a:r>
            <a:r>
              <a:rPr lang="sl-SI" sz="2500" kern="100" dirty="0" err="1">
                <a:effectLst/>
                <a:latin typeface="+mn-lt"/>
                <a:ea typeface="Calibri" panose="020F0502020204030204" pitchFamily="34" charset="0"/>
                <a:cs typeface="Calibri" panose="020F0502020204030204" pitchFamily="34" charset="0"/>
              </a:rPr>
              <a:t>eVŠ</a:t>
            </a:r>
            <a:r>
              <a:rPr lang="sl-SI" sz="2500" kern="100" dirty="0">
                <a:effectLst/>
                <a:latin typeface="+mn-lt"/>
                <a:ea typeface="Calibri" panose="020F0502020204030204" pitchFamily="34" charset="0"/>
                <a:cs typeface="Calibri" panose="020F0502020204030204" pitchFamily="34" charset="0"/>
              </a:rPr>
              <a:t> tudi podatek o vzporednem študiju.)</a:t>
            </a:r>
            <a:endParaRPr lang="sl-SI" sz="2500" kern="100" dirty="0">
              <a:effectLst/>
              <a:latin typeface="+mn-lt"/>
              <a:ea typeface="Calibri" panose="020F0502020204030204" pitchFamily="34" charset="0"/>
              <a:cs typeface="Times New Roman" panose="02020603050405020304" pitchFamily="18" charset="0"/>
            </a:endParaRPr>
          </a:p>
          <a:p>
            <a:pPr marL="25400" indent="0">
              <a:lnSpc>
                <a:spcPct val="107000"/>
              </a:lnSpc>
              <a:spcAft>
                <a:spcPts val="800"/>
              </a:spcAft>
              <a:buNone/>
            </a:pPr>
            <a:r>
              <a:rPr lang="sl-SI" sz="2500" kern="100" dirty="0">
                <a:effectLst/>
                <a:latin typeface="+mn-lt"/>
                <a:ea typeface="Calibri" panose="020F0502020204030204" pitchFamily="34" charset="0"/>
                <a:cs typeface="Calibri" panose="020F0502020204030204" pitchFamily="34" charset="0"/>
              </a:rPr>
              <a:t>- »Oseba, ki ji je status študenta prenehal zaradi </a:t>
            </a:r>
            <a:r>
              <a:rPr lang="sl-SI" sz="2500" b="1" u="sng" kern="100" dirty="0">
                <a:effectLst/>
                <a:latin typeface="+mn-lt"/>
                <a:ea typeface="Calibri" panose="020F0502020204030204" pitchFamily="34" charset="0"/>
                <a:cs typeface="Calibri" panose="020F0502020204030204" pitchFamily="34" charset="0"/>
              </a:rPr>
              <a:t>izpisa iz študijskega programa </a:t>
            </a:r>
            <a:r>
              <a:rPr lang="sl-SI" sz="2500" kern="100" dirty="0">
                <a:effectLst/>
                <a:latin typeface="+mn-lt"/>
                <a:ea typeface="Calibri" panose="020F0502020204030204" pitchFamily="34" charset="0"/>
                <a:cs typeface="Calibri" panose="020F0502020204030204" pitchFamily="34" charset="0"/>
              </a:rPr>
              <a:t>oziroma smeri, se v ta študijski program oziroma smer lahko znova vpiše. Za študij iz prejšnjega stavka se zaračuna šolnina.«</a:t>
            </a:r>
            <a:endParaRPr lang="sl-SI" sz="2500" kern="100" dirty="0">
              <a:effectLst/>
              <a:latin typeface="+mn-lt"/>
              <a:ea typeface="Calibri" panose="020F0502020204030204" pitchFamily="34" charset="0"/>
              <a:cs typeface="Times New Roman" panose="02020603050405020304" pitchFamily="18" charset="0"/>
            </a:endParaRPr>
          </a:p>
          <a:p>
            <a:pPr marL="0" lvl="0" indent="0">
              <a:buNone/>
            </a:pPr>
            <a:r>
              <a:rPr lang="sl-SI" sz="2500" dirty="0">
                <a:effectLst/>
                <a:latin typeface="+mn-lt"/>
                <a:ea typeface="Times New Roman" panose="02020603050405020304" pitchFamily="18" charset="0"/>
                <a:cs typeface="Times New Roman" panose="02020603050405020304" pitchFamily="18" charset="0"/>
              </a:rPr>
              <a:t>- Omogoča se dokončanje študija tistim osebam, ki jim je status študenta prenehal zaradi izpisa iz študijskega programa ali smeri – posamezniki se bodo v ta študijski program oziroma smer ob plačilu šolnine lahko znova vpisali.</a:t>
            </a:r>
          </a:p>
          <a:p>
            <a:pPr marL="0" lvl="0" indent="0">
              <a:buNone/>
            </a:pPr>
            <a:r>
              <a:rPr lang="sl-SI" sz="2500" dirty="0">
                <a:effectLst/>
                <a:latin typeface="+mn-lt"/>
                <a:ea typeface="Times New Roman" panose="02020603050405020304" pitchFamily="18" charset="0"/>
                <a:cs typeface="Times New Roman" panose="02020603050405020304" pitchFamily="18" charset="0"/>
              </a:rPr>
              <a:t>- Vpis ne bo potekal preko oddaje prijave za vpis na portalu </a:t>
            </a:r>
            <a:r>
              <a:rPr lang="sl-SI" sz="2500" dirty="0" err="1">
                <a:effectLst/>
                <a:latin typeface="+mn-lt"/>
                <a:ea typeface="Times New Roman" panose="02020603050405020304" pitchFamily="18" charset="0"/>
                <a:cs typeface="Times New Roman" panose="02020603050405020304" pitchFamily="18" charset="0"/>
              </a:rPr>
              <a:t>eVŠ</a:t>
            </a:r>
            <a:r>
              <a:rPr lang="sl-SI" sz="2500" dirty="0">
                <a:effectLst/>
                <a:latin typeface="+mn-lt"/>
                <a:ea typeface="Times New Roman" panose="02020603050405020304" pitchFamily="18" charset="0"/>
                <a:cs typeface="Times New Roman" panose="02020603050405020304" pitchFamily="18" charset="0"/>
              </a:rPr>
              <a:t>, ampak VŠZ to uredijo s svojimi postopki. </a:t>
            </a:r>
          </a:p>
          <a:p>
            <a:pPr marL="0" lvl="0" indent="0">
              <a:buNone/>
            </a:pPr>
            <a:r>
              <a:rPr lang="sl-SI" sz="2500" dirty="0">
                <a:effectLst/>
                <a:latin typeface="+mn-lt"/>
                <a:ea typeface="Times New Roman" panose="02020603050405020304" pitchFamily="18" charset="0"/>
                <a:cs typeface="Times New Roman" panose="02020603050405020304" pitchFamily="18" charset="0"/>
              </a:rPr>
              <a:t>- V skladu s 40. členom ZViS morajo tudi tovrstni vpisi (VPIS PO IZPISU) biti končani do 30. septembra, iz upravičenih razlogov pa najpozneje do 30. oktobra. </a:t>
            </a:r>
          </a:p>
          <a:p>
            <a:pPr marL="0" lvl="0" indent="0">
              <a:buNone/>
            </a:pPr>
            <a:r>
              <a:rPr lang="sl-SI" sz="2500" dirty="0">
                <a:effectLst/>
                <a:latin typeface="+mn-lt"/>
                <a:ea typeface="Times New Roman" panose="02020603050405020304" pitchFamily="18" charset="0"/>
                <a:cs typeface="Times New Roman" panose="02020603050405020304" pitchFamily="18" charset="0"/>
              </a:rPr>
              <a:t>- Ni mogoč vpis v ABS.</a:t>
            </a:r>
          </a:p>
          <a:p>
            <a:pPr marL="25400" indent="0">
              <a:lnSpc>
                <a:spcPct val="107000"/>
              </a:lnSpc>
              <a:spcAft>
                <a:spcPts val="800"/>
              </a:spcAft>
              <a:buNone/>
            </a:pPr>
            <a:endParaRPr lang="sl-SI" sz="1600" dirty="0">
              <a:latin typeface="Arial" panose="020B0604020202020204" pitchFamily="34" charset="0"/>
              <a:cs typeface="Arial" panose="020B0604020202020204" pitchFamily="34" charset="0"/>
            </a:endParaRPr>
          </a:p>
          <a:p>
            <a:pPr algn="just"/>
            <a:endParaRPr lang="sl-SI" sz="1200" dirty="0">
              <a:latin typeface="Arial" panose="020B0604020202020204" pitchFamily="34" charset="0"/>
              <a:cs typeface="Arial" panose="020B0604020202020204" pitchFamily="34" charset="0"/>
            </a:endParaRPr>
          </a:p>
          <a:p>
            <a:endParaRPr lang="sl-SI"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05415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0BB87-967C-DE50-EA33-5EF436E8AEF4}"/>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6C64B785-D436-2A7A-0F5F-1FE1D036DC68}"/>
              </a:ext>
            </a:extLst>
          </p:cNvPr>
          <p:cNvSpPr>
            <a:spLocks noGrp="1"/>
          </p:cNvSpPr>
          <p:nvPr>
            <p:ph type="title"/>
          </p:nvPr>
        </p:nvSpPr>
        <p:spPr>
          <a:xfrm>
            <a:off x="457200" y="206375"/>
            <a:ext cx="8229600" cy="700591"/>
          </a:xfrm>
        </p:spPr>
        <p:txBody>
          <a:bodyPr>
            <a:normAutofit fontScale="90000"/>
          </a:bodyPr>
          <a:lstStyle/>
          <a:p>
            <a:pPr algn="ctr"/>
            <a:r>
              <a:rPr lang="sl-SI" sz="3000" i="1" kern="1200" dirty="0">
                <a:solidFill>
                  <a:prstClr val="black"/>
                </a:solidFill>
                <a:latin typeface="Times New Roman" panose="02020603050405020304" pitchFamily="18" charset="0"/>
                <a:ea typeface="+mj-ea"/>
                <a:cs typeface="Times New Roman" panose="02020603050405020304" pitchFamily="18" charset="0"/>
              </a:rPr>
              <a:t>Zakonodaja </a:t>
            </a:r>
            <a:br>
              <a:rPr lang="sl-SI" sz="3000" i="1" kern="1200" dirty="0">
                <a:solidFill>
                  <a:prstClr val="black"/>
                </a:solidFill>
                <a:latin typeface="Times New Roman" panose="02020603050405020304" pitchFamily="18" charset="0"/>
                <a:ea typeface="+mj-ea"/>
                <a:cs typeface="Times New Roman" panose="02020603050405020304" pitchFamily="18" charset="0"/>
              </a:rPr>
            </a:br>
            <a:r>
              <a:rPr lang="sl-SI" sz="2700" b="1" i="1" kern="1200" dirty="0">
                <a:solidFill>
                  <a:prstClr val="black"/>
                </a:solidFill>
                <a:latin typeface="Times New Roman" panose="02020603050405020304" pitchFamily="18" charset="0"/>
                <a:ea typeface="+mj-ea"/>
                <a:cs typeface="Times New Roman" panose="02020603050405020304" pitchFamily="18" charset="0"/>
              </a:rPr>
              <a:t>Zakon o visokem šolstvu</a:t>
            </a:r>
            <a:endParaRPr lang="sl-SI" sz="2700" b="1" dirty="0"/>
          </a:p>
        </p:txBody>
      </p:sp>
      <p:sp>
        <p:nvSpPr>
          <p:cNvPr id="3" name="Označba mesta vsebine 2">
            <a:extLst>
              <a:ext uri="{FF2B5EF4-FFF2-40B4-BE49-F238E27FC236}">
                <a16:creationId xmlns:a16="http://schemas.microsoft.com/office/drawing/2014/main" id="{877ADBE4-BB23-E10F-C435-D6930F0110A9}"/>
              </a:ext>
            </a:extLst>
          </p:cNvPr>
          <p:cNvSpPr>
            <a:spLocks noGrp="1"/>
          </p:cNvSpPr>
          <p:nvPr>
            <p:ph idx="1"/>
          </p:nvPr>
        </p:nvSpPr>
        <p:spPr>
          <a:xfrm>
            <a:off x="457200" y="906966"/>
            <a:ext cx="8401050" cy="3977268"/>
          </a:xfrm>
        </p:spPr>
        <p:txBody>
          <a:bodyPr>
            <a:normAutofit fontScale="55000" lnSpcReduction="20000"/>
          </a:bodyPr>
          <a:lstStyle/>
          <a:p>
            <a:pPr marL="285750" indent="-285750">
              <a:tabLst>
                <a:tab pos="457200" algn="l"/>
              </a:tabLst>
            </a:pPr>
            <a:r>
              <a:rPr lang="sl-SI" sz="2900" b="1" dirty="0">
                <a:effectLst/>
                <a:latin typeface="+mn-lt"/>
                <a:ea typeface="Times New Roman" panose="02020603050405020304" pitchFamily="18" charset="0"/>
              </a:rPr>
              <a:t>25. člen ZViS-M oz. 81. člen ZViS:</a:t>
            </a:r>
          </a:p>
          <a:p>
            <a:pPr marL="0" indent="0">
              <a:buNone/>
              <a:tabLst>
                <a:tab pos="457200" algn="l"/>
              </a:tabLst>
            </a:pPr>
            <a:r>
              <a:rPr lang="sl-SI" sz="2500" b="1" dirty="0">
                <a:latin typeface="+mn-lt"/>
                <a:ea typeface="Times New Roman" panose="02020603050405020304" pitchFamily="18" charset="0"/>
              </a:rPr>
              <a:t>- </a:t>
            </a:r>
            <a:r>
              <a:rPr lang="sl-SI" sz="2500" u="sng" dirty="0">
                <a:effectLst/>
                <a:latin typeface="+mn-lt"/>
                <a:ea typeface="Times New Roman" panose="02020603050405020304" pitchFamily="18" charset="0"/>
              </a:rPr>
              <a:t>Urejena je podlaga za vodenje dodatnih podatkov v evidencah z osebnimi podatki študentov VŠZ:</a:t>
            </a:r>
          </a:p>
          <a:p>
            <a:pPr marL="0" indent="0">
              <a:buNone/>
              <a:tabLst>
                <a:tab pos="457200" algn="l"/>
              </a:tabLst>
            </a:pPr>
            <a:r>
              <a:rPr lang="sl-SI" sz="2500" dirty="0">
                <a:latin typeface="+mn-lt"/>
                <a:ea typeface="Times New Roman" panose="02020603050405020304" pitchFamily="18" charset="0"/>
              </a:rPr>
              <a:t>- </a:t>
            </a:r>
            <a:r>
              <a:rPr lang="sl-SI" sz="2500" dirty="0">
                <a:effectLst/>
                <a:latin typeface="+mn-lt"/>
                <a:ea typeface="Times New Roman" panose="02020603050405020304" pitchFamily="18" charset="0"/>
              </a:rPr>
              <a:t>akademska elektronska identiteta,</a:t>
            </a:r>
          </a:p>
          <a:p>
            <a:pPr marL="0" indent="0">
              <a:buNone/>
              <a:tabLst>
                <a:tab pos="457200" algn="l"/>
              </a:tabLst>
            </a:pPr>
            <a:r>
              <a:rPr lang="sl-SI" sz="2500" dirty="0">
                <a:latin typeface="+mn-lt"/>
                <a:ea typeface="Times New Roman" panose="02020603050405020304" pitchFamily="18" charset="0"/>
              </a:rPr>
              <a:t>- </a:t>
            </a:r>
            <a:r>
              <a:rPr lang="sl-SI" sz="2500" dirty="0">
                <a:effectLst/>
                <a:latin typeface="+mn-lt"/>
                <a:ea typeface="Times New Roman" panose="02020603050405020304" pitchFamily="18" charset="0"/>
              </a:rPr>
              <a:t>e-naslov,</a:t>
            </a:r>
          </a:p>
          <a:p>
            <a:pPr marL="0" indent="0">
              <a:buNone/>
              <a:tabLst>
                <a:tab pos="457200" algn="l"/>
              </a:tabLst>
            </a:pPr>
            <a:r>
              <a:rPr lang="sl-SI" sz="2500" dirty="0">
                <a:latin typeface="+mn-lt"/>
                <a:ea typeface="Times New Roman" panose="02020603050405020304" pitchFamily="18" charset="0"/>
              </a:rPr>
              <a:t>- </a:t>
            </a:r>
            <a:r>
              <a:rPr lang="sl-SI" sz="2500" dirty="0">
                <a:effectLst/>
                <a:latin typeface="+mn-lt"/>
                <a:ea typeface="Times New Roman" panose="02020603050405020304" pitchFamily="18" charset="0"/>
              </a:rPr>
              <a:t>podatek o jeziku, v katerem je bila izobrazba dosežena</a:t>
            </a:r>
          </a:p>
          <a:p>
            <a:pPr marL="0" indent="0">
              <a:buNone/>
              <a:tabLst>
                <a:tab pos="457200" algn="l"/>
              </a:tabLst>
            </a:pPr>
            <a:endParaRPr lang="sl-SI" sz="2500" b="1" dirty="0">
              <a:latin typeface="+mn-lt"/>
              <a:ea typeface="Calibri" panose="020F0502020204030204" pitchFamily="34" charset="0"/>
              <a:cs typeface="Calibri" panose="020F0502020204030204" pitchFamily="34" charset="0"/>
            </a:endParaRPr>
          </a:p>
          <a:p>
            <a:pPr marL="285750" indent="-285750">
              <a:buFont typeface="Arial" panose="020B0604020202020204" pitchFamily="34" charset="0"/>
              <a:buChar char="•"/>
              <a:tabLst>
                <a:tab pos="457200" algn="l"/>
              </a:tabLst>
            </a:pPr>
            <a:r>
              <a:rPr lang="sl-SI" sz="2900" b="1" dirty="0">
                <a:latin typeface="+mn-lt"/>
                <a:ea typeface="Calibri" panose="020F0502020204030204" pitchFamily="34" charset="0"/>
                <a:cs typeface="Calibri" panose="020F0502020204030204" pitchFamily="34" charset="0"/>
              </a:rPr>
              <a:t>28. člen ZViS-M oz. 81.e člen ZViS:</a:t>
            </a:r>
          </a:p>
          <a:p>
            <a:pPr marL="25400" indent="0">
              <a:lnSpc>
                <a:spcPct val="107000"/>
              </a:lnSpc>
              <a:spcAft>
                <a:spcPts val="800"/>
              </a:spcAft>
              <a:buNone/>
            </a:pPr>
            <a:r>
              <a:rPr lang="sl-SI" sz="2600" dirty="0">
                <a:latin typeface="+mn-lt"/>
                <a:ea typeface="Calibri" panose="020F0502020204030204" pitchFamily="34" charset="0"/>
                <a:cs typeface="Calibri" panose="020F0502020204030204" pitchFamily="34" charset="0"/>
              </a:rPr>
              <a:t>- </a:t>
            </a:r>
            <a:r>
              <a:rPr lang="sl-SI" sz="2600" u="sng" dirty="0">
                <a:latin typeface="+mn-lt"/>
                <a:ea typeface="Calibri" panose="020F0502020204030204" pitchFamily="34" charset="0"/>
                <a:cs typeface="Calibri" panose="020F0502020204030204" pitchFamily="34" charset="0"/>
              </a:rPr>
              <a:t>V </a:t>
            </a:r>
            <a:r>
              <a:rPr lang="sl-SI" sz="2600" u="sng" dirty="0" err="1">
                <a:latin typeface="+mn-lt"/>
                <a:ea typeface="Calibri" panose="020F0502020204030204" pitchFamily="34" charset="0"/>
                <a:cs typeface="Calibri" panose="020F0502020204030204" pitchFamily="34" charset="0"/>
              </a:rPr>
              <a:t>eVŠ</a:t>
            </a:r>
            <a:r>
              <a:rPr lang="sl-SI" sz="2600" u="sng" dirty="0">
                <a:latin typeface="+mn-lt"/>
                <a:ea typeface="Calibri" panose="020F0502020204030204" pitchFamily="34" charset="0"/>
                <a:cs typeface="Calibri" panose="020F0502020204030204" pitchFamily="34" charset="0"/>
              </a:rPr>
              <a:t> evidenci študentov in diplomantov se bodo vodili tudi naslednji podatki</a:t>
            </a:r>
            <a:r>
              <a:rPr lang="sl-SI" sz="2600" dirty="0">
                <a:latin typeface="+mn-lt"/>
                <a:ea typeface="Calibri" panose="020F0502020204030204" pitchFamily="34" charset="0"/>
                <a:cs typeface="Calibri" panose="020F0502020204030204" pitchFamily="34" charset="0"/>
              </a:rPr>
              <a:t>:</a:t>
            </a:r>
          </a:p>
          <a:p>
            <a:pPr marL="25400" indent="0">
              <a:lnSpc>
                <a:spcPct val="107000"/>
              </a:lnSpc>
              <a:spcAft>
                <a:spcPts val="800"/>
              </a:spcAft>
              <a:buNone/>
            </a:pPr>
            <a:r>
              <a:rPr lang="sl-SI" sz="2600" dirty="0">
                <a:latin typeface="+mn-lt"/>
                <a:ea typeface="Calibri" panose="020F0502020204030204" pitchFamily="34" charset="0"/>
                <a:cs typeface="Calibri" panose="020F0502020204030204" pitchFamily="34" charset="0"/>
              </a:rPr>
              <a:t>- podatek, ali gre za vzporedni študij ,</a:t>
            </a:r>
          </a:p>
          <a:p>
            <a:pPr marL="25400" indent="0">
              <a:lnSpc>
                <a:spcPct val="107000"/>
              </a:lnSpc>
              <a:spcAft>
                <a:spcPts val="800"/>
              </a:spcAft>
              <a:buNone/>
            </a:pPr>
            <a:r>
              <a:rPr lang="sl-SI" sz="2600" dirty="0">
                <a:latin typeface="+mn-lt"/>
                <a:ea typeface="Calibri" panose="020F0502020204030204" pitchFamily="34" charset="0"/>
                <a:cs typeface="Calibri" panose="020F0502020204030204" pitchFamily="34" charset="0"/>
              </a:rPr>
              <a:t>- jezik, v katerem je bila izobrazba dosežena,</a:t>
            </a:r>
          </a:p>
          <a:p>
            <a:pPr marL="25400" indent="0">
              <a:lnSpc>
                <a:spcPct val="107000"/>
              </a:lnSpc>
              <a:spcAft>
                <a:spcPts val="800"/>
              </a:spcAft>
              <a:buNone/>
            </a:pPr>
            <a:r>
              <a:rPr lang="sl-SI" sz="2600" dirty="0">
                <a:latin typeface="+mn-lt"/>
                <a:ea typeface="Calibri" panose="020F0502020204030204" pitchFamily="34" charset="0"/>
                <a:cs typeface="Calibri" panose="020F0502020204030204" pitchFamily="34" charset="0"/>
              </a:rPr>
              <a:t>- pravna podlaga za podaljšanje statusa študenta,</a:t>
            </a:r>
          </a:p>
          <a:p>
            <a:pPr marL="25400" indent="0">
              <a:lnSpc>
                <a:spcPct val="107000"/>
              </a:lnSpc>
              <a:spcAft>
                <a:spcPts val="800"/>
              </a:spcAft>
              <a:buNone/>
            </a:pPr>
            <a:r>
              <a:rPr lang="sl-SI" sz="2600" dirty="0">
                <a:latin typeface="+mn-lt"/>
                <a:ea typeface="Calibri" panose="020F0502020204030204" pitchFamily="34" charset="0"/>
                <a:cs typeface="Calibri" panose="020F0502020204030204" pitchFamily="34" charset="0"/>
              </a:rPr>
              <a:t>- Evropska študentska identiteta (ID).</a:t>
            </a:r>
          </a:p>
          <a:p>
            <a:pPr marL="25400" indent="0">
              <a:lnSpc>
                <a:spcPct val="107000"/>
              </a:lnSpc>
              <a:spcAft>
                <a:spcPts val="800"/>
              </a:spcAft>
              <a:buNone/>
            </a:pPr>
            <a:endParaRPr lang="sl-SI" sz="1600" dirty="0">
              <a:latin typeface="Arial" panose="020B0604020202020204" pitchFamily="34" charset="0"/>
              <a:cs typeface="Arial" panose="020B0604020202020204" pitchFamily="34" charset="0"/>
            </a:endParaRPr>
          </a:p>
          <a:p>
            <a:pPr algn="just"/>
            <a:endParaRPr lang="sl-SI" sz="1200" dirty="0">
              <a:latin typeface="Arial" panose="020B0604020202020204" pitchFamily="34" charset="0"/>
              <a:cs typeface="Arial" panose="020B0604020202020204" pitchFamily="34" charset="0"/>
            </a:endParaRPr>
          </a:p>
          <a:p>
            <a:endParaRPr lang="sl-SI"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10056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59772-488D-4FC1-0974-8B277628EC42}"/>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2116F8D5-0C91-F1A9-4D78-64A1ED061D81}"/>
              </a:ext>
            </a:extLst>
          </p:cNvPr>
          <p:cNvSpPr>
            <a:spLocks noGrp="1"/>
          </p:cNvSpPr>
          <p:nvPr>
            <p:ph type="title"/>
          </p:nvPr>
        </p:nvSpPr>
        <p:spPr>
          <a:xfrm>
            <a:off x="457200" y="206375"/>
            <a:ext cx="8229600" cy="700591"/>
          </a:xfrm>
        </p:spPr>
        <p:txBody>
          <a:bodyPr>
            <a:normAutofit fontScale="90000"/>
          </a:bodyPr>
          <a:lstStyle/>
          <a:p>
            <a:pPr algn="ctr"/>
            <a:r>
              <a:rPr lang="sl-SI" sz="3000" i="1" kern="1200" dirty="0">
                <a:solidFill>
                  <a:prstClr val="black"/>
                </a:solidFill>
                <a:latin typeface="Times New Roman" panose="02020603050405020304" pitchFamily="18" charset="0"/>
                <a:ea typeface="+mj-ea"/>
                <a:cs typeface="Times New Roman" panose="02020603050405020304" pitchFamily="18" charset="0"/>
              </a:rPr>
              <a:t>Zakonodaja </a:t>
            </a:r>
            <a:br>
              <a:rPr lang="sl-SI" sz="3000" i="1" kern="1200" dirty="0">
                <a:solidFill>
                  <a:prstClr val="black"/>
                </a:solidFill>
                <a:latin typeface="Times New Roman" panose="02020603050405020304" pitchFamily="18" charset="0"/>
                <a:ea typeface="+mj-ea"/>
                <a:cs typeface="Times New Roman" panose="02020603050405020304" pitchFamily="18" charset="0"/>
              </a:rPr>
            </a:br>
            <a:r>
              <a:rPr lang="sl-SI" sz="2700" b="1" i="1" kern="1200" dirty="0">
                <a:solidFill>
                  <a:prstClr val="black"/>
                </a:solidFill>
                <a:latin typeface="Times New Roman" panose="02020603050405020304" pitchFamily="18" charset="0"/>
                <a:ea typeface="+mj-ea"/>
                <a:cs typeface="Times New Roman" panose="02020603050405020304" pitchFamily="18" charset="0"/>
              </a:rPr>
              <a:t>Zakon o visokem šolstvu</a:t>
            </a:r>
            <a:endParaRPr lang="sl-SI" sz="2700" b="1" dirty="0"/>
          </a:p>
        </p:txBody>
      </p:sp>
      <p:sp>
        <p:nvSpPr>
          <p:cNvPr id="3" name="Označba mesta vsebine 2">
            <a:extLst>
              <a:ext uri="{FF2B5EF4-FFF2-40B4-BE49-F238E27FC236}">
                <a16:creationId xmlns:a16="http://schemas.microsoft.com/office/drawing/2014/main" id="{0656903F-3A54-5179-D883-0A74E147A15B}"/>
              </a:ext>
            </a:extLst>
          </p:cNvPr>
          <p:cNvSpPr>
            <a:spLocks noGrp="1"/>
          </p:cNvSpPr>
          <p:nvPr>
            <p:ph idx="1"/>
          </p:nvPr>
        </p:nvSpPr>
        <p:spPr>
          <a:xfrm>
            <a:off x="457200" y="906966"/>
            <a:ext cx="8401050" cy="3977268"/>
          </a:xfrm>
        </p:spPr>
        <p:txBody>
          <a:bodyPr>
            <a:normAutofit/>
          </a:bodyPr>
          <a:lstStyle/>
          <a:p>
            <a:pPr marL="285750" lvl="0" indent="-285750">
              <a:buFont typeface="Arial" panose="020B0604020202020204" pitchFamily="34" charset="0"/>
              <a:buChar char="•"/>
            </a:pPr>
            <a:r>
              <a:rPr lang="sl-SI" sz="1800" b="1" dirty="0">
                <a:effectLst/>
                <a:latin typeface="+mn-lt"/>
                <a:ea typeface="Times New Roman" panose="02020603050405020304" pitchFamily="18" charset="0"/>
              </a:rPr>
              <a:t>33. člen ZViS-M oz. 83.a člen ZViS:</a:t>
            </a:r>
            <a:endParaRPr lang="sl-SI" sz="1800" dirty="0">
              <a:effectLst/>
              <a:latin typeface="+mn-lt"/>
              <a:ea typeface="Times New Roman" panose="02020603050405020304" pitchFamily="18" charset="0"/>
            </a:endParaRPr>
          </a:p>
          <a:p>
            <a:pPr marL="25400" indent="0">
              <a:lnSpc>
                <a:spcPct val="107000"/>
              </a:lnSpc>
              <a:spcAft>
                <a:spcPts val="800"/>
              </a:spcAft>
              <a:buNone/>
            </a:pPr>
            <a:r>
              <a:rPr lang="sl-SI" sz="1600" b="1" kern="100" dirty="0">
                <a:effectLst/>
                <a:latin typeface="+mn-lt"/>
                <a:ea typeface="Calibri" panose="020F0502020204030204" pitchFamily="34" charset="0"/>
                <a:cs typeface="Calibri" panose="020F0502020204030204" pitchFamily="34" charset="0"/>
              </a:rPr>
              <a:t>- </a:t>
            </a:r>
            <a:r>
              <a:rPr lang="sl-SI" sz="1600" u="sng" kern="100" dirty="0">
                <a:effectLst/>
                <a:latin typeface="+mn-lt"/>
                <a:ea typeface="Calibri" panose="020F0502020204030204" pitchFamily="34" charset="0"/>
                <a:cs typeface="Calibri" panose="020F0502020204030204" pitchFamily="34" charset="0"/>
              </a:rPr>
              <a:t>Upravne enote za namen izdaje dovoljenja za začasno prebivanje zaradi študija tujih študentov </a:t>
            </a:r>
            <a:r>
              <a:rPr lang="sl-SI" sz="1600" kern="100" dirty="0">
                <a:effectLst/>
                <a:latin typeface="+mn-lt"/>
                <a:ea typeface="Calibri" panose="020F0502020204030204" pitchFamily="34" charset="0"/>
                <a:cs typeface="Calibri" panose="020F0502020204030204" pitchFamily="34" charset="0"/>
              </a:rPr>
              <a:t>iz </a:t>
            </a:r>
            <a:r>
              <a:rPr lang="sl-SI" sz="1600" kern="100" dirty="0" err="1">
                <a:effectLst/>
                <a:latin typeface="+mn-lt"/>
                <a:ea typeface="Calibri" panose="020F0502020204030204" pitchFamily="34" charset="0"/>
                <a:cs typeface="Calibri" panose="020F0502020204030204" pitchFamily="34" charset="0"/>
              </a:rPr>
              <a:t>eVŠ</a:t>
            </a:r>
            <a:r>
              <a:rPr lang="sl-SI" sz="1600" kern="100" dirty="0">
                <a:effectLst/>
                <a:latin typeface="+mn-lt"/>
                <a:ea typeface="Calibri" panose="020F0502020204030204" pitchFamily="34" charset="0"/>
                <a:cs typeface="Calibri" panose="020F0502020204030204" pitchFamily="34" charset="0"/>
              </a:rPr>
              <a:t> na podlagi EMŠO lahko po novem pridobijo:</a:t>
            </a:r>
            <a:endParaRPr lang="sl-SI" sz="1600" kern="100" dirty="0">
              <a:latin typeface="+mn-lt"/>
              <a:ea typeface="Calibri" panose="020F0502020204030204" pitchFamily="34" charset="0"/>
              <a:cs typeface="Times New Roman" panose="02020603050405020304" pitchFamily="18" charset="0"/>
            </a:endParaRPr>
          </a:p>
          <a:p>
            <a:pPr marL="25400" indent="0">
              <a:lnSpc>
                <a:spcPct val="107000"/>
              </a:lnSpc>
              <a:spcAft>
                <a:spcPts val="800"/>
              </a:spcAft>
              <a:buNone/>
            </a:pPr>
            <a:r>
              <a:rPr lang="sl-SI" sz="1600" kern="100" dirty="0">
                <a:effectLst/>
                <a:latin typeface="+mn-lt"/>
                <a:ea typeface="Calibri" panose="020F0502020204030204" pitchFamily="34" charset="0"/>
                <a:cs typeface="Times New Roman" panose="02020603050405020304" pitchFamily="18" charset="0"/>
              </a:rPr>
              <a:t>- </a:t>
            </a:r>
            <a:r>
              <a:rPr lang="sl-SI" sz="1600" kern="100" dirty="0">
                <a:effectLst/>
                <a:latin typeface="+mn-lt"/>
                <a:ea typeface="Calibri" panose="020F0502020204030204" pitchFamily="34" charset="0"/>
                <a:cs typeface="Calibri" panose="020F0502020204030204" pitchFamily="34" charset="0"/>
              </a:rPr>
              <a:t>podatek o tem, ali je tujec sprejet v javnoveljavne študijske programe, </a:t>
            </a:r>
            <a:endParaRPr lang="sl-SI" sz="1600" kern="100" dirty="0">
              <a:latin typeface="+mn-lt"/>
              <a:ea typeface="Calibri" panose="020F0502020204030204" pitchFamily="34" charset="0"/>
              <a:cs typeface="Times New Roman" panose="02020603050405020304" pitchFamily="18" charset="0"/>
            </a:endParaRPr>
          </a:p>
          <a:p>
            <a:pPr marL="25400" indent="0">
              <a:lnSpc>
                <a:spcPct val="107000"/>
              </a:lnSpc>
              <a:spcAft>
                <a:spcPts val="800"/>
              </a:spcAft>
              <a:buNone/>
            </a:pPr>
            <a:r>
              <a:rPr lang="sl-SI" sz="1600" kern="100" dirty="0">
                <a:effectLst/>
                <a:latin typeface="+mn-lt"/>
                <a:ea typeface="Calibri" panose="020F0502020204030204" pitchFamily="34" charset="0"/>
                <a:cs typeface="Times New Roman" panose="02020603050405020304" pitchFamily="18" charset="0"/>
              </a:rPr>
              <a:t>- </a:t>
            </a:r>
            <a:r>
              <a:rPr lang="sl-SI" sz="1600" kern="100" dirty="0">
                <a:effectLst/>
                <a:latin typeface="+mn-lt"/>
                <a:ea typeface="Calibri" panose="020F0502020204030204" pitchFamily="34" charset="0"/>
                <a:cs typeface="Calibri" panose="020F0502020204030204" pitchFamily="34" charset="0"/>
              </a:rPr>
              <a:t>podatke o študiju</a:t>
            </a:r>
            <a:r>
              <a:rPr lang="sl-SI" sz="1800" kern="100" dirty="0">
                <a:effectLst/>
                <a:latin typeface="+mn-lt"/>
                <a:ea typeface="Calibri" panose="020F0502020204030204" pitchFamily="34" charset="0"/>
                <a:cs typeface="Calibri" panose="020F0502020204030204" pitchFamily="34" charset="0"/>
              </a:rPr>
              <a:t>.</a:t>
            </a:r>
            <a:endParaRPr lang="sl-SI" sz="1800" kern="100" dirty="0">
              <a:effectLst/>
              <a:latin typeface="+mn-lt"/>
              <a:ea typeface="Calibri" panose="020F0502020204030204" pitchFamily="34" charset="0"/>
              <a:cs typeface="Times New Roman" panose="02020603050405020304" pitchFamily="18" charset="0"/>
            </a:endParaRPr>
          </a:p>
          <a:p>
            <a:pPr marL="171450" lvl="0" indent="-171450">
              <a:buFont typeface="Arial" panose="020B0604020202020204" pitchFamily="34" charset="0"/>
              <a:buChar char="•"/>
            </a:pPr>
            <a:r>
              <a:rPr lang="sl-SI" sz="1800" b="1" dirty="0">
                <a:effectLst/>
                <a:latin typeface="+mn-lt"/>
                <a:ea typeface="Times New Roman" panose="02020603050405020304" pitchFamily="18" charset="0"/>
              </a:rPr>
              <a:t>Predhodne in končne določbe:</a:t>
            </a:r>
          </a:p>
          <a:p>
            <a:pPr marL="0" lvl="0" indent="0">
              <a:buNone/>
            </a:pPr>
            <a:r>
              <a:rPr lang="sl-SI" sz="1600" b="1" kern="100" dirty="0">
                <a:latin typeface="+mn-lt"/>
                <a:ea typeface="Calibri" panose="020F0502020204030204" pitchFamily="34" charset="0"/>
                <a:cs typeface="Calibri" panose="020F0502020204030204" pitchFamily="34" charset="0"/>
              </a:rPr>
              <a:t>- </a:t>
            </a:r>
            <a:r>
              <a:rPr lang="sl-SI" sz="1600" kern="100" dirty="0">
                <a:effectLst/>
                <a:latin typeface="+mn-lt"/>
                <a:ea typeface="Calibri" panose="020F0502020204030204" pitchFamily="34" charset="0"/>
                <a:cs typeface="Calibri" panose="020F0502020204030204" pitchFamily="34" charset="0"/>
              </a:rPr>
              <a:t>Pravilnik o razpisu za vpis in izvedbi vpisa v visokem šolstvu (Uradni list RS, št. 6/22 in 4/23) in Pravilnik o šolninah in drugih prispevkih v visokem šolstvu (Uradni list RS, št. 157/22)  se morata uskladiti z ZViS-M v treh mesecih od njegove uveljavitve.</a:t>
            </a:r>
            <a:endParaRPr lang="sl-SI" sz="1600" kern="100" dirty="0">
              <a:effectLst/>
              <a:latin typeface="+mn-lt"/>
              <a:ea typeface="Calibri" panose="020F0502020204030204" pitchFamily="34" charset="0"/>
              <a:cs typeface="Times New Roman" panose="02020603050405020304" pitchFamily="18" charset="0"/>
            </a:endParaRPr>
          </a:p>
          <a:p>
            <a:pPr marL="25400" indent="0">
              <a:lnSpc>
                <a:spcPct val="107000"/>
              </a:lnSpc>
              <a:spcAft>
                <a:spcPts val="800"/>
              </a:spcAft>
              <a:buNone/>
            </a:pPr>
            <a:endParaRPr lang="sl-SI" sz="1600" dirty="0">
              <a:latin typeface="Arial" panose="020B0604020202020204" pitchFamily="34" charset="0"/>
              <a:cs typeface="Arial" panose="020B0604020202020204" pitchFamily="34" charset="0"/>
            </a:endParaRPr>
          </a:p>
          <a:p>
            <a:pPr algn="just"/>
            <a:endParaRPr lang="sl-SI" sz="1200" dirty="0">
              <a:latin typeface="Arial" panose="020B0604020202020204" pitchFamily="34" charset="0"/>
              <a:cs typeface="Arial" panose="020B0604020202020204" pitchFamily="34" charset="0"/>
            </a:endParaRPr>
          </a:p>
          <a:p>
            <a:endParaRPr lang="sl-SI"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82996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7D0E952-C482-493C-B7FE-F216121C9314}"/>
              </a:ext>
            </a:extLst>
          </p:cNvPr>
          <p:cNvSpPr>
            <a:spLocks noGrp="1"/>
          </p:cNvSpPr>
          <p:nvPr>
            <p:ph type="title"/>
          </p:nvPr>
        </p:nvSpPr>
        <p:spPr>
          <a:xfrm>
            <a:off x="457200" y="206375"/>
            <a:ext cx="8229600" cy="969282"/>
          </a:xfrm>
        </p:spPr>
        <p:txBody>
          <a:bodyPr>
            <a:normAutofit fontScale="90000"/>
          </a:bodyPr>
          <a:lstStyle/>
          <a:p>
            <a:pPr algn="ctr"/>
            <a:r>
              <a:rPr lang="sl-SI" sz="3000" i="1" kern="1200" dirty="0">
                <a:solidFill>
                  <a:prstClr val="black"/>
                </a:solidFill>
                <a:latin typeface="Times New Roman" panose="02020603050405020304" pitchFamily="18" charset="0"/>
                <a:ea typeface="+mj-ea"/>
                <a:cs typeface="Times New Roman" panose="02020603050405020304" pitchFamily="18" charset="0"/>
              </a:rPr>
              <a:t>Zakonodaja </a:t>
            </a:r>
            <a:br>
              <a:rPr lang="sl-SI" sz="3000" i="1" kern="1200" dirty="0">
                <a:solidFill>
                  <a:prstClr val="black"/>
                </a:solidFill>
                <a:latin typeface="Times New Roman" panose="02020603050405020304" pitchFamily="18" charset="0"/>
                <a:ea typeface="+mj-ea"/>
                <a:cs typeface="Times New Roman" panose="02020603050405020304" pitchFamily="18" charset="0"/>
              </a:rPr>
            </a:br>
            <a:r>
              <a:rPr lang="sl-SI" sz="2700" b="1" i="1" kern="1200" dirty="0">
                <a:solidFill>
                  <a:prstClr val="black"/>
                </a:solidFill>
                <a:latin typeface="Times New Roman" panose="02020603050405020304" pitchFamily="18" charset="0"/>
                <a:ea typeface="+mj-ea"/>
                <a:cs typeface="Times New Roman" panose="02020603050405020304" pitchFamily="18" charset="0"/>
              </a:rPr>
              <a:t>Pravilnik o razpisu za vpis in izvedbi vpisa v visokem šolstvu</a:t>
            </a:r>
            <a:endParaRPr lang="sl-SI" sz="2700" b="1" dirty="0"/>
          </a:p>
        </p:txBody>
      </p:sp>
      <p:sp>
        <p:nvSpPr>
          <p:cNvPr id="3" name="Označba mesta vsebine 2">
            <a:extLst>
              <a:ext uri="{FF2B5EF4-FFF2-40B4-BE49-F238E27FC236}">
                <a16:creationId xmlns:a16="http://schemas.microsoft.com/office/drawing/2014/main" id="{F309408C-AB90-4364-8030-6B38A66B8C2F}"/>
              </a:ext>
            </a:extLst>
          </p:cNvPr>
          <p:cNvSpPr>
            <a:spLocks noGrp="1"/>
          </p:cNvSpPr>
          <p:nvPr>
            <p:ph idx="1"/>
          </p:nvPr>
        </p:nvSpPr>
        <p:spPr>
          <a:xfrm>
            <a:off x="512956" y="1369218"/>
            <a:ext cx="8345294" cy="3507581"/>
          </a:xfrm>
        </p:spPr>
        <p:txBody>
          <a:bodyPr>
            <a:normAutofit/>
          </a:bodyPr>
          <a:lstStyle/>
          <a:p>
            <a:pPr>
              <a:lnSpc>
                <a:spcPct val="107000"/>
              </a:lnSpc>
              <a:spcAft>
                <a:spcPts val="800"/>
              </a:spcAft>
            </a:pPr>
            <a:r>
              <a:rPr lang="sl-SI" sz="1800" b="1" kern="100" dirty="0">
                <a:effectLst/>
                <a:latin typeface="Calibri" panose="020F0502020204030204" pitchFamily="34" charset="0"/>
                <a:ea typeface="Calibri" panose="020F0502020204030204" pitchFamily="34" charset="0"/>
                <a:cs typeface="Calibri" panose="020F0502020204030204" pitchFamily="34" charset="0"/>
              </a:rPr>
              <a:t>Pravilnik o spremembah in dopolnitvah Pravilnika o razpisu za vpis in izvedbi vpisa v visokem šolstvu</a:t>
            </a:r>
          </a:p>
          <a:p>
            <a:pPr marL="25400" indent="0">
              <a:lnSpc>
                <a:spcPct val="107000"/>
              </a:lnSpc>
              <a:spcAft>
                <a:spcPts val="800"/>
              </a:spcAft>
              <a:buNone/>
            </a:pPr>
            <a:r>
              <a:rPr lang="sl-SI" sz="1800" dirty="0">
                <a:effectLst/>
                <a:latin typeface="Calibri" panose="020F0502020204030204" pitchFamily="34" charset="0"/>
                <a:ea typeface="Calibri" panose="020F0502020204030204" pitchFamily="34" charset="0"/>
              </a:rPr>
              <a:t>- Objavljen v Uradnem listu RS št. 5/2024 z dne 22. 1. 2024 in 7/24 z dne 29. 1. 2024</a:t>
            </a:r>
            <a:endParaRPr lang="sl-SI" sz="1800" dirty="0">
              <a:effectLst/>
              <a:latin typeface="Times New Roman" panose="02020603050405020304" pitchFamily="18" charset="0"/>
              <a:ea typeface="Calibri" panose="020F0502020204030204" pitchFamily="34" charset="0"/>
            </a:endParaRPr>
          </a:p>
          <a:p>
            <a:pPr algn="just">
              <a:buFont typeface="Arial" panose="020B0604020202020204" pitchFamily="34" charset="0"/>
              <a:buChar char="•"/>
            </a:pPr>
            <a:r>
              <a:rPr lang="sl-SI" sz="1800" b="1" dirty="0">
                <a:effectLst/>
                <a:latin typeface="Calibri" panose="020F0502020204030204" pitchFamily="34" charset="0"/>
                <a:ea typeface="Calibri" panose="020F0502020204030204" pitchFamily="34" charset="0"/>
                <a:cs typeface="Times New Roman" panose="02020603050405020304" pitchFamily="18" charset="0"/>
              </a:rPr>
              <a:t>2. člen - NOVO</a:t>
            </a:r>
            <a:r>
              <a:rPr lang="sl-SI" sz="1800" dirty="0">
                <a:effectLst/>
                <a:latin typeface="Calibri" panose="020F0502020204030204" pitchFamily="34" charset="0"/>
                <a:ea typeface="Calibri" panose="020F0502020204030204" pitchFamily="34" charset="0"/>
                <a:cs typeface="Times New Roman" panose="02020603050405020304" pitchFamily="18" charset="0"/>
              </a:rPr>
              <a:t>:</a:t>
            </a:r>
          </a:p>
          <a:p>
            <a:pPr marL="25400" indent="0" algn="just">
              <a:buNone/>
            </a:pPr>
            <a:r>
              <a:rPr lang="sl-SI" sz="1800" dirty="0">
                <a:effectLst/>
                <a:latin typeface="Calibri" panose="020F0502020204030204" pitchFamily="34" charset="0"/>
                <a:ea typeface="Calibri" panose="020F0502020204030204" pitchFamily="34" charset="0"/>
                <a:cs typeface="Times New Roman" panose="02020603050405020304" pitchFamily="18" charset="0"/>
              </a:rPr>
              <a:t>„(2) V postopkih po tem pravilniku osebno vročanje oziroma posredovanje dokumentov in obvestil kandidatom v zvezi z razpisom za vpis v visoko šolstvo potekata </a:t>
            </a:r>
            <a:r>
              <a:rPr lang="sl-SI" sz="1800" b="1" dirty="0">
                <a:effectLst/>
                <a:latin typeface="Calibri" panose="020F0502020204030204" pitchFamily="34" charset="0"/>
                <a:ea typeface="Calibri" panose="020F0502020204030204" pitchFamily="34" charset="0"/>
                <a:cs typeface="Times New Roman" panose="02020603050405020304" pitchFamily="18" charset="0"/>
              </a:rPr>
              <a:t>prek spletnega portala </a:t>
            </a:r>
            <a:r>
              <a:rPr lang="sl-SI" sz="1800" b="1" dirty="0" err="1">
                <a:effectLst/>
                <a:latin typeface="Calibri" panose="020F0502020204030204" pitchFamily="34" charset="0"/>
                <a:ea typeface="Calibri" panose="020F0502020204030204" pitchFamily="34" charset="0"/>
                <a:cs typeface="Times New Roman" panose="02020603050405020304" pitchFamily="18" charset="0"/>
              </a:rPr>
              <a:t>eVŠ</a:t>
            </a:r>
            <a:r>
              <a:rPr lang="sl-SI" sz="1800" b="1" dirty="0">
                <a:effectLst/>
                <a:latin typeface="Calibri" panose="020F0502020204030204" pitchFamily="34" charset="0"/>
                <a:ea typeface="Calibri" panose="020F0502020204030204" pitchFamily="34" charset="0"/>
                <a:cs typeface="Times New Roman" panose="02020603050405020304" pitchFamily="18" charset="0"/>
              </a:rPr>
              <a:t> </a:t>
            </a:r>
            <a:r>
              <a:rPr lang="sl-SI" sz="1800" dirty="0">
                <a:effectLst/>
                <a:latin typeface="Calibri" panose="020F0502020204030204" pitchFamily="34" charset="0"/>
                <a:ea typeface="Calibri" panose="020F0502020204030204" pitchFamily="34" charset="0"/>
                <a:cs typeface="Times New Roman" panose="02020603050405020304" pitchFamily="18" charset="0"/>
              </a:rPr>
              <a:t>v skladu z določbami zakona, ki ureja visoko šolstvo.“</a:t>
            </a:r>
          </a:p>
          <a:p>
            <a:pPr algn="just">
              <a:buFont typeface="Arial" panose="020B0604020202020204" pitchFamily="34" charset="0"/>
              <a:buChar char="•"/>
            </a:pPr>
            <a:endParaRPr lang="sl-SI"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buFont typeface="Arial" panose="020B0604020202020204" pitchFamily="34" charset="0"/>
              <a:buChar char="•"/>
            </a:pPr>
            <a:endParaRPr lang="sl-SI" sz="1600" dirty="0">
              <a:latin typeface="Arial" panose="020B0604020202020204" pitchFamily="34" charset="0"/>
              <a:cs typeface="Arial" panose="020B0604020202020204" pitchFamily="34" charset="0"/>
            </a:endParaRPr>
          </a:p>
          <a:p>
            <a:pPr algn="just"/>
            <a:endParaRPr lang="sl-SI" sz="1200" dirty="0">
              <a:latin typeface="Arial" panose="020B0604020202020204" pitchFamily="34" charset="0"/>
              <a:cs typeface="Arial" panose="020B0604020202020204" pitchFamily="34" charset="0"/>
            </a:endParaRPr>
          </a:p>
          <a:p>
            <a:endParaRPr lang="sl-SI"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28276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BEC8C98-8763-4A4D-B7DA-802F8EC492CE}"/>
              </a:ext>
            </a:extLst>
          </p:cNvPr>
          <p:cNvSpPr>
            <a:spLocks noGrp="1"/>
          </p:cNvSpPr>
          <p:nvPr>
            <p:ph type="title"/>
          </p:nvPr>
        </p:nvSpPr>
        <p:spPr/>
        <p:txBody>
          <a:bodyPr/>
          <a:lstStyle/>
          <a:p>
            <a:pPr algn="ctr"/>
            <a:r>
              <a:rPr lang="sl-SI" sz="2400" dirty="0">
                <a:solidFill>
                  <a:srgbClr val="C00000"/>
                </a:solidFill>
              </a:rPr>
              <a:t>Objava informacij </a:t>
            </a:r>
          </a:p>
        </p:txBody>
      </p:sp>
      <p:sp>
        <p:nvSpPr>
          <p:cNvPr id="3" name="Označba mesta številke diapozitiva 2">
            <a:extLst>
              <a:ext uri="{FF2B5EF4-FFF2-40B4-BE49-F238E27FC236}">
                <a16:creationId xmlns:a16="http://schemas.microsoft.com/office/drawing/2014/main" id="{FB51F8B2-36CA-49E1-99C2-C8059F2BEB11}"/>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smtClean="0">
                <a:ln>
                  <a:noFill/>
                </a:ln>
                <a:solidFill>
                  <a:srgbClr val="323232"/>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US" sz="1400" b="0" i="0" u="none" strike="noStrike" kern="0" cap="none" spc="0" normalizeH="0" baseline="0" noProof="0" dirty="0">
              <a:ln>
                <a:noFill/>
              </a:ln>
              <a:solidFill>
                <a:srgbClr val="323232"/>
              </a:solidFill>
              <a:effectLst/>
              <a:uLnTx/>
              <a:uFillTx/>
              <a:latin typeface="Arial"/>
              <a:cs typeface="Arial"/>
              <a:sym typeface="Arial"/>
            </a:endParaRPr>
          </a:p>
        </p:txBody>
      </p:sp>
      <p:sp>
        <p:nvSpPr>
          <p:cNvPr id="4" name="Označba mesta vsebine 3">
            <a:extLst>
              <a:ext uri="{FF2B5EF4-FFF2-40B4-BE49-F238E27FC236}">
                <a16:creationId xmlns:a16="http://schemas.microsoft.com/office/drawing/2014/main" id="{88359D9B-891A-472E-9B92-2405D25EE768}"/>
              </a:ext>
            </a:extLst>
          </p:cNvPr>
          <p:cNvSpPr>
            <a:spLocks noGrp="1"/>
          </p:cNvSpPr>
          <p:nvPr>
            <p:ph sz="quarter" idx="13"/>
          </p:nvPr>
        </p:nvSpPr>
        <p:spPr>
          <a:xfrm>
            <a:off x="366212" y="1136650"/>
            <a:ext cx="4176712" cy="3709988"/>
          </a:xfrm>
        </p:spPr>
        <p:txBody>
          <a:bodyPr/>
          <a:lstStyle/>
          <a:p>
            <a:r>
              <a:rPr lang="sl-SI" sz="1600" b="1" i="1" u="sng" dirty="0">
                <a:solidFill>
                  <a:schemeClr val="tx1"/>
                </a:solidFill>
                <a:latin typeface="+mj-lt"/>
              </a:rPr>
              <a:t>SLUŽBA VPIS/VPIC</a:t>
            </a:r>
            <a:endParaRPr lang="sl-SI" sz="1600" b="1" i="1" u="sng" dirty="0">
              <a:solidFill>
                <a:schemeClr val="tx1"/>
              </a:solidFill>
              <a:latin typeface="+mj-lt"/>
              <a:hlinkClick r:id="rId2">
                <a:extLst>
                  <a:ext uri="{A12FA001-AC4F-418D-AE19-62706E023703}">
                    <ahyp:hlinkClr xmlns:ahyp="http://schemas.microsoft.com/office/drawing/2018/hyperlinkcolor" val="tx"/>
                  </a:ext>
                </a:extLst>
              </a:hlinkClick>
            </a:endParaRPr>
          </a:p>
          <a:p>
            <a:r>
              <a:rPr lang="sl-SI" sz="1600" b="1" i="1" dirty="0">
                <a:solidFill>
                  <a:schemeClr val="tx1"/>
                </a:solidFill>
                <a:latin typeface="+mj-lt"/>
                <a:hlinkClick r:id="rId2">
                  <a:extLst>
                    <a:ext uri="{A12FA001-AC4F-418D-AE19-62706E023703}">
                      <ahyp:hlinkClr xmlns:ahyp="http://schemas.microsoft.com/office/drawing/2018/hyperlinkcolor" val="tx"/>
                    </a:ext>
                  </a:extLst>
                </a:hlinkClick>
              </a:rPr>
              <a:t>UL</a:t>
            </a:r>
          </a:p>
          <a:p>
            <a:r>
              <a:rPr lang="sl-SI" sz="1600" dirty="0">
                <a:solidFill>
                  <a:srgbClr val="0070C0"/>
                </a:solidFill>
                <a:latin typeface="+mj-lt"/>
                <a:hlinkClick r:id="rId2">
                  <a:extLst>
                    <a:ext uri="{A12FA001-AC4F-418D-AE19-62706E023703}">
                      <ahyp:hlinkClr xmlns:ahyp="http://schemas.microsoft.com/office/drawing/2018/hyperlinkcolor" val="tx"/>
                    </a:ext>
                  </a:extLst>
                </a:hlinkClick>
              </a:rPr>
              <a:t>https://www.uni-lj.si/studij/prijavno-sprejemni-postopki/dodipl/</a:t>
            </a:r>
            <a:endParaRPr lang="sl-SI" sz="1600" dirty="0">
              <a:solidFill>
                <a:srgbClr val="0070C0"/>
              </a:solidFill>
              <a:latin typeface="+mj-lt"/>
            </a:endParaRPr>
          </a:p>
          <a:p>
            <a:r>
              <a:rPr lang="sl-SI" sz="1600" b="1" i="1" dirty="0">
                <a:solidFill>
                  <a:schemeClr val="tx1"/>
                </a:solidFill>
                <a:latin typeface="+mj-lt"/>
              </a:rPr>
              <a:t>UM</a:t>
            </a:r>
          </a:p>
          <a:p>
            <a:r>
              <a:rPr lang="sl-SI" sz="1600" dirty="0">
                <a:solidFill>
                  <a:srgbClr val="0070C0"/>
                </a:solidFill>
                <a:latin typeface="+mj-lt"/>
                <a:hlinkClick r:id="rId3"/>
              </a:rPr>
              <a:t>https://moja.um.si/bodoci-studentje/Strani/postopek-vpisa.aspx</a:t>
            </a:r>
            <a:endParaRPr lang="sl-SI" sz="1600" dirty="0">
              <a:solidFill>
                <a:srgbClr val="0070C0"/>
              </a:solidFill>
              <a:latin typeface="+mj-lt"/>
            </a:endParaRPr>
          </a:p>
          <a:p>
            <a:r>
              <a:rPr lang="sl-SI" sz="1600" b="1" i="1" dirty="0">
                <a:solidFill>
                  <a:schemeClr val="tx1"/>
                </a:solidFill>
                <a:latin typeface="+mj-lt"/>
              </a:rPr>
              <a:t>UPR</a:t>
            </a:r>
          </a:p>
          <a:p>
            <a:r>
              <a:rPr lang="sl-SI" sz="1600" dirty="0">
                <a:solidFill>
                  <a:srgbClr val="0070C0"/>
                </a:solidFill>
                <a:latin typeface="+mj-lt"/>
                <a:hlinkClick r:id="rId4"/>
              </a:rPr>
              <a:t>https://www.upr.si/si/studij--vpis/dodiplomski-studij/</a:t>
            </a:r>
            <a:endParaRPr lang="sl-SI" sz="1600" dirty="0">
              <a:solidFill>
                <a:srgbClr val="0070C0"/>
              </a:solidFill>
              <a:latin typeface="+mj-lt"/>
            </a:endParaRPr>
          </a:p>
          <a:p>
            <a:r>
              <a:rPr lang="sl-SI" sz="1600" b="1" i="1" dirty="0">
                <a:solidFill>
                  <a:schemeClr val="tx1"/>
                </a:solidFill>
                <a:latin typeface="+mj-lt"/>
              </a:rPr>
              <a:t>UNG</a:t>
            </a:r>
          </a:p>
          <a:p>
            <a:r>
              <a:rPr lang="sl-SI" sz="1600" dirty="0">
                <a:solidFill>
                  <a:srgbClr val="0070C0"/>
                </a:solidFill>
                <a:latin typeface="+mj-lt"/>
                <a:hlinkClick r:id="rId5"/>
              </a:rPr>
              <a:t>https://www.ung.si/sl/vpisi/vpis-i-stopnja/</a:t>
            </a:r>
            <a:endParaRPr lang="sl-SI" sz="1600" dirty="0">
              <a:solidFill>
                <a:srgbClr val="0070C0"/>
              </a:solidFill>
              <a:latin typeface="+mj-lt"/>
            </a:endParaRPr>
          </a:p>
          <a:p>
            <a:endParaRPr lang="sl-SI" dirty="0">
              <a:solidFill>
                <a:srgbClr val="0070C0"/>
              </a:solidFill>
            </a:endParaRPr>
          </a:p>
          <a:p>
            <a:endParaRPr lang="sl-SI" dirty="0">
              <a:solidFill>
                <a:srgbClr val="0070C0"/>
              </a:solidFill>
            </a:endParaRPr>
          </a:p>
          <a:p>
            <a:endParaRPr lang="sl-SI" dirty="0">
              <a:solidFill>
                <a:srgbClr val="0070C0"/>
              </a:solidFill>
            </a:endParaRPr>
          </a:p>
          <a:p>
            <a:endParaRPr lang="sl-SI" dirty="0"/>
          </a:p>
        </p:txBody>
      </p:sp>
      <p:sp>
        <p:nvSpPr>
          <p:cNvPr id="5" name="Označba mesta vsebine 4">
            <a:extLst>
              <a:ext uri="{FF2B5EF4-FFF2-40B4-BE49-F238E27FC236}">
                <a16:creationId xmlns:a16="http://schemas.microsoft.com/office/drawing/2014/main" id="{A2C2F45D-C2F3-4D03-B018-BBA5E84EF00D}"/>
              </a:ext>
            </a:extLst>
          </p:cNvPr>
          <p:cNvSpPr>
            <a:spLocks noGrp="1"/>
          </p:cNvSpPr>
          <p:nvPr>
            <p:ph sz="quarter" idx="14"/>
          </p:nvPr>
        </p:nvSpPr>
        <p:spPr>
          <a:xfrm>
            <a:off x="4688818" y="1136649"/>
            <a:ext cx="4066832" cy="1854524"/>
          </a:xfrm>
        </p:spPr>
        <p:txBody>
          <a:bodyPr/>
          <a:lstStyle/>
          <a:p>
            <a:r>
              <a:rPr lang="sl-SI" sz="1600" b="1" i="1" u="sng" dirty="0">
                <a:latin typeface="+mj-lt"/>
              </a:rPr>
              <a:t>PORTAL </a:t>
            </a:r>
            <a:r>
              <a:rPr lang="sl-SI" sz="1600" b="1" i="1" u="sng" dirty="0" err="1">
                <a:latin typeface="+mj-lt"/>
              </a:rPr>
              <a:t>eVŠ</a:t>
            </a:r>
            <a:endParaRPr lang="sl-SI" sz="1600" b="1" i="1" u="sng" dirty="0">
              <a:latin typeface="+mj-lt"/>
            </a:endParaRPr>
          </a:p>
          <a:p>
            <a:r>
              <a:rPr lang="sl-SI" sz="1600" dirty="0">
                <a:latin typeface="+mj-lt"/>
                <a:hlinkClick r:id="rId6"/>
              </a:rPr>
              <a:t>https://portal.evs.gov.si/</a:t>
            </a:r>
            <a:endParaRPr lang="sl-SI" sz="1600" dirty="0">
              <a:latin typeface="+mj-lt"/>
            </a:endParaRPr>
          </a:p>
          <a:p>
            <a:endParaRPr lang="sl-SI" sz="1600" dirty="0">
              <a:latin typeface="+mj-lt"/>
            </a:endParaRPr>
          </a:p>
          <a:p>
            <a:r>
              <a:rPr lang="sl-SI" sz="1600" b="1" i="1" dirty="0">
                <a:latin typeface="+mj-lt"/>
              </a:rPr>
              <a:t>Fakultete, akademije, visoke strokovne šole</a:t>
            </a:r>
          </a:p>
        </p:txBody>
      </p:sp>
    </p:spTree>
    <p:extLst>
      <p:ext uri="{BB962C8B-B14F-4D97-AF65-F5344CB8AC3E}">
        <p14:creationId xmlns:p14="http://schemas.microsoft.com/office/powerpoint/2010/main" val="2113922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 calcmode="lin" valueType="num">
                                      <p:cBhvr additive="base">
                                        <p:cTn id="4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
                                            <p:txEl>
                                              <p:pRg st="8" end="8"/>
                                            </p:txEl>
                                          </p:spTgt>
                                        </p:tgtEl>
                                        <p:attrNameLst>
                                          <p:attrName>style.visibility</p:attrName>
                                        </p:attrNameLst>
                                      </p:cBhvr>
                                      <p:to>
                                        <p:strVal val="visible"/>
                                      </p:to>
                                    </p:set>
                                    <p:anim calcmode="lin" valueType="num">
                                      <p:cBhvr additive="base">
                                        <p:cTn id="5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5">
                                            <p:txEl>
                                              <p:pRg st="0" end="0"/>
                                            </p:txEl>
                                          </p:spTgt>
                                        </p:tgtEl>
                                        <p:attrNameLst>
                                          <p:attrName>style.visibility</p:attrName>
                                        </p:attrNameLst>
                                      </p:cBhvr>
                                      <p:to>
                                        <p:strVal val="visible"/>
                                      </p:to>
                                    </p:set>
                                    <p:anim calcmode="lin" valueType="num">
                                      <p:cBhvr additive="base">
                                        <p:cTn id="6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5">
                                            <p:txEl>
                                              <p:pRg st="1" end="1"/>
                                            </p:txEl>
                                          </p:spTgt>
                                        </p:tgtEl>
                                        <p:attrNameLst>
                                          <p:attrName>style.visibility</p:attrName>
                                        </p:attrNameLst>
                                      </p:cBhvr>
                                      <p:to>
                                        <p:strVal val="visible"/>
                                      </p:to>
                                    </p:set>
                                    <p:anim calcmode="lin" valueType="num">
                                      <p:cBhvr additive="base">
                                        <p:cTn id="6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5">
                                            <p:txEl>
                                              <p:pRg st="3" end="3"/>
                                            </p:txEl>
                                          </p:spTgt>
                                        </p:tgtEl>
                                        <p:attrNameLst>
                                          <p:attrName>style.visibility</p:attrName>
                                        </p:attrNameLst>
                                      </p:cBhvr>
                                      <p:to>
                                        <p:strVal val="visible"/>
                                      </p:to>
                                    </p:set>
                                    <p:anim calcmode="lin" valueType="num">
                                      <p:cBhvr additive="base">
                                        <p:cTn id="73"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7D0E952-C482-493C-B7FE-F216121C9314}"/>
              </a:ext>
            </a:extLst>
          </p:cNvPr>
          <p:cNvSpPr>
            <a:spLocks noGrp="1"/>
          </p:cNvSpPr>
          <p:nvPr>
            <p:ph type="title"/>
          </p:nvPr>
        </p:nvSpPr>
        <p:spPr>
          <a:xfrm>
            <a:off x="457200" y="206375"/>
            <a:ext cx="8229600" cy="969282"/>
          </a:xfrm>
        </p:spPr>
        <p:txBody>
          <a:bodyPr>
            <a:normAutofit fontScale="90000"/>
          </a:bodyPr>
          <a:lstStyle/>
          <a:p>
            <a:pPr algn="ctr"/>
            <a:r>
              <a:rPr lang="sl-SI" sz="3000" i="1" kern="1200" dirty="0">
                <a:solidFill>
                  <a:prstClr val="black"/>
                </a:solidFill>
                <a:latin typeface="Times New Roman" panose="02020603050405020304" pitchFamily="18" charset="0"/>
                <a:ea typeface="+mj-ea"/>
                <a:cs typeface="Times New Roman" panose="02020603050405020304" pitchFamily="18" charset="0"/>
              </a:rPr>
              <a:t>Zakonodaja </a:t>
            </a:r>
            <a:br>
              <a:rPr lang="sl-SI" sz="3000" i="1" kern="1200" dirty="0">
                <a:solidFill>
                  <a:prstClr val="black"/>
                </a:solidFill>
                <a:latin typeface="Times New Roman" panose="02020603050405020304" pitchFamily="18" charset="0"/>
                <a:ea typeface="+mj-ea"/>
                <a:cs typeface="Times New Roman" panose="02020603050405020304" pitchFamily="18" charset="0"/>
              </a:rPr>
            </a:br>
            <a:r>
              <a:rPr lang="sl-SI" sz="2700" b="1" i="1" kern="1200" dirty="0">
                <a:solidFill>
                  <a:prstClr val="black"/>
                </a:solidFill>
                <a:latin typeface="Times New Roman" panose="02020603050405020304" pitchFamily="18" charset="0"/>
                <a:ea typeface="+mj-ea"/>
                <a:cs typeface="Times New Roman" panose="02020603050405020304" pitchFamily="18" charset="0"/>
              </a:rPr>
              <a:t>Pravilnik o razpisu za vpis in izvedbi vpisa v visokem šolstvu</a:t>
            </a:r>
            <a:endParaRPr lang="sl-SI" sz="2700" b="1" dirty="0"/>
          </a:p>
        </p:txBody>
      </p:sp>
      <p:sp>
        <p:nvSpPr>
          <p:cNvPr id="3" name="Označba mesta vsebine 2">
            <a:extLst>
              <a:ext uri="{FF2B5EF4-FFF2-40B4-BE49-F238E27FC236}">
                <a16:creationId xmlns:a16="http://schemas.microsoft.com/office/drawing/2014/main" id="{F309408C-AB90-4364-8030-6B38A66B8C2F}"/>
              </a:ext>
            </a:extLst>
          </p:cNvPr>
          <p:cNvSpPr>
            <a:spLocks noGrp="1"/>
          </p:cNvSpPr>
          <p:nvPr>
            <p:ph idx="1"/>
          </p:nvPr>
        </p:nvSpPr>
        <p:spPr>
          <a:xfrm>
            <a:off x="628650" y="1369218"/>
            <a:ext cx="8229600" cy="3633961"/>
          </a:xfrm>
        </p:spPr>
        <p:txBody>
          <a:bodyPr>
            <a:normAutofit fontScale="85000" lnSpcReduction="10000"/>
          </a:bodyPr>
          <a:lstStyle/>
          <a:p>
            <a:r>
              <a:rPr lang="sl-SI" sz="1800" b="1" dirty="0">
                <a:latin typeface="+mn-lt"/>
                <a:ea typeface="Calibri" panose="020F0502020204030204" pitchFamily="34" charset="0"/>
                <a:cs typeface="Calibri" panose="020F0502020204030204" pitchFamily="34" charset="0"/>
              </a:rPr>
              <a:t>5. člen:</a:t>
            </a:r>
          </a:p>
          <a:p>
            <a:pPr marL="25400" indent="0">
              <a:buNone/>
            </a:pPr>
            <a:r>
              <a:rPr lang="sl-SI" sz="1800" dirty="0">
                <a:latin typeface="+mn-lt"/>
                <a:ea typeface="Calibri" panose="020F0502020204030204" pitchFamily="34" charset="0"/>
                <a:cs typeface="Calibri" panose="020F0502020204030204" pitchFamily="34" charset="0"/>
              </a:rPr>
              <a:t>„(1) Prosta vpisna mesta iz 7. točke prvega odstavka prejšnjega člena </a:t>
            </a:r>
            <a:r>
              <a:rPr lang="sl-SI" sz="1800" b="1" dirty="0">
                <a:latin typeface="+mn-lt"/>
                <a:ea typeface="Calibri" panose="020F0502020204030204" pitchFamily="34" charset="0"/>
                <a:cs typeface="Calibri" panose="020F0502020204030204" pitchFamily="34" charset="0"/>
              </a:rPr>
              <a:t>so namenjena tudi tujcem, ki so v skladu z zakonom, ki ureja visoko šolstvo, v Republiki Sloveniji dokončali srednješolsko izobraževanje in opravili maturo</a:t>
            </a:r>
            <a:r>
              <a:rPr lang="sl-SI" sz="1800" dirty="0">
                <a:latin typeface="+mn-lt"/>
                <a:ea typeface="Calibri" panose="020F0502020204030204" pitchFamily="34" charset="0"/>
                <a:cs typeface="Calibri" panose="020F0502020204030204" pitchFamily="34" charset="0"/>
              </a:rPr>
              <a:t>, ali pod pogojem, da imajo stalno prebivališče v Republiki Sloveniji in so sami ali vsaj eden od njihovih staršev ali skrbnikov do začetka izbirnega postopka rezidenti Republike Slovenije za davčne namene.</a:t>
            </a:r>
          </a:p>
          <a:p>
            <a:pPr marL="25400" indent="0">
              <a:buNone/>
            </a:pPr>
            <a:r>
              <a:rPr lang="sl-SI" sz="1800" dirty="0">
                <a:latin typeface="+mn-lt"/>
                <a:ea typeface="Calibri" panose="020F0502020204030204" pitchFamily="34" charset="0"/>
                <a:cs typeface="Calibri" panose="020F0502020204030204" pitchFamily="34" charset="0"/>
              </a:rPr>
              <a:t>(2) Za redni in izredni študij po dodiplomskih študijskih programih in enovitih magistrskih študijskih programih se za tujce lahko razpiše dodatno število prostih vpisnih mest. </a:t>
            </a:r>
            <a:r>
              <a:rPr lang="sl-SI" sz="1800" b="1" dirty="0">
                <a:latin typeface="+mn-lt"/>
                <a:ea typeface="Calibri" panose="020F0502020204030204" pitchFamily="34" charset="0"/>
                <a:cs typeface="Calibri" panose="020F0502020204030204" pitchFamily="34" charset="0"/>
              </a:rPr>
              <a:t>Znotraj dodatnega števila prostih vpisnih mest iz prejšnjega stavka se lahko ločeno razpišejo prosta vpisna mesta za državljane držav Zahodnega Balkana, s katerimi ima Republika Slovenija sklenjene bilateralne sporazume na področju izobraževanja. </a:t>
            </a:r>
            <a:r>
              <a:rPr lang="sl-SI" sz="1800" dirty="0">
                <a:latin typeface="+mn-lt"/>
                <a:ea typeface="Calibri" panose="020F0502020204030204" pitchFamily="34" charset="0"/>
                <a:cs typeface="Calibri" panose="020F0502020204030204" pitchFamily="34" charset="0"/>
              </a:rPr>
              <a:t>Število prostih vpisnih mest iz prvega stavka tega odstavka praviloma ne sme presegati števila prostih vpisnih mest iz 7. točke prvega odstavka prejšnjega člena za 20 % v primeru rednega študija in 50 % v primeru izrednega študija.“</a:t>
            </a:r>
          </a:p>
          <a:p>
            <a:pPr marL="25400" indent="0">
              <a:buNone/>
            </a:pPr>
            <a:endParaRPr lang="sl-SI" sz="1800" b="1" dirty="0">
              <a:latin typeface="Calibri" panose="020F0502020204030204" pitchFamily="34" charset="0"/>
              <a:ea typeface="Calibri" panose="020F0502020204030204" pitchFamily="34" charset="0"/>
              <a:cs typeface="Calibri" panose="020F0502020204030204" pitchFamily="34" charset="0"/>
            </a:endParaRPr>
          </a:p>
          <a:p>
            <a:pPr algn="just">
              <a:buFont typeface="Arial" panose="020B0604020202020204" pitchFamily="34" charset="0"/>
              <a:buChar char="•"/>
            </a:pPr>
            <a:endParaRPr lang="sl-SI"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buFont typeface="Arial" panose="020B0604020202020204" pitchFamily="34" charset="0"/>
              <a:buChar char="•"/>
            </a:pPr>
            <a:endParaRPr lang="sl-SI" sz="1600" dirty="0">
              <a:latin typeface="Arial" panose="020B0604020202020204" pitchFamily="34" charset="0"/>
              <a:cs typeface="Arial" panose="020B0604020202020204" pitchFamily="34" charset="0"/>
            </a:endParaRPr>
          </a:p>
          <a:p>
            <a:pPr algn="just"/>
            <a:endParaRPr lang="sl-SI" sz="1200" dirty="0">
              <a:latin typeface="Arial" panose="020B0604020202020204" pitchFamily="34" charset="0"/>
              <a:cs typeface="Arial" panose="020B0604020202020204" pitchFamily="34" charset="0"/>
            </a:endParaRPr>
          </a:p>
          <a:p>
            <a:endParaRPr lang="sl-SI"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99847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62F42D-78DB-186A-A79D-384CE5FC66AC}"/>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6914B233-D94A-551E-78F5-B3363DD70A71}"/>
              </a:ext>
            </a:extLst>
          </p:cNvPr>
          <p:cNvSpPr>
            <a:spLocks noGrp="1"/>
          </p:cNvSpPr>
          <p:nvPr>
            <p:ph type="title"/>
          </p:nvPr>
        </p:nvSpPr>
        <p:spPr>
          <a:xfrm>
            <a:off x="457200" y="206375"/>
            <a:ext cx="8229600" cy="760064"/>
          </a:xfrm>
        </p:spPr>
        <p:txBody>
          <a:bodyPr>
            <a:normAutofit fontScale="90000"/>
          </a:bodyPr>
          <a:lstStyle/>
          <a:p>
            <a:pPr algn="ctr"/>
            <a:r>
              <a:rPr lang="sl-SI" sz="3000" i="1" kern="1200" dirty="0">
                <a:solidFill>
                  <a:prstClr val="black"/>
                </a:solidFill>
                <a:latin typeface="Times New Roman" panose="02020603050405020304" pitchFamily="18" charset="0"/>
                <a:ea typeface="+mj-ea"/>
                <a:cs typeface="Times New Roman" panose="02020603050405020304" pitchFamily="18" charset="0"/>
              </a:rPr>
              <a:t>Zakonodaja </a:t>
            </a:r>
            <a:br>
              <a:rPr lang="sl-SI" sz="3000" i="1" kern="1200" dirty="0">
                <a:solidFill>
                  <a:prstClr val="black"/>
                </a:solidFill>
                <a:latin typeface="Times New Roman" panose="02020603050405020304" pitchFamily="18" charset="0"/>
                <a:ea typeface="+mj-ea"/>
                <a:cs typeface="Times New Roman" panose="02020603050405020304" pitchFamily="18" charset="0"/>
              </a:rPr>
            </a:br>
            <a:r>
              <a:rPr lang="sl-SI" sz="2700" b="1" i="1" kern="1200" dirty="0">
                <a:solidFill>
                  <a:prstClr val="black"/>
                </a:solidFill>
                <a:latin typeface="Times New Roman" panose="02020603050405020304" pitchFamily="18" charset="0"/>
                <a:ea typeface="+mj-ea"/>
                <a:cs typeface="Times New Roman" panose="02020603050405020304" pitchFamily="18" charset="0"/>
              </a:rPr>
              <a:t>Pravilnik o razpisu za vpis in izvedbi vpisa v visokem šolstvu</a:t>
            </a:r>
            <a:endParaRPr lang="sl-SI" sz="2700" b="1" dirty="0"/>
          </a:p>
        </p:txBody>
      </p:sp>
      <p:sp>
        <p:nvSpPr>
          <p:cNvPr id="3" name="Označba mesta vsebine 2">
            <a:extLst>
              <a:ext uri="{FF2B5EF4-FFF2-40B4-BE49-F238E27FC236}">
                <a16:creationId xmlns:a16="http://schemas.microsoft.com/office/drawing/2014/main" id="{E694348E-7C73-14A0-356F-E78AFD4320B3}"/>
              </a:ext>
            </a:extLst>
          </p:cNvPr>
          <p:cNvSpPr>
            <a:spLocks noGrp="1"/>
          </p:cNvSpPr>
          <p:nvPr>
            <p:ph idx="1"/>
          </p:nvPr>
        </p:nvSpPr>
        <p:spPr>
          <a:xfrm>
            <a:off x="319668" y="966440"/>
            <a:ext cx="8538582" cy="4036740"/>
          </a:xfrm>
        </p:spPr>
        <p:txBody>
          <a:bodyPr>
            <a:normAutofit fontScale="62500" lnSpcReduction="20000"/>
          </a:bodyPr>
          <a:lstStyle/>
          <a:p>
            <a:pPr>
              <a:buFont typeface="Arial" panose="020B0604020202020204" pitchFamily="34" charset="0"/>
              <a:buChar char="•"/>
            </a:pPr>
            <a:r>
              <a:rPr lang="sl-SI" sz="2500" b="1" dirty="0">
                <a:latin typeface="+mn-lt"/>
                <a:ea typeface="Calibri" panose="020F0502020204030204" pitchFamily="34" charset="0"/>
                <a:cs typeface="Calibri" panose="020F0502020204030204" pitchFamily="34" charset="0"/>
              </a:rPr>
              <a:t>13. člen:</a:t>
            </a:r>
          </a:p>
          <a:p>
            <a:pPr marL="25400" indent="0">
              <a:buNone/>
            </a:pPr>
            <a:r>
              <a:rPr lang="sl-SI" sz="1800" i="1" dirty="0">
                <a:latin typeface="+mn-lt"/>
                <a:ea typeface="Calibri" panose="020F0502020204030204" pitchFamily="34" charset="0"/>
                <a:cs typeface="Calibri" panose="020F0502020204030204" pitchFamily="34" charset="0"/>
              </a:rPr>
              <a:t>(3) Ne glede na način prijave iz prejšnjega odstavka </a:t>
            </a:r>
            <a:r>
              <a:rPr lang="sl-SI" sz="1800" b="1" i="1" dirty="0">
                <a:latin typeface="+mn-lt"/>
                <a:ea typeface="Calibri" panose="020F0502020204030204" pitchFamily="34" charset="0"/>
                <a:cs typeface="Calibri" panose="020F0502020204030204" pitchFamily="34" charset="0"/>
              </a:rPr>
              <a:t>kandidat vlaga zahtevane dokumente in priloge k prijavi elektronsko prek spletnega portala </a:t>
            </a:r>
            <a:r>
              <a:rPr lang="sl-SI" sz="1800" b="1" i="1" dirty="0" err="1">
                <a:latin typeface="+mn-lt"/>
                <a:ea typeface="Calibri" panose="020F0502020204030204" pitchFamily="34" charset="0"/>
                <a:cs typeface="Calibri" panose="020F0502020204030204" pitchFamily="34" charset="0"/>
              </a:rPr>
              <a:t>eVŠ</a:t>
            </a:r>
            <a:r>
              <a:rPr lang="sl-SI" sz="1800" b="1" i="1" dirty="0">
                <a:latin typeface="+mn-lt"/>
                <a:ea typeface="Calibri" panose="020F0502020204030204" pitchFamily="34" charset="0"/>
                <a:cs typeface="Calibri" panose="020F0502020204030204" pitchFamily="34" charset="0"/>
              </a:rPr>
              <a:t>.</a:t>
            </a:r>
          </a:p>
          <a:p>
            <a:pPr marL="25400" indent="0">
              <a:buNone/>
            </a:pPr>
            <a:r>
              <a:rPr lang="sl-SI" sz="1800" b="1" i="1" dirty="0">
                <a:latin typeface="+mn-lt"/>
                <a:ea typeface="Calibri" panose="020F0502020204030204" pitchFamily="34" charset="0"/>
                <a:cs typeface="Calibri" panose="020F0502020204030204" pitchFamily="34" charset="0"/>
              </a:rPr>
              <a:t>NOVO:</a:t>
            </a:r>
          </a:p>
          <a:p>
            <a:pPr marL="25400" indent="0">
              <a:buNone/>
            </a:pPr>
            <a:r>
              <a:rPr lang="sl-SI" sz="1800" i="1" dirty="0">
                <a:latin typeface="+mn-lt"/>
                <a:ea typeface="Calibri" panose="020F0502020204030204" pitchFamily="34" charset="0"/>
                <a:cs typeface="Calibri" panose="020F0502020204030204" pitchFamily="34" charset="0"/>
              </a:rPr>
              <a:t>„(4) Visokošolski zavodi in visokošolske prijavno-informacijske službe vročajo oziroma posredujejo kandidatom v seznanitev dokumente in obvestila v zvezi z razpisom za vpis z odložitvijo dokumenta oziroma obvestila </a:t>
            </a:r>
            <a:r>
              <a:rPr lang="sl-SI" sz="1800" b="1" i="1" dirty="0">
                <a:latin typeface="+mn-lt"/>
                <a:ea typeface="Calibri" panose="020F0502020204030204" pitchFamily="34" charset="0"/>
                <a:cs typeface="Calibri" panose="020F0502020204030204" pitchFamily="34" charset="0"/>
              </a:rPr>
              <a:t>v spletni portal </a:t>
            </a:r>
            <a:r>
              <a:rPr lang="sl-SI" sz="1800" b="1" i="1" dirty="0" err="1">
                <a:latin typeface="+mn-lt"/>
                <a:ea typeface="Calibri" panose="020F0502020204030204" pitchFamily="34" charset="0"/>
                <a:cs typeface="Calibri" panose="020F0502020204030204" pitchFamily="34" charset="0"/>
              </a:rPr>
              <a:t>eVŠ</a:t>
            </a:r>
            <a:r>
              <a:rPr lang="sl-SI" sz="1800" i="1" dirty="0">
                <a:latin typeface="+mn-lt"/>
                <a:ea typeface="Calibri" panose="020F0502020204030204" pitchFamily="34" charset="0"/>
                <a:cs typeface="Calibri" panose="020F0502020204030204" pitchFamily="34" charset="0"/>
              </a:rPr>
              <a:t>.</a:t>
            </a:r>
          </a:p>
          <a:p>
            <a:pPr marL="25400" indent="0">
              <a:buNone/>
            </a:pPr>
            <a:r>
              <a:rPr lang="sl-SI" sz="1800" i="1" dirty="0">
                <a:latin typeface="+mn-lt"/>
                <a:ea typeface="Calibri" panose="020F0502020204030204" pitchFamily="34" charset="0"/>
                <a:cs typeface="Calibri" panose="020F0502020204030204" pitchFamily="34" charset="0"/>
              </a:rPr>
              <a:t>(5) Visokošolski zavod oziroma visokošolske prijavno-informacijske službe </a:t>
            </a:r>
            <a:r>
              <a:rPr lang="sl-SI" sz="1800" b="1" i="1" dirty="0">
                <a:latin typeface="+mn-lt"/>
                <a:ea typeface="Calibri" panose="020F0502020204030204" pitchFamily="34" charset="0"/>
                <a:cs typeface="Calibri" panose="020F0502020204030204" pitchFamily="34" charset="0"/>
              </a:rPr>
              <a:t>o vložitvi dokumenta oziroma obvestila iz prejšnjega odstavka prek spletnega portala </a:t>
            </a:r>
            <a:r>
              <a:rPr lang="sl-SI" sz="1800" b="1" i="1" dirty="0" err="1">
                <a:latin typeface="+mn-lt"/>
                <a:ea typeface="Calibri" panose="020F0502020204030204" pitchFamily="34" charset="0"/>
                <a:cs typeface="Calibri" panose="020F0502020204030204" pitchFamily="34" charset="0"/>
              </a:rPr>
              <a:t>eVŠ</a:t>
            </a:r>
            <a:r>
              <a:rPr lang="sl-SI" sz="1800" b="1" i="1" dirty="0">
                <a:latin typeface="+mn-lt"/>
                <a:ea typeface="Calibri" panose="020F0502020204030204" pitchFamily="34" charset="0"/>
                <a:cs typeface="Calibri" panose="020F0502020204030204" pitchFamily="34" charset="0"/>
              </a:rPr>
              <a:t> tudi obvestijo kandidata</a:t>
            </a:r>
            <a:r>
              <a:rPr lang="sl-SI" sz="1800" i="1" dirty="0">
                <a:latin typeface="+mn-lt"/>
                <a:ea typeface="Calibri" panose="020F0502020204030204" pitchFamily="34" charset="0"/>
                <a:cs typeface="Calibri" panose="020F0502020204030204" pitchFamily="34" charset="0"/>
              </a:rPr>
              <a:t>, in sicer da je prejel dokument, ki mu ga je treba vročiti, ali obvestilo, s katerim mora biti seznanjen.</a:t>
            </a:r>
          </a:p>
          <a:p>
            <a:pPr marL="25400" indent="0">
              <a:buNone/>
            </a:pPr>
            <a:r>
              <a:rPr lang="sl-SI" sz="1800" i="1" dirty="0">
                <a:latin typeface="+mn-lt"/>
                <a:ea typeface="Calibri" panose="020F0502020204030204" pitchFamily="34" charset="0"/>
                <a:cs typeface="Calibri" panose="020F0502020204030204" pitchFamily="34" charset="0"/>
              </a:rPr>
              <a:t>(6) Kandidat prevzame dokument oziroma obvestilo s spletnega portala </a:t>
            </a:r>
            <a:r>
              <a:rPr lang="sl-SI" sz="1800" i="1" dirty="0" err="1">
                <a:latin typeface="+mn-lt"/>
                <a:ea typeface="Calibri" panose="020F0502020204030204" pitchFamily="34" charset="0"/>
                <a:cs typeface="Calibri" panose="020F0502020204030204" pitchFamily="34" charset="0"/>
              </a:rPr>
              <a:t>eVŠ</a:t>
            </a:r>
            <a:r>
              <a:rPr lang="sl-SI" sz="1800" i="1" dirty="0">
                <a:latin typeface="+mn-lt"/>
                <a:ea typeface="Calibri" panose="020F0502020204030204" pitchFamily="34" charset="0"/>
                <a:cs typeface="Calibri" panose="020F0502020204030204" pitchFamily="34" charset="0"/>
              </a:rPr>
              <a:t> v elektronski obliki po predhodni </a:t>
            </a:r>
            <a:r>
              <a:rPr lang="sl-SI" sz="1800" i="1" dirty="0" err="1">
                <a:latin typeface="+mn-lt"/>
                <a:ea typeface="Calibri" panose="020F0502020204030204" pitchFamily="34" charset="0"/>
                <a:cs typeface="Calibri" panose="020F0502020204030204" pitchFamily="34" charset="0"/>
              </a:rPr>
              <a:t>avtentikaciji</a:t>
            </a:r>
            <a:r>
              <a:rPr lang="sl-SI" sz="1800" i="1" dirty="0">
                <a:latin typeface="+mn-lt"/>
                <a:ea typeface="Calibri" panose="020F0502020204030204" pitchFamily="34" charset="0"/>
                <a:cs typeface="Calibri" panose="020F0502020204030204" pitchFamily="34" charset="0"/>
              </a:rPr>
              <a:t>.</a:t>
            </a:r>
          </a:p>
          <a:p>
            <a:pPr marL="25400" indent="0">
              <a:buNone/>
            </a:pPr>
            <a:r>
              <a:rPr lang="sl-SI" sz="1800" i="1" dirty="0">
                <a:latin typeface="+mn-lt"/>
                <a:ea typeface="Calibri" panose="020F0502020204030204" pitchFamily="34" charset="0"/>
                <a:cs typeface="Calibri" panose="020F0502020204030204" pitchFamily="34" charset="0"/>
              </a:rPr>
              <a:t>(7) </a:t>
            </a:r>
            <a:r>
              <a:rPr lang="sl-SI" sz="1800" b="1" i="1" dirty="0">
                <a:latin typeface="+mn-lt"/>
                <a:ea typeface="Calibri" panose="020F0502020204030204" pitchFamily="34" charset="0"/>
                <a:cs typeface="Calibri" panose="020F0502020204030204" pitchFamily="34" charset="0"/>
              </a:rPr>
              <a:t>Ob osebni vročitvi dokumenta prek spletnega portala </a:t>
            </a:r>
            <a:r>
              <a:rPr lang="sl-SI" sz="1800" b="1" i="1" dirty="0" err="1">
                <a:latin typeface="+mn-lt"/>
                <a:ea typeface="Calibri" panose="020F0502020204030204" pitchFamily="34" charset="0"/>
                <a:cs typeface="Calibri" panose="020F0502020204030204" pitchFamily="34" charset="0"/>
              </a:rPr>
              <a:t>eVŠ</a:t>
            </a:r>
            <a:r>
              <a:rPr lang="sl-SI" sz="1800" b="1" i="1" dirty="0">
                <a:latin typeface="+mn-lt"/>
                <a:ea typeface="Calibri" panose="020F0502020204030204" pitchFamily="34" charset="0"/>
                <a:cs typeface="Calibri" panose="020F0502020204030204" pitchFamily="34" charset="0"/>
              </a:rPr>
              <a:t> kandidat elektronsko potrdi elektronsko vročilnico. </a:t>
            </a:r>
            <a:r>
              <a:rPr lang="sl-SI" sz="1800" i="1" dirty="0">
                <a:latin typeface="+mn-lt"/>
                <a:ea typeface="Calibri" panose="020F0502020204030204" pitchFamily="34" charset="0"/>
                <a:cs typeface="Calibri" panose="020F0502020204030204" pitchFamily="34" charset="0"/>
              </a:rPr>
              <a:t>Dan elektronske potrditve elektronske vročilnice iz prejšnjega stavka se šteje za dan vročitve dokumenta. Če kandidat dokumenta ne prevzame v petih dneh od dneva prejema informativnega sporočila o elektronsko odloženem dokumentu na spletnem portalu </a:t>
            </a:r>
            <a:r>
              <a:rPr lang="sl-SI" sz="1800" i="1" dirty="0" err="1">
                <a:latin typeface="+mn-lt"/>
                <a:ea typeface="Calibri" panose="020F0502020204030204" pitchFamily="34" charset="0"/>
                <a:cs typeface="Calibri" panose="020F0502020204030204" pitchFamily="34" charset="0"/>
              </a:rPr>
              <a:t>eVŠ</a:t>
            </a:r>
            <a:r>
              <a:rPr lang="sl-SI" sz="1800" i="1" dirty="0">
                <a:latin typeface="+mn-lt"/>
                <a:ea typeface="Calibri" panose="020F0502020204030204" pitchFamily="34" charset="0"/>
                <a:cs typeface="Calibri" panose="020F0502020204030204" pitchFamily="34" charset="0"/>
              </a:rPr>
              <a:t>, velja vročitev za opravljeno z dnem preteka tega roka.</a:t>
            </a:r>
          </a:p>
          <a:p>
            <a:pPr marL="25400" indent="0">
              <a:buNone/>
            </a:pPr>
            <a:r>
              <a:rPr lang="sl-SI" sz="1800" i="1" dirty="0">
                <a:latin typeface="+mn-lt"/>
                <a:ea typeface="Calibri" panose="020F0502020204030204" pitchFamily="34" charset="0"/>
                <a:cs typeface="Calibri" panose="020F0502020204030204" pitchFamily="34" charset="0"/>
              </a:rPr>
              <a:t>(8) </a:t>
            </a:r>
            <a:r>
              <a:rPr lang="sl-SI" sz="1800" b="1" i="1" dirty="0">
                <a:latin typeface="+mn-lt"/>
                <a:ea typeface="Calibri" panose="020F0502020204030204" pitchFamily="34" charset="0"/>
                <a:cs typeface="Calibri" panose="020F0502020204030204" pitchFamily="34" charset="0"/>
              </a:rPr>
              <a:t>Elektronska vročilnica </a:t>
            </a:r>
            <a:r>
              <a:rPr lang="sl-SI" sz="1800" i="1" dirty="0">
                <a:latin typeface="+mn-lt"/>
                <a:ea typeface="Calibri" panose="020F0502020204030204" pitchFamily="34" charset="0"/>
                <a:cs typeface="Calibri" panose="020F0502020204030204" pitchFamily="34" charset="0"/>
              </a:rPr>
              <a:t>iz prejšnjega odstavka vsebuje naslednje podatke:</a:t>
            </a:r>
          </a:p>
          <a:p>
            <a:pPr marL="25400" indent="0">
              <a:buNone/>
            </a:pPr>
            <a:r>
              <a:rPr lang="sl-SI" sz="1800" i="1" dirty="0">
                <a:latin typeface="+mn-lt"/>
                <a:ea typeface="Calibri" panose="020F0502020204030204" pitchFamily="34" charset="0"/>
                <a:cs typeface="Calibri" panose="020F0502020204030204" pitchFamily="34" charset="0"/>
              </a:rPr>
              <a:t>-        številko dokumenta,</a:t>
            </a:r>
          </a:p>
          <a:p>
            <a:pPr marL="25400" indent="0">
              <a:buNone/>
            </a:pPr>
            <a:r>
              <a:rPr lang="sl-SI" sz="1800" i="1" dirty="0">
                <a:latin typeface="+mn-lt"/>
                <a:ea typeface="Calibri" panose="020F0502020204030204" pitchFamily="34" charset="0"/>
                <a:cs typeface="Calibri" panose="020F0502020204030204" pitchFamily="34" charset="0"/>
              </a:rPr>
              <a:t>-        navedbo prejemnika (kandidata),</a:t>
            </a:r>
          </a:p>
          <a:p>
            <a:pPr marL="25400" indent="0">
              <a:buNone/>
            </a:pPr>
            <a:r>
              <a:rPr lang="sl-SI" sz="1800" i="1" dirty="0">
                <a:latin typeface="+mn-lt"/>
                <a:ea typeface="Calibri" panose="020F0502020204030204" pitchFamily="34" charset="0"/>
                <a:cs typeface="Calibri" panose="020F0502020204030204" pitchFamily="34" charset="0"/>
              </a:rPr>
              <a:t>-        naslov prejemnika (kandidata) ter</a:t>
            </a:r>
          </a:p>
          <a:p>
            <a:pPr marL="25400" indent="0">
              <a:buNone/>
            </a:pPr>
            <a:r>
              <a:rPr lang="sl-SI" sz="1800" i="1" dirty="0">
                <a:latin typeface="+mn-lt"/>
                <a:ea typeface="Calibri" panose="020F0502020204030204" pitchFamily="34" charset="0"/>
                <a:cs typeface="Calibri" panose="020F0502020204030204" pitchFamily="34" charset="0"/>
              </a:rPr>
              <a:t>-        datum in uro vročitve.“</a:t>
            </a:r>
          </a:p>
          <a:p>
            <a:pPr marL="25400" indent="0">
              <a:buNone/>
            </a:pPr>
            <a:endParaRPr lang="sl-SI" sz="1800" b="1" dirty="0">
              <a:latin typeface="Calibri" panose="020F0502020204030204" pitchFamily="34" charset="0"/>
              <a:ea typeface="Calibri" panose="020F0502020204030204" pitchFamily="34" charset="0"/>
              <a:cs typeface="Calibri" panose="020F0502020204030204" pitchFamily="34" charset="0"/>
            </a:endParaRPr>
          </a:p>
          <a:p>
            <a:pPr algn="just">
              <a:buFont typeface="Arial" panose="020B0604020202020204" pitchFamily="34" charset="0"/>
              <a:buChar char="•"/>
            </a:pPr>
            <a:endParaRPr lang="sl-SI"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buFont typeface="Arial" panose="020B0604020202020204" pitchFamily="34" charset="0"/>
              <a:buChar char="•"/>
            </a:pPr>
            <a:endParaRPr lang="sl-SI" sz="1600" dirty="0">
              <a:latin typeface="Arial" panose="020B0604020202020204" pitchFamily="34" charset="0"/>
              <a:cs typeface="Arial" panose="020B0604020202020204" pitchFamily="34" charset="0"/>
            </a:endParaRPr>
          </a:p>
          <a:p>
            <a:pPr algn="just"/>
            <a:endParaRPr lang="sl-SI" sz="1200" dirty="0">
              <a:latin typeface="Arial" panose="020B0604020202020204" pitchFamily="34" charset="0"/>
              <a:cs typeface="Arial" panose="020B0604020202020204" pitchFamily="34" charset="0"/>
            </a:endParaRPr>
          </a:p>
          <a:p>
            <a:endParaRPr lang="sl-SI"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00199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8E23F7-43FB-D1D5-9597-96FDBBD36473}"/>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7CDE309C-0F91-5467-3445-BFA8740C9A9A}"/>
              </a:ext>
            </a:extLst>
          </p:cNvPr>
          <p:cNvSpPr>
            <a:spLocks noGrp="1"/>
          </p:cNvSpPr>
          <p:nvPr>
            <p:ph type="title"/>
          </p:nvPr>
        </p:nvSpPr>
        <p:spPr>
          <a:xfrm>
            <a:off x="457200" y="206375"/>
            <a:ext cx="8229600" cy="760064"/>
          </a:xfrm>
        </p:spPr>
        <p:txBody>
          <a:bodyPr>
            <a:normAutofit fontScale="90000"/>
          </a:bodyPr>
          <a:lstStyle/>
          <a:p>
            <a:pPr algn="ctr"/>
            <a:r>
              <a:rPr lang="sl-SI" sz="3000" i="1" kern="1200" dirty="0">
                <a:solidFill>
                  <a:prstClr val="black"/>
                </a:solidFill>
                <a:latin typeface="Times New Roman" panose="02020603050405020304" pitchFamily="18" charset="0"/>
                <a:ea typeface="+mj-ea"/>
                <a:cs typeface="Times New Roman" panose="02020603050405020304" pitchFamily="18" charset="0"/>
              </a:rPr>
              <a:t>Zakonodaja </a:t>
            </a:r>
            <a:br>
              <a:rPr lang="sl-SI" sz="3000" i="1" kern="1200" dirty="0">
                <a:solidFill>
                  <a:prstClr val="black"/>
                </a:solidFill>
                <a:latin typeface="Times New Roman" panose="02020603050405020304" pitchFamily="18" charset="0"/>
                <a:ea typeface="+mj-ea"/>
                <a:cs typeface="Times New Roman" panose="02020603050405020304" pitchFamily="18" charset="0"/>
              </a:rPr>
            </a:br>
            <a:r>
              <a:rPr lang="sl-SI" sz="2700" b="1" i="1" kern="1200" dirty="0">
                <a:solidFill>
                  <a:prstClr val="black"/>
                </a:solidFill>
                <a:latin typeface="Times New Roman" panose="02020603050405020304" pitchFamily="18" charset="0"/>
                <a:ea typeface="+mj-ea"/>
                <a:cs typeface="Times New Roman" panose="02020603050405020304" pitchFamily="18" charset="0"/>
              </a:rPr>
              <a:t>Pravilnik o razpisu za vpis in izvedbi vpisa v visokem šolstvu</a:t>
            </a:r>
            <a:endParaRPr lang="sl-SI" sz="2700" b="1" dirty="0"/>
          </a:p>
        </p:txBody>
      </p:sp>
      <p:sp>
        <p:nvSpPr>
          <p:cNvPr id="3" name="Označba mesta vsebine 2">
            <a:extLst>
              <a:ext uri="{FF2B5EF4-FFF2-40B4-BE49-F238E27FC236}">
                <a16:creationId xmlns:a16="http://schemas.microsoft.com/office/drawing/2014/main" id="{D27E8BFA-DC29-2493-5766-935589D12BFE}"/>
              </a:ext>
            </a:extLst>
          </p:cNvPr>
          <p:cNvSpPr>
            <a:spLocks noGrp="1"/>
          </p:cNvSpPr>
          <p:nvPr>
            <p:ph idx="1"/>
          </p:nvPr>
        </p:nvSpPr>
        <p:spPr>
          <a:xfrm>
            <a:off x="319668" y="966440"/>
            <a:ext cx="8538582" cy="4036740"/>
          </a:xfrm>
        </p:spPr>
        <p:txBody>
          <a:bodyPr>
            <a:normAutofit/>
          </a:bodyPr>
          <a:lstStyle/>
          <a:p>
            <a:r>
              <a:rPr lang="sl-SI" sz="1800" b="1" dirty="0">
                <a:latin typeface="+mn-lt"/>
                <a:ea typeface="Calibri" panose="020F0502020204030204" pitchFamily="34" charset="0"/>
                <a:cs typeface="Calibri" panose="020F0502020204030204" pitchFamily="34" charset="0"/>
              </a:rPr>
              <a:t>14. člen:</a:t>
            </a:r>
          </a:p>
          <a:p>
            <a:pPr marL="25400" indent="0">
              <a:buNone/>
            </a:pPr>
            <a:r>
              <a:rPr lang="sl-SI" sz="1800" i="1" kern="0" dirty="0">
                <a:effectLst/>
                <a:latin typeface="+mn-lt"/>
                <a:ea typeface="Times New Roman" panose="02020603050405020304" pitchFamily="18" charset="0"/>
                <a:cs typeface="Times New Roman" panose="02020603050405020304" pitchFamily="18" charset="0"/>
              </a:rPr>
              <a:t>„(6) Visokošolski zavodi, na katerih ostanejo prosta vpisna mesta tudi po izteku drugega prijavnega roka, lahko v </a:t>
            </a:r>
            <a:r>
              <a:rPr lang="sl-SI" sz="1800" b="1" i="1" kern="0" dirty="0">
                <a:effectLst/>
                <a:latin typeface="+mn-lt"/>
                <a:ea typeface="Times New Roman" panose="02020603050405020304" pitchFamily="18" charset="0"/>
                <a:cs typeface="Times New Roman" panose="02020603050405020304" pitchFamily="18" charset="0"/>
              </a:rPr>
              <a:t>roku za zapolnitev še prostih vpisnih mest </a:t>
            </a:r>
            <a:r>
              <a:rPr lang="sl-SI" sz="1800" i="1" kern="0" dirty="0">
                <a:effectLst/>
                <a:latin typeface="+mn-lt"/>
                <a:ea typeface="Times New Roman" panose="02020603050405020304" pitchFamily="18" charset="0"/>
                <a:cs typeface="Times New Roman" panose="02020603050405020304" pitchFamily="18" charset="0"/>
              </a:rPr>
              <a:t>skladno z razpisom za vpis vpisujejo kandidate, ki izpolnjujejo vpisne pogoje. Prijavijo se lahko kandidati, ki se niso prijavili v prvem ali drugem prijavnem roku, kandidati, ki se niso uvrstili v nobenega od v prvi ali drugi prijavi naštetih študijskih programov </a:t>
            </a:r>
            <a:r>
              <a:rPr lang="sl-SI" sz="1800" b="1" i="1" u="sng" kern="0" dirty="0">
                <a:effectLst/>
                <a:latin typeface="+mn-lt"/>
                <a:ea typeface="Times New Roman" panose="02020603050405020304" pitchFamily="18" charset="0"/>
                <a:cs typeface="Times New Roman" panose="02020603050405020304" pitchFamily="18" charset="0"/>
              </a:rPr>
              <a:t>ali se niso vpisali v študijski program, v katerega so bili sprejeti v prvem ali drugem prijavnem roku</a:t>
            </a:r>
            <a:r>
              <a:rPr lang="sl-SI" sz="1800" i="1" kern="0" dirty="0">
                <a:effectLst/>
                <a:latin typeface="+mn-lt"/>
                <a:ea typeface="Times New Roman" panose="02020603050405020304" pitchFamily="18" charset="0"/>
                <a:cs typeface="Times New Roman" panose="02020603050405020304" pitchFamily="18" charset="0"/>
              </a:rPr>
              <a:t>, in kandidati, sprejeti v prvem ali drugem prijavnem roku v študijski program, ki se ne bo izvajal.“</a:t>
            </a:r>
            <a:endParaRPr lang="sl-SI" sz="1800" i="1" kern="100" dirty="0">
              <a:effectLst/>
              <a:latin typeface="+mn-lt"/>
              <a:ea typeface="Calibri" panose="020F0502020204030204" pitchFamily="34" charset="0"/>
              <a:cs typeface="Times New Roman" panose="02020603050405020304" pitchFamily="18" charset="0"/>
            </a:endParaRPr>
          </a:p>
          <a:p>
            <a:pPr marL="25400" indent="0">
              <a:buNone/>
            </a:pPr>
            <a:endParaRPr lang="sl-SI" sz="1800" b="1" dirty="0">
              <a:latin typeface="+mn-lt"/>
              <a:ea typeface="Calibri" panose="020F0502020204030204" pitchFamily="34" charset="0"/>
              <a:cs typeface="Calibri" panose="020F0502020204030204" pitchFamily="34" charset="0"/>
            </a:endParaRPr>
          </a:p>
          <a:p>
            <a:pPr marL="25400" indent="0" algn="just">
              <a:buNone/>
            </a:pPr>
            <a:endParaRPr lang="sl-SI"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buFont typeface="Arial" panose="020B0604020202020204" pitchFamily="34" charset="0"/>
              <a:buChar char="•"/>
            </a:pPr>
            <a:endParaRPr lang="sl-SI" sz="1600" dirty="0">
              <a:latin typeface="Arial" panose="020B0604020202020204" pitchFamily="34" charset="0"/>
              <a:cs typeface="Arial" panose="020B0604020202020204" pitchFamily="34" charset="0"/>
            </a:endParaRPr>
          </a:p>
          <a:p>
            <a:pPr algn="just"/>
            <a:endParaRPr lang="sl-SI" sz="1200" dirty="0">
              <a:latin typeface="Arial" panose="020B0604020202020204" pitchFamily="34" charset="0"/>
              <a:cs typeface="Arial" panose="020B0604020202020204" pitchFamily="34" charset="0"/>
            </a:endParaRPr>
          </a:p>
          <a:p>
            <a:endParaRPr lang="sl-SI"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79175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F2C76-C6E8-94B8-01C6-30CD9E33B2B3}"/>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58F27410-3339-7EE3-9D19-FC9431008923}"/>
              </a:ext>
            </a:extLst>
          </p:cNvPr>
          <p:cNvSpPr>
            <a:spLocks noGrp="1"/>
          </p:cNvSpPr>
          <p:nvPr>
            <p:ph type="title"/>
          </p:nvPr>
        </p:nvSpPr>
        <p:spPr>
          <a:xfrm>
            <a:off x="457200" y="206375"/>
            <a:ext cx="8229600" cy="760064"/>
          </a:xfrm>
        </p:spPr>
        <p:txBody>
          <a:bodyPr>
            <a:normAutofit fontScale="90000"/>
          </a:bodyPr>
          <a:lstStyle/>
          <a:p>
            <a:pPr algn="ctr"/>
            <a:r>
              <a:rPr lang="sl-SI" sz="3000" i="1" kern="1200" dirty="0">
                <a:solidFill>
                  <a:prstClr val="black"/>
                </a:solidFill>
                <a:latin typeface="Times New Roman" panose="02020603050405020304" pitchFamily="18" charset="0"/>
                <a:ea typeface="+mj-ea"/>
                <a:cs typeface="Times New Roman" panose="02020603050405020304" pitchFamily="18" charset="0"/>
              </a:rPr>
              <a:t>Zakonodaja </a:t>
            </a:r>
            <a:br>
              <a:rPr lang="sl-SI" sz="3000" i="1" kern="1200" dirty="0">
                <a:solidFill>
                  <a:prstClr val="black"/>
                </a:solidFill>
                <a:latin typeface="Times New Roman" panose="02020603050405020304" pitchFamily="18" charset="0"/>
                <a:ea typeface="+mj-ea"/>
                <a:cs typeface="Times New Roman" panose="02020603050405020304" pitchFamily="18" charset="0"/>
              </a:rPr>
            </a:br>
            <a:r>
              <a:rPr lang="sl-SI" sz="2700" b="1" i="1" kern="1200" dirty="0">
                <a:solidFill>
                  <a:prstClr val="black"/>
                </a:solidFill>
                <a:latin typeface="Times New Roman" panose="02020603050405020304" pitchFamily="18" charset="0"/>
                <a:ea typeface="+mj-ea"/>
                <a:cs typeface="Times New Roman" panose="02020603050405020304" pitchFamily="18" charset="0"/>
              </a:rPr>
              <a:t>Pravilnik o razpisu za vpis in izvedbi vpisa v visokem šolstvu</a:t>
            </a:r>
            <a:endParaRPr lang="sl-SI" sz="2700" b="1" dirty="0"/>
          </a:p>
        </p:txBody>
      </p:sp>
      <p:sp>
        <p:nvSpPr>
          <p:cNvPr id="3" name="Označba mesta vsebine 2">
            <a:extLst>
              <a:ext uri="{FF2B5EF4-FFF2-40B4-BE49-F238E27FC236}">
                <a16:creationId xmlns:a16="http://schemas.microsoft.com/office/drawing/2014/main" id="{3DF57CE2-8FE1-E90A-E716-4625328D91F4}"/>
              </a:ext>
            </a:extLst>
          </p:cNvPr>
          <p:cNvSpPr>
            <a:spLocks noGrp="1"/>
          </p:cNvSpPr>
          <p:nvPr>
            <p:ph idx="1"/>
          </p:nvPr>
        </p:nvSpPr>
        <p:spPr>
          <a:xfrm>
            <a:off x="412595" y="1018479"/>
            <a:ext cx="8538582" cy="4036740"/>
          </a:xfrm>
        </p:spPr>
        <p:txBody>
          <a:bodyPr>
            <a:normAutofit lnSpcReduction="10000"/>
          </a:bodyPr>
          <a:lstStyle/>
          <a:p>
            <a:r>
              <a:rPr lang="sl-SI" sz="1800" b="1" dirty="0">
                <a:latin typeface="+mn-lt"/>
                <a:ea typeface="Calibri" panose="020F0502020204030204" pitchFamily="34" charset="0"/>
                <a:cs typeface="Calibri" panose="020F0502020204030204" pitchFamily="34" charset="0"/>
              </a:rPr>
              <a:t>26. člen:</a:t>
            </a:r>
          </a:p>
          <a:p>
            <a:pPr marL="25400" indent="0">
              <a:buNone/>
            </a:pPr>
            <a:r>
              <a:rPr lang="sl-SI" sz="1800" i="1" dirty="0">
                <a:latin typeface="+mn-lt"/>
                <a:ea typeface="Calibri" panose="020F0502020204030204" pitchFamily="34" charset="0"/>
                <a:cs typeface="Calibri" panose="020F0502020204030204" pitchFamily="34" charset="0"/>
              </a:rPr>
              <a:t>„(1) </a:t>
            </a:r>
            <a:r>
              <a:rPr lang="sl-SI" sz="1800" b="1" i="1" u="sng" dirty="0">
                <a:latin typeface="+mn-lt"/>
                <a:ea typeface="Calibri" panose="020F0502020204030204" pitchFamily="34" charset="0"/>
                <a:cs typeface="Calibri" panose="020F0502020204030204" pitchFamily="34" charset="0"/>
              </a:rPr>
              <a:t>Dokazila o izpolnjevanju vpisnih pogojev se v prvem in drugem roku predložijo elektronsko prek spletnega portala </a:t>
            </a:r>
            <a:r>
              <a:rPr lang="sl-SI" sz="1800" b="1" i="1" u="sng" dirty="0" err="1">
                <a:latin typeface="+mn-lt"/>
                <a:ea typeface="Calibri" panose="020F0502020204030204" pitchFamily="34" charset="0"/>
                <a:cs typeface="Calibri" panose="020F0502020204030204" pitchFamily="34" charset="0"/>
              </a:rPr>
              <a:t>eVŠ</a:t>
            </a:r>
            <a:r>
              <a:rPr lang="sl-SI" sz="1800" b="1" i="1" u="sng" dirty="0">
                <a:latin typeface="+mn-lt"/>
                <a:ea typeface="Calibri" panose="020F0502020204030204" pitchFamily="34" charset="0"/>
                <a:cs typeface="Calibri" panose="020F0502020204030204" pitchFamily="34" charset="0"/>
              </a:rPr>
              <a:t> </a:t>
            </a:r>
            <a:r>
              <a:rPr lang="sl-SI" sz="1800" i="1" dirty="0">
                <a:latin typeface="+mn-lt"/>
                <a:ea typeface="Calibri" panose="020F0502020204030204" pitchFamily="34" charset="0"/>
                <a:cs typeface="Calibri" panose="020F0502020204030204" pitchFamily="34" charset="0"/>
              </a:rPr>
              <a:t>pristojni visokošolsko prijavno-informacijski službi, v primeru roka za zapolnitev še prostih vpisnih mest pa visokošolskim zavodom.“</a:t>
            </a:r>
          </a:p>
          <a:p>
            <a:r>
              <a:rPr lang="sl-SI" sz="1800" b="1" dirty="0">
                <a:latin typeface="+mn-lt"/>
                <a:ea typeface="Calibri" panose="020F0502020204030204" pitchFamily="34" charset="0"/>
                <a:cs typeface="Calibri" panose="020F0502020204030204" pitchFamily="34" charset="0"/>
              </a:rPr>
              <a:t>31. člen:</a:t>
            </a:r>
          </a:p>
          <a:p>
            <a:pPr marL="25400" indent="0">
              <a:buNone/>
            </a:pPr>
            <a:r>
              <a:rPr lang="sl-SI" sz="1800" i="1" dirty="0">
                <a:latin typeface="+mn-lt"/>
                <a:ea typeface="Calibri" panose="020F0502020204030204" pitchFamily="34" charset="0"/>
                <a:cs typeface="Calibri" panose="020F0502020204030204" pitchFamily="34" charset="0"/>
              </a:rPr>
              <a:t>„(1) Izbirni postopek opravi Visokošolska prijavno-informacijska služba Univerze v Ljubljani do roka, določenega z razpisom. Visokošolske prijavno-informacijske službe pošljejo sezname sprejetih kandidatov visokošolskim zavodom in </a:t>
            </a:r>
            <a:r>
              <a:rPr lang="sl-SI" sz="1800" b="1" i="1" u="sng" dirty="0">
                <a:latin typeface="+mn-lt"/>
                <a:ea typeface="Calibri" panose="020F0502020204030204" pitchFamily="34" charset="0"/>
                <a:cs typeface="Calibri" panose="020F0502020204030204" pitchFamily="34" charset="0"/>
              </a:rPr>
              <a:t>vsakega kandidata elektronsko seznanijo z rezultati izbirnega postopka</a:t>
            </a:r>
            <a:r>
              <a:rPr lang="sl-SI" sz="1800" i="1" dirty="0">
                <a:latin typeface="+mn-lt"/>
                <a:ea typeface="Calibri" panose="020F0502020204030204" pitchFamily="34" charset="0"/>
                <a:cs typeface="Calibri" panose="020F0502020204030204" pitchFamily="34" charset="0"/>
              </a:rPr>
              <a:t>.</a:t>
            </a:r>
          </a:p>
          <a:p>
            <a:pPr marL="25400" indent="0">
              <a:buNone/>
            </a:pPr>
            <a:r>
              <a:rPr lang="sl-SI" sz="1800" i="1" dirty="0">
                <a:latin typeface="+mn-lt"/>
                <a:ea typeface="Calibri" panose="020F0502020204030204" pitchFamily="34" charset="0"/>
                <a:cs typeface="Calibri" panose="020F0502020204030204" pitchFamily="34" charset="0"/>
              </a:rPr>
              <a:t>(2) </a:t>
            </a:r>
            <a:r>
              <a:rPr lang="sl-SI" sz="1800" b="1" i="1" u="sng" dirty="0">
                <a:latin typeface="+mn-lt"/>
                <a:ea typeface="Calibri" panose="020F0502020204030204" pitchFamily="34" charset="0"/>
                <a:cs typeface="Calibri" panose="020F0502020204030204" pitchFamily="34" charset="0"/>
              </a:rPr>
              <a:t>Osebno vročanje oziroma posredovanje dokumentov in obvestil kandidatom v zvezi s prijavno-sprejemnim postopkom poteka prek spletnega portala </a:t>
            </a:r>
            <a:r>
              <a:rPr lang="sl-SI" sz="1800" b="1" i="1" u="sng" dirty="0" err="1">
                <a:latin typeface="+mn-lt"/>
                <a:ea typeface="Calibri" panose="020F0502020204030204" pitchFamily="34" charset="0"/>
                <a:cs typeface="Calibri" panose="020F0502020204030204" pitchFamily="34" charset="0"/>
              </a:rPr>
              <a:t>eVŠ</a:t>
            </a:r>
            <a:r>
              <a:rPr lang="sl-SI" sz="1800" b="1" i="1" u="sng" dirty="0">
                <a:latin typeface="+mn-lt"/>
                <a:ea typeface="Calibri" panose="020F0502020204030204" pitchFamily="34" charset="0"/>
                <a:cs typeface="Calibri" panose="020F0502020204030204" pitchFamily="34" charset="0"/>
              </a:rPr>
              <a:t> </a:t>
            </a:r>
            <a:r>
              <a:rPr lang="sl-SI" sz="1800" i="1" dirty="0">
                <a:latin typeface="+mn-lt"/>
                <a:ea typeface="Calibri" panose="020F0502020204030204" pitchFamily="34" charset="0"/>
                <a:cs typeface="Calibri" panose="020F0502020204030204" pitchFamily="34" charset="0"/>
              </a:rPr>
              <a:t>v skladu s 13. členom tega pravilnika.“</a:t>
            </a:r>
          </a:p>
          <a:p>
            <a:pPr marL="25400" indent="0">
              <a:buNone/>
            </a:pPr>
            <a:endParaRPr lang="sl-SI" sz="1800" b="1" dirty="0">
              <a:latin typeface="+mn-lt"/>
              <a:ea typeface="Calibri" panose="020F0502020204030204" pitchFamily="34" charset="0"/>
              <a:cs typeface="Calibri" panose="020F0502020204030204" pitchFamily="34" charset="0"/>
            </a:endParaRPr>
          </a:p>
          <a:p>
            <a:pPr marL="25400" indent="0" algn="just">
              <a:buNone/>
            </a:pPr>
            <a:endParaRPr lang="sl-SI"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buFont typeface="Arial" panose="020B0604020202020204" pitchFamily="34" charset="0"/>
              <a:buChar char="•"/>
            </a:pPr>
            <a:endParaRPr lang="sl-SI" sz="1600" dirty="0">
              <a:latin typeface="Arial" panose="020B0604020202020204" pitchFamily="34" charset="0"/>
              <a:cs typeface="Arial" panose="020B0604020202020204" pitchFamily="34" charset="0"/>
            </a:endParaRPr>
          </a:p>
          <a:p>
            <a:pPr algn="just"/>
            <a:endParaRPr lang="sl-SI" sz="1200" dirty="0">
              <a:latin typeface="Arial" panose="020B0604020202020204" pitchFamily="34" charset="0"/>
              <a:cs typeface="Arial" panose="020B0604020202020204" pitchFamily="34" charset="0"/>
            </a:endParaRPr>
          </a:p>
          <a:p>
            <a:endParaRPr lang="sl-SI"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89134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03FDC-EF8F-42D5-7A84-5D75DC02A2A0}"/>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42111411-68CE-57EA-692E-50830FCFD29C}"/>
              </a:ext>
            </a:extLst>
          </p:cNvPr>
          <p:cNvSpPr>
            <a:spLocks noGrp="1"/>
          </p:cNvSpPr>
          <p:nvPr>
            <p:ph type="title"/>
          </p:nvPr>
        </p:nvSpPr>
        <p:spPr>
          <a:xfrm>
            <a:off x="457200" y="206375"/>
            <a:ext cx="8229600" cy="760064"/>
          </a:xfrm>
        </p:spPr>
        <p:txBody>
          <a:bodyPr>
            <a:normAutofit fontScale="90000"/>
          </a:bodyPr>
          <a:lstStyle/>
          <a:p>
            <a:pPr algn="ctr"/>
            <a:r>
              <a:rPr lang="sl-SI" sz="3000" i="1" kern="1200" dirty="0">
                <a:solidFill>
                  <a:prstClr val="black"/>
                </a:solidFill>
                <a:latin typeface="Times New Roman" panose="02020603050405020304" pitchFamily="18" charset="0"/>
                <a:ea typeface="+mj-ea"/>
                <a:cs typeface="Times New Roman" panose="02020603050405020304" pitchFamily="18" charset="0"/>
              </a:rPr>
              <a:t>Zakonodaja </a:t>
            </a:r>
            <a:br>
              <a:rPr lang="sl-SI" sz="3000" i="1" kern="1200" dirty="0">
                <a:solidFill>
                  <a:prstClr val="black"/>
                </a:solidFill>
                <a:latin typeface="Times New Roman" panose="02020603050405020304" pitchFamily="18" charset="0"/>
                <a:ea typeface="+mj-ea"/>
                <a:cs typeface="Times New Roman" panose="02020603050405020304" pitchFamily="18" charset="0"/>
              </a:rPr>
            </a:br>
            <a:r>
              <a:rPr lang="sl-SI" sz="2700" b="1" i="1" kern="1200" dirty="0">
                <a:solidFill>
                  <a:prstClr val="black"/>
                </a:solidFill>
                <a:latin typeface="Times New Roman" panose="02020603050405020304" pitchFamily="18" charset="0"/>
                <a:ea typeface="+mj-ea"/>
                <a:cs typeface="Times New Roman" panose="02020603050405020304" pitchFamily="18" charset="0"/>
              </a:rPr>
              <a:t>Pravilnik o razpisu za vpis in izvedbi vpisa v visokem šolstvu</a:t>
            </a:r>
            <a:endParaRPr lang="sl-SI" sz="2700" b="1" dirty="0"/>
          </a:p>
        </p:txBody>
      </p:sp>
      <p:sp>
        <p:nvSpPr>
          <p:cNvPr id="3" name="Označba mesta vsebine 2">
            <a:extLst>
              <a:ext uri="{FF2B5EF4-FFF2-40B4-BE49-F238E27FC236}">
                <a16:creationId xmlns:a16="http://schemas.microsoft.com/office/drawing/2014/main" id="{4E26D85D-C6CD-268B-3466-C48B1DFC6D97}"/>
              </a:ext>
            </a:extLst>
          </p:cNvPr>
          <p:cNvSpPr>
            <a:spLocks noGrp="1"/>
          </p:cNvSpPr>
          <p:nvPr>
            <p:ph idx="1"/>
          </p:nvPr>
        </p:nvSpPr>
        <p:spPr>
          <a:xfrm>
            <a:off x="319668" y="966440"/>
            <a:ext cx="8538582" cy="4036740"/>
          </a:xfrm>
        </p:spPr>
        <p:txBody>
          <a:bodyPr>
            <a:normAutofit fontScale="92500" lnSpcReduction="10000"/>
          </a:bodyPr>
          <a:lstStyle/>
          <a:p>
            <a:r>
              <a:rPr lang="sl-SI" sz="1800" b="1" dirty="0">
                <a:latin typeface="+mn-lt"/>
                <a:ea typeface="Calibri" panose="020F0502020204030204" pitchFamily="34" charset="0"/>
                <a:cs typeface="Calibri" panose="020F0502020204030204" pitchFamily="34" charset="0"/>
              </a:rPr>
              <a:t>33. člen </a:t>
            </a:r>
            <a:r>
              <a:rPr lang="sl-SI" sz="1800" dirty="0">
                <a:latin typeface="+mn-lt"/>
                <a:ea typeface="Calibri" panose="020F0502020204030204" pitchFamily="34" charset="0"/>
                <a:cs typeface="Calibri" panose="020F0502020204030204" pitchFamily="34" charset="0"/>
              </a:rPr>
              <a:t>(naknadno razvrščanje)</a:t>
            </a:r>
            <a:r>
              <a:rPr lang="sl-SI" sz="1800" b="1" dirty="0">
                <a:latin typeface="+mn-lt"/>
                <a:ea typeface="Calibri" panose="020F0502020204030204" pitchFamily="34" charset="0"/>
                <a:cs typeface="Calibri" panose="020F0502020204030204" pitchFamily="34" charset="0"/>
              </a:rPr>
              <a:t>:</a:t>
            </a:r>
          </a:p>
          <a:p>
            <a:pPr marL="25400" indent="0">
              <a:buNone/>
            </a:pPr>
            <a:r>
              <a:rPr lang="sl-SI" sz="1800" i="1" dirty="0">
                <a:latin typeface="+mn-lt"/>
                <a:ea typeface="Calibri" panose="020F0502020204030204" pitchFamily="34" charset="0"/>
                <a:cs typeface="Calibri" panose="020F0502020204030204" pitchFamily="34" charset="0"/>
              </a:rPr>
              <a:t>„Visokošolske prijavno-informacijske službe kandidate iz prejšnjega člena in visokošolske zavode, na katere so se uvrstili, </a:t>
            </a:r>
            <a:r>
              <a:rPr lang="sl-SI" sz="1800" b="1" i="1" u="sng" dirty="0">
                <a:latin typeface="+mn-lt"/>
                <a:ea typeface="Calibri" panose="020F0502020204030204" pitchFamily="34" charset="0"/>
                <a:cs typeface="Calibri" panose="020F0502020204030204" pitchFamily="34" charset="0"/>
              </a:rPr>
              <a:t>z rezultati izbirnega postopka elektronsko seznanijo </a:t>
            </a:r>
            <a:r>
              <a:rPr lang="sl-SI" sz="1800" i="1" dirty="0">
                <a:latin typeface="+mn-lt"/>
                <a:ea typeface="Calibri" panose="020F0502020204030204" pitchFamily="34" charset="0"/>
                <a:cs typeface="Calibri" panose="020F0502020204030204" pitchFamily="34" charset="0"/>
              </a:rPr>
              <a:t>v skladu s 13. členom tega pravilnika najpozneje do 20. septembra.“</a:t>
            </a:r>
          </a:p>
          <a:p>
            <a:r>
              <a:rPr lang="sl-SI" sz="1800" b="1" dirty="0">
                <a:latin typeface="+mn-lt"/>
                <a:ea typeface="Calibri" panose="020F0502020204030204" pitchFamily="34" charset="0"/>
                <a:cs typeface="Calibri" panose="020F0502020204030204" pitchFamily="34" charset="0"/>
              </a:rPr>
              <a:t>36. člen </a:t>
            </a:r>
            <a:r>
              <a:rPr lang="sl-SI" sz="1800" dirty="0">
                <a:latin typeface="+mn-lt"/>
                <a:ea typeface="Calibri" panose="020F0502020204030204" pitchFamily="34" charset="0"/>
                <a:cs typeface="Calibri" panose="020F0502020204030204" pitchFamily="34" charset="0"/>
              </a:rPr>
              <a:t>(izbirni postopek drugega prijavnega roka)</a:t>
            </a:r>
            <a:r>
              <a:rPr lang="sl-SI" sz="1800" b="1" dirty="0">
                <a:latin typeface="+mn-lt"/>
                <a:ea typeface="Calibri" panose="020F0502020204030204" pitchFamily="34" charset="0"/>
                <a:cs typeface="Calibri" panose="020F0502020204030204" pitchFamily="34" charset="0"/>
              </a:rPr>
              <a:t>:</a:t>
            </a:r>
          </a:p>
          <a:p>
            <a:pPr marL="25400" indent="0">
              <a:buNone/>
            </a:pPr>
            <a:r>
              <a:rPr lang="sl-SI" sz="1800" i="1" dirty="0">
                <a:latin typeface="+mn-lt"/>
                <a:ea typeface="Calibri" panose="020F0502020204030204" pitchFamily="34" charset="0"/>
                <a:cs typeface="Calibri" panose="020F0502020204030204" pitchFamily="34" charset="0"/>
              </a:rPr>
              <a:t>„(2) Seznami sprejetih kandidatov se pošljejo visokošolskim zavodom, vsak kandidat pa je </a:t>
            </a:r>
            <a:r>
              <a:rPr lang="sl-SI" sz="1800" b="1" i="1" u="sng" dirty="0">
                <a:latin typeface="+mn-lt"/>
                <a:ea typeface="Calibri" panose="020F0502020204030204" pitchFamily="34" charset="0"/>
                <a:cs typeface="Calibri" panose="020F0502020204030204" pitchFamily="34" charset="0"/>
              </a:rPr>
              <a:t>z rezultatom tudi elektronsko seznanjen prek spletnega portala </a:t>
            </a:r>
            <a:r>
              <a:rPr lang="sl-SI" sz="1800" b="1" i="1" u="sng" dirty="0" err="1">
                <a:latin typeface="+mn-lt"/>
                <a:ea typeface="Calibri" panose="020F0502020204030204" pitchFamily="34" charset="0"/>
                <a:cs typeface="Calibri" panose="020F0502020204030204" pitchFamily="34" charset="0"/>
              </a:rPr>
              <a:t>eVŠ</a:t>
            </a:r>
            <a:r>
              <a:rPr lang="sl-SI" sz="1800" b="1" i="1" u="sng" dirty="0">
                <a:latin typeface="+mn-lt"/>
                <a:ea typeface="Calibri" panose="020F0502020204030204" pitchFamily="34" charset="0"/>
                <a:cs typeface="Calibri" panose="020F0502020204030204" pitchFamily="34" charset="0"/>
              </a:rPr>
              <a:t> </a:t>
            </a:r>
            <a:r>
              <a:rPr lang="sl-SI" sz="1800" i="1" dirty="0">
                <a:latin typeface="+mn-lt"/>
                <a:ea typeface="Calibri" panose="020F0502020204030204" pitchFamily="34" charset="0"/>
                <a:cs typeface="Calibri" panose="020F0502020204030204" pitchFamily="34" charset="0"/>
              </a:rPr>
              <a:t>v skladu s 13. členom tega pravilnika.“</a:t>
            </a:r>
          </a:p>
          <a:p>
            <a:r>
              <a:rPr lang="sl-SI" sz="1800" b="1" dirty="0">
                <a:latin typeface="+mn-lt"/>
                <a:ea typeface="Calibri" panose="020F0502020204030204" pitchFamily="34" charset="0"/>
                <a:cs typeface="Calibri" panose="020F0502020204030204" pitchFamily="34" charset="0"/>
              </a:rPr>
              <a:t>38. člen </a:t>
            </a:r>
            <a:r>
              <a:rPr lang="sl-SI" sz="1800" dirty="0">
                <a:latin typeface="+mn-lt"/>
                <a:ea typeface="Calibri" panose="020F0502020204030204" pitchFamily="34" charset="0"/>
                <a:cs typeface="Calibri" panose="020F0502020204030204" pitchFamily="34" charset="0"/>
              </a:rPr>
              <a:t>(Rok za zapolnitev še prostih vpisnih mest)</a:t>
            </a:r>
            <a:r>
              <a:rPr lang="sl-SI" sz="1800" b="1" dirty="0">
                <a:latin typeface="+mn-lt"/>
                <a:ea typeface="Calibri" panose="020F0502020204030204" pitchFamily="34" charset="0"/>
                <a:cs typeface="Calibri" panose="020F0502020204030204" pitchFamily="34" charset="0"/>
              </a:rPr>
              <a:t>:</a:t>
            </a:r>
          </a:p>
          <a:p>
            <a:pPr marL="25400" indent="0" algn="just">
              <a:buNone/>
            </a:pPr>
            <a:r>
              <a:rPr lang="sl-SI" sz="1800" i="1" dirty="0">
                <a:effectLst/>
                <a:latin typeface="Calibri" panose="020F0502020204030204" pitchFamily="34" charset="0"/>
                <a:ea typeface="Calibri" panose="020F0502020204030204" pitchFamily="34" charset="0"/>
                <a:cs typeface="Times New Roman" panose="02020603050405020304" pitchFamily="18" charset="0"/>
              </a:rPr>
              <a:t>„(3) Izbirni postopek se opravi najpozneje do roka, določenega z razpisom, </a:t>
            </a:r>
            <a:r>
              <a:rPr lang="sl-SI" sz="1800" b="1" i="1" u="sng" dirty="0">
                <a:effectLst/>
                <a:latin typeface="Calibri" panose="020F0502020204030204" pitchFamily="34" charset="0"/>
                <a:ea typeface="Calibri" panose="020F0502020204030204" pitchFamily="34" charset="0"/>
                <a:cs typeface="Times New Roman" panose="02020603050405020304" pitchFamily="18" charset="0"/>
              </a:rPr>
              <a:t>kandidata pa se z rezultatom elektronsko seznani prek spletnega portala </a:t>
            </a:r>
            <a:r>
              <a:rPr lang="sl-SI" sz="1800" b="1" i="1" u="sng" dirty="0" err="1">
                <a:effectLst/>
                <a:latin typeface="Calibri" panose="020F0502020204030204" pitchFamily="34" charset="0"/>
                <a:ea typeface="Calibri" panose="020F0502020204030204" pitchFamily="34" charset="0"/>
                <a:cs typeface="Times New Roman" panose="02020603050405020304" pitchFamily="18" charset="0"/>
              </a:rPr>
              <a:t>eVŠ</a:t>
            </a:r>
            <a:r>
              <a:rPr lang="sl-SI" sz="1800" b="1" i="1" u="sng" dirty="0">
                <a:effectLst/>
                <a:latin typeface="Calibri" panose="020F0502020204030204" pitchFamily="34" charset="0"/>
                <a:ea typeface="Calibri" panose="020F0502020204030204" pitchFamily="34" charset="0"/>
                <a:cs typeface="Times New Roman" panose="02020603050405020304" pitchFamily="18" charset="0"/>
              </a:rPr>
              <a:t> </a:t>
            </a:r>
            <a:r>
              <a:rPr lang="sl-SI" sz="1800" i="1" dirty="0">
                <a:effectLst/>
                <a:latin typeface="Calibri" panose="020F0502020204030204" pitchFamily="34" charset="0"/>
                <a:ea typeface="Calibri" panose="020F0502020204030204" pitchFamily="34" charset="0"/>
                <a:cs typeface="Times New Roman" panose="02020603050405020304" pitchFamily="18" charset="0"/>
              </a:rPr>
              <a:t>v skladu s 13. členom tega pravilnika.“</a:t>
            </a:r>
          </a:p>
          <a:p>
            <a:pPr algn="just">
              <a:buFont typeface="Arial" panose="020B0604020202020204" pitchFamily="34" charset="0"/>
              <a:buChar char="•"/>
            </a:pPr>
            <a:r>
              <a:rPr lang="sl-SI" sz="1800" b="1" dirty="0">
                <a:latin typeface="Calibri" panose="020F0502020204030204" pitchFamily="34" charset="0"/>
                <a:ea typeface="Calibri" panose="020F0502020204030204" pitchFamily="34" charset="0"/>
                <a:cs typeface="Times New Roman" panose="02020603050405020304" pitchFamily="18" charset="0"/>
              </a:rPr>
              <a:t>45. do 64. člen Pravilnika: </a:t>
            </a:r>
            <a:r>
              <a:rPr lang="sl-SI" sz="1800" dirty="0">
                <a:latin typeface="Calibri" panose="020F0502020204030204" pitchFamily="34" charset="0"/>
                <a:ea typeface="Calibri" panose="020F0502020204030204" pitchFamily="34" charset="0"/>
                <a:cs typeface="Times New Roman" panose="02020603050405020304" pitchFamily="18" charset="0"/>
              </a:rPr>
              <a:t>podiplomski študijski programi.</a:t>
            </a:r>
            <a:endParaRPr lang="sl-SI"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buFont typeface="Arial" panose="020B0604020202020204" pitchFamily="34" charset="0"/>
              <a:buChar char="•"/>
            </a:pPr>
            <a:endParaRPr lang="sl-SI" sz="1600" dirty="0">
              <a:latin typeface="Arial" panose="020B0604020202020204" pitchFamily="34" charset="0"/>
              <a:cs typeface="Arial" panose="020B0604020202020204" pitchFamily="34" charset="0"/>
            </a:endParaRPr>
          </a:p>
          <a:p>
            <a:pPr algn="just"/>
            <a:endParaRPr lang="sl-SI" sz="1200" dirty="0">
              <a:latin typeface="Arial" panose="020B0604020202020204" pitchFamily="34" charset="0"/>
              <a:cs typeface="Arial" panose="020B0604020202020204" pitchFamily="34" charset="0"/>
            </a:endParaRPr>
          </a:p>
          <a:p>
            <a:endParaRPr lang="sl-SI"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40809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223963" y="4563667"/>
            <a:ext cx="5848350" cy="335756"/>
          </a:xfrm>
          <a:prstGeom prst="rect">
            <a:avLst/>
          </a:prstGeom>
        </p:spPr>
        <p:txBody>
          <a:bodyPr anchor="ctr">
            <a:normAutofit/>
          </a:bodyPr>
          <a:lstStyle>
            <a:lvl1pPr algn="ctr" defTabSz="914400" rtl="0" eaLnBrk="1" latinLnBrk="0" hangingPunct="1">
              <a:spcBef>
                <a:spcPct val="0"/>
              </a:spcBef>
              <a:buNone/>
              <a:defRPr sz="3200" kern="1200" baseline="0">
                <a:solidFill>
                  <a:schemeClr val="tx1"/>
                </a:solidFill>
                <a:latin typeface="Century Gothic" pitchFamily="34" charset="0"/>
                <a:ea typeface="+mj-ea"/>
                <a:cs typeface="+mj-cs"/>
              </a:defRPr>
            </a:lvl1pPr>
          </a:lstStyle>
          <a:p>
            <a:pPr marL="0" marR="0" lvl="0" indent="0" algn="ctr" defTabSz="914400" rtl="0" eaLnBrk="1" fontAlgn="auto" latinLnBrk="0" hangingPunct="1">
              <a:lnSpc>
                <a:spcPct val="100000"/>
              </a:lnSpc>
              <a:spcBef>
                <a:spcPct val="0"/>
              </a:spcBef>
              <a:spcAft>
                <a:spcPts val="0"/>
              </a:spcAft>
              <a:buClr>
                <a:srgbClr val="000000"/>
              </a:buClr>
              <a:buSzTx/>
              <a:buFont typeface="Arial"/>
              <a:buNone/>
              <a:tabLst/>
              <a:defRPr/>
            </a:pPr>
            <a:endParaRPr kumimoji="0" lang="sl-SI" sz="1500" b="0" i="0" u="none" strike="noStrike" kern="1200" cap="none" spc="293" normalizeH="0" baseline="0" noProof="0" dirty="0">
              <a:ln>
                <a:noFill/>
              </a:ln>
              <a:solidFill>
                <a:srgbClr val="323232"/>
              </a:solidFill>
              <a:effectLst/>
              <a:uLnTx/>
              <a:uFillTx/>
              <a:latin typeface="Calibri" panose="020F0502020204030204" pitchFamily="34" charset="0"/>
              <a:ea typeface="+mj-ea"/>
              <a:cs typeface="Calibri" panose="020F0502020204030204" pitchFamily="34" charset="0"/>
              <a:sym typeface="Arial"/>
            </a:endParaRPr>
          </a:p>
        </p:txBody>
      </p:sp>
      <p:sp>
        <p:nvSpPr>
          <p:cNvPr id="4" name="Naslov 3">
            <a:extLst>
              <a:ext uri="{FF2B5EF4-FFF2-40B4-BE49-F238E27FC236}">
                <a16:creationId xmlns:a16="http://schemas.microsoft.com/office/drawing/2014/main" id="{C2753CCC-D68F-4743-89A8-FA06FC91F286}"/>
              </a:ext>
            </a:extLst>
          </p:cNvPr>
          <p:cNvSpPr>
            <a:spLocks noGrp="1"/>
          </p:cNvSpPr>
          <p:nvPr>
            <p:ph type="ctrTitle"/>
          </p:nvPr>
        </p:nvSpPr>
        <p:spPr>
          <a:xfrm>
            <a:off x="691376" y="780585"/>
            <a:ext cx="7309624" cy="3560956"/>
          </a:xfrm>
        </p:spPr>
        <p:txBody>
          <a:bodyPr anchor="t"/>
          <a:lstStyle/>
          <a:p>
            <a:r>
              <a:rPr kumimoji="0" lang="sl-SI" sz="3500" i="1" u="none" strike="noStrike" kern="1200" cap="none" spc="0" normalizeH="0" baseline="0" noProof="0" dirty="0">
                <a:ln>
                  <a:noFill/>
                </a:ln>
                <a:solidFill>
                  <a:schemeClr val="tx1"/>
                </a:solidFill>
                <a:effectLst/>
                <a:uLnTx/>
                <a:uFillTx/>
                <a:latin typeface="+mj-lt"/>
                <a:ea typeface="+mj-ea"/>
                <a:cs typeface="Times New Roman" panose="02020603050405020304" pitchFamily="18" charset="0"/>
              </a:rPr>
              <a:t>Razpis za vpis v dodiplomske in enovite magistrske študijske programe v študijskem letu 2024/2025 </a:t>
            </a:r>
            <a:br>
              <a:rPr kumimoji="0" lang="sl-SI" sz="3500" i="1" u="none" strike="noStrike" kern="1200" cap="none" spc="0" normalizeH="0" baseline="0" noProof="0" dirty="0">
                <a:ln>
                  <a:noFill/>
                </a:ln>
                <a:solidFill>
                  <a:schemeClr val="tx1"/>
                </a:solidFill>
                <a:effectLst/>
                <a:uLnTx/>
                <a:uFillTx/>
                <a:latin typeface="+mj-lt"/>
                <a:ea typeface="+mj-ea"/>
                <a:cs typeface="Times New Roman" panose="02020603050405020304" pitchFamily="18" charset="0"/>
              </a:rPr>
            </a:br>
            <a:r>
              <a:rPr kumimoji="0" lang="sl-SI" sz="3500" b="1" i="1" u="none" strike="noStrike" kern="1200" cap="none" spc="0" normalizeH="0" baseline="0" noProof="0" dirty="0">
                <a:ln>
                  <a:noFill/>
                </a:ln>
                <a:solidFill>
                  <a:srgbClr val="C00000"/>
                </a:solidFill>
                <a:effectLst/>
                <a:uLnTx/>
                <a:uFillTx/>
                <a:latin typeface="+mj-lt"/>
                <a:ea typeface="+mj-ea"/>
                <a:cs typeface="Times New Roman" panose="02020603050405020304" pitchFamily="18" charset="0"/>
              </a:rPr>
              <a:t> Splošne določbe</a:t>
            </a:r>
            <a:endParaRPr lang="sl-SI" sz="3500" b="1" i="1" dirty="0">
              <a:solidFill>
                <a:srgbClr val="C00000"/>
              </a:solidFill>
              <a:latin typeface="+mj-lt"/>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7D0E952-C482-493C-B7FE-F216121C9314}"/>
              </a:ext>
            </a:extLst>
          </p:cNvPr>
          <p:cNvSpPr>
            <a:spLocks noGrp="1"/>
          </p:cNvSpPr>
          <p:nvPr>
            <p:ph type="title"/>
          </p:nvPr>
        </p:nvSpPr>
        <p:spPr/>
        <p:txBody>
          <a:bodyPr>
            <a:noAutofit/>
          </a:bodyPr>
          <a:lstStyle/>
          <a:p>
            <a:pPr algn="ctr"/>
            <a:r>
              <a:rPr kumimoji="0" lang="sl-SI" sz="2800" b="0" i="1"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Razpis za vpis v dodiplomske in enovite magistrske študijske programe v študijskem letu 2024/2025</a:t>
            </a:r>
            <a:endParaRPr lang="sl-SI" sz="2800" dirty="0"/>
          </a:p>
        </p:txBody>
      </p:sp>
      <p:sp>
        <p:nvSpPr>
          <p:cNvPr id="3" name="Označba mesta vsebine 2">
            <a:extLst>
              <a:ext uri="{FF2B5EF4-FFF2-40B4-BE49-F238E27FC236}">
                <a16:creationId xmlns:a16="http://schemas.microsoft.com/office/drawing/2014/main" id="{F309408C-AB90-4364-8030-6B38A66B8C2F}"/>
              </a:ext>
            </a:extLst>
          </p:cNvPr>
          <p:cNvSpPr>
            <a:spLocks noGrp="1"/>
          </p:cNvSpPr>
          <p:nvPr>
            <p:ph idx="1"/>
          </p:nvPr>
        </p:nvSpPr>
        <p:spPr>
          <a:xfrm>
            <a:off x="628650" y="1369219"/>
            <a:ext cx="7886700" cy="3263504"/>
          </a:xfrm>
        </p:spPr>
        <p:txBody>
          <a:bodyPr>
            <a:normAutofit/>
          </a:bodyPr>
          <a:lstStyle/>
          <a:p>
            <a:pPr marL="0" indent="0" algn="just">
              <a:buNone/>
            </a:pPr>
            <a:r>
              <a:rPr lang="sl-SI" sz="1800" b="1" dirty="0">
                <a:solidFill>
                  <a:srgbClr val="C00000"/>
                </a:solidFill>
                <a:latin typeface="Calibri" panose="020F0502020204030204" pitchFamily="34" charset="0"/>
                <a:ea typeface="Calibri" panose="020F0502020204030204" pitchFamily="34" charset="0"/>
                <a:cs typeface="Calibri" panose="020F0502020204030204" pitchFamily="34" charset="0"/>
              </a:rPr>
              <a:t>Objava Razpisa za vpis:</a:t>
            </a:r>
          </a:p>
          <a:p>
            <a:pPr algn="just"/>
            <a:r>
              <a:rPr lang="sl-SI" sz="1800" dirty="0">
                <a:latin typeface="Calibri" panose="020F0502020204030204" pitchFamily="34" charset="0"/>
                <a:ea typeface="Calibri" panose="020F0502020204030204" pitchFamily="34" charset="0"/>
                <a:cs typeface="Calibri" panose="020F0502020204030204" pitchFamily="34" charset="0"/>
              </a:rPr>
              <a:t>V skladu z rokovnikom je bil razpis za vpis objavljen </a:t>
            </a:r>
            <a:r>
              <a:rPr lang="sl-SI" sz="1800" b="1" dirty="0">
                <a:latin typeface="Calibri" panose="020F0502020204030204" pitchFamily="34" charset="0"/>
                <a:ea typeface="Calibri" panose="020F0502020204030204" pitchFamily="34" charset="0"/>
                <a:cs typeface="Calibri" panose="020F0502020204030204" pitchFamily="34" charset="0"/>
              </a:rPr>
              <a:t>31. 1. 2024.</a:t>
            </a:r>
          </a:p>
          <a:p>
            <a:pPr algn="just"/>
            <a:endParaRPr lang="sl-SI" sz="2400" b="1" dirty="0">
              <a:latin typeface="Arial" panose="020B0604020202020204" pitchFamily="34" charset="0"/>
              <a:cs typeface="Arial" panose="020B0604020202020204" pitchFamily="34" charset="0"/>
            </a:endParaRPr>
          </a:p>
          <a:p>
            <a:pPr algn="just"/>
            <a:endParaRPr lang="sl-SI" sz="1200" b="1" dirty="0">
              <a:latin typeface="Arial" panose="020B0604020202020204" pitchFamily="34" charset="0"/>
              <a:cs typeface="Arial" panose="020B0604020202020204" pitchFamily="34" charset="0"/>
            </a:endParaRPr>
          </a:p>
          <a:p>
            <a:pPr algn="just"/>
            <a:endParaRPr lang="sl-SI" sz="1200" dirty="0">
              <a:latin typeface="Arial" panose="020B0604020202020204" pitchFamily="34" charset="0"/>
              <a:cs typeface="Arial" panose="020B0604020202020204" pitchFamily="34" charset="0"/>
            </a:endParaRPr>
          </a:p>
          <a:p>
            <a:endParaRPr lang="sl-SI"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45616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7D0E952-C482-493C-B7FE-F216121C9314}"/>
              </a:ext>
            </a:extLst>
          </p:cNvPr>
          <p:cNvSpPr>
            <a:spLocks noGrp="1"/>
          </p:cNvSpPr>
          <p:nvPr>
            <p:ph type="title"/>
          </p:nvPr>
        </p:nvSpPr>
        <p:spPr/>
        <p:txBody>
          <a:bodyPr>
            <a:noAutofit/>
          </a:bodyPr>
          <a:lstStyle/>
          <a:p>
            <a:pPr algn="ctr"/>
            <a:r>
              <a:rPr kumimoji="0" lang="sl-SI" sz="2400" b="0" i="1"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Razpis za vpis v dodiplomske in enovite magistrske študijske programe v študijskem letu 2024/2025 - Splošne določbe</a:t>
            </a:r>
            <a:endParaRPr lang="sl-SI" sz="2400" dirty="0"/>
          </a:p>
        </p:txBody>
      </p:sp>
      <p:sp>
        <p:nvSpPr>
          <p:cNvPr id="3" name="Označba mesta vsebine 2">
            <a:extLst>
              <a:ext uri="{FF2B5EF4-FFF2-40B4-BE49-F238E27FC236}">
                <a16:creationId xmlns:a16="http://schemas.microsoft.com/office/drawing/2014/main" id="{F309408C-AB90-4364-8030-6B38A66B8C2F}"/>
              </a:ext>
            </a:extLst>
          </p:cNvPr>
          <p:cNvSpPr>
            <a:spLocks noGrp="1"/>
          </p:cNvSpPr>
          <p:nvPr>
            <p:ph idx="1"/>
          </p:nvPr>
        </p:nvSpPr>
        <p:spPr>
          <a:xfrm>
            <a:off x="628650" y="1137424"/>
            <a:ext cx="8129144" cy="3656077"/>
          </a:xfrm>
        </p:spPr>
        <p:txBody>
          <a:bodyPr>
            <a:normAutofit fontScale="55000" lnSpcReduction="20000"/>
          </a:bodyPr>
          <a:lstStyle/>
          <a:p>
            <a:pPr marL="0" indent="0">
              <a:lnSpc>
                <a:spcPct val="110000"/>
              </a:lnSpc>
              <a:spcBef>
                <a:spcPts val="0"/>
              </a:spcBef>
              <a:buNone/>
            </a:pPr>
            <a:r>
              <a:rPr lang="sl-SI" sz="1700" b="1" dirty="0">
                <a:latin typeface="+mn-lt"/>
                <a:cs typeface="Arial" panose="020B0604020202020204" pitchFamily="34" charset="0"/>
              </a:rPr>
              <a:t>1. PRIJAVA ZA VPIS</a:t>
            </a:r>
            <a:r>
              <a:rPr lang="sl-SI" sz="1700" b="1" dirty="0">
                <a:solidFill>
                  <a:srgbClr val="0070C0"/>
                </a:solidFill>
                <a:latin typeface="+mn-lt"/>
                <a:cs typeface="Arial" panose="020B0604020202020204" pitchFamily="34" charset="0"/>
              </a:rPr>
              <a:t>	</a:t>
            </a:r>
          </a:p>
          <a:p>
            <a:pPr marL="0" indent="0">
              <a:lnSpc>
                <a:spcPct val="110000"/>
              </a:lnSpc>
              <a:spcBef>
                <a:spcPts val="0"/>
              </a:spcBef>
              <a:buNone/>
            </a:pPr>
            <a:r>
              <a:rPr lang="sl-SI" sz="1700" b="1" dirty="0">
                <a:solidFill>
                  <a:srgbClr val="0070C0"/>
                </a:solidFill>
                <a:latin typeface="+mn-lt"/>
                <a:cs typeface="Arial" panose="020B0604020202020204" pitchFamily="34" charset="0"/>
              </a:rPr>
              <a:t>1.1 PRIJAVNI ROKI ZA SLOVENSKE DRŽAVLJANE/-KE IN DRŽAVLJANE/-KE DRŽAV ČLANIC EVROPSKE UNIJE</a:t>
            </a:r>
          </a:p>
          <a:p>
            <a:pPr marL="0" indent="0">
              <a:lnSpc>
                <a:spcPct val="110000"/>
              </a:lnSpc>
              <a:spcBef>
                <a:spcPts val="0"/>
              </a:spcBef>
              <a:buNone/>
            </a:pPr>
            <a:endParaRPr lang="sl-SI" sz="1400" b="1" dirty="0">
              <a:solidFill>
                <a:srgbClr val="0070C0"/>
              </a:solidFill>
              <a:latin typeface="+mn-lt"/>
              <a:cs typeface="Arial" panose="020B0604020202020204" pitchFamily="34" charset="0"/>
            </a:endParaRPr>
          </a:p>
          <a:p>
            <a:pPr>
              <a:lnSpc>
                <a:spcPct val="110000"/>
              </a:lnSpc>
            </a:pPr>
            <a:r>
              <a:rPr lang="sl-SI" sz="1800" b="1" dirty="0">
                <a:effectLst/>
                <a:latin typeface="+mn-lt"/>
                <a:ea typeface="Calibri" panose="020F0502020204030204" pitchFamily="34" charset="0"/>
                <a:cs typeface="Calibri" panose="020F0502020204030204" pitchFamily="34" charset="0"/>
              </a:rPr>
              <a:t>Prvi prijavn</a:t>
            </a:r>
            <a:r>
              <a:rPr lang="sl-SI" sz="1800" b="1" dirty="0">
                <a:latin typeface="+mn-lt"/>
                <a:ea typeface="Calibri" panose="020F0502020204030204" pitchFamily="34" charset="0"/>
                <a:cs typeface="Calibri" panose="020F0502020204030204" pitchFamily="34" charset="0"/>
              </a:rPr>
              <a:t>i rok: </a:t>
            </a:r>
          </a:p>
          <a:p>
            <a:pPr marL="25400" indent="0">
              <a:lnSpc>
                <a:spcPct val="110000"/>
              </a:lnSpc>
              <a:buNone/>
            </a:pPr>
            <a:r>
              <a:rPr lang="sl-SI" sz="1800" dirty="0">
                <a:effectLst/>
                <a:latin typeface="+mn-lt"/>
                <a:ea typeface="Calibri" panose="020F0502020204030204" pitchFamily="34" charset="0"/>
                <a:cs typeface="Calibri" panose="020F0502020204030204" pitchFamily="34" charset="0"/>
              </a:rPr>
              <a:t>- sprememba datumov prijave;</a:t>
            </a:r>
          </a:p>
          <a:p>
            <a:pPr marL="25400" indent="0">
              <a:lnSpc>
                <a:spcPct val="120000"/>
              </a:lnSpc>
              <a:buNone/>
            </a:pPr>
            <a:r>
              <a:rPr lang="sl-SI" sz="1800" dirty="0">
                <a:effectLst/>
                <a:latin typeface="+mn-lt"/>
                <a:ea typeface="Calibri" panose="020F0502020204030204" pitchFamily="34" charset="0"/>
                <a:cs typeface="Calibri" panose="020F0502020204030204" pitchFamily="34" charset="0"/>
              </a:rPr>
              <a:t>- </a:t>
            </a:r>
            <a:r>
              <a:rPr lang="sl-SI" sz="1800" u="sng" dirty="0">
                <a:effectLst/>
                <a:latin typeface="+mn-lt"/>
                <a:ea typeface="Calibri" panose="020F0502020204030204" pitchFamily="34" charset="0"/>
                <a:cs typeface="Calibri" panose="020F0502020204030204" pitchFamily="34" charset="0"/>
              </a:rPr>
              <a:t>Kdo lahko odda prijavo? </a:t>
            </a:r>
            <a:r>
              <a:rPr lang="sl-SI" sz="1800" dirty="0">
                <a:effectLst/>
                <a:latin typeface="+mn-lt"/>
                <a:ea typeface="Calibri" panose="020F0502020204030204" pitchFamily="34" charset="0"/>
                <a:cs typeface="Calibri" panose="020F0502020204030204" pitchFamily="34" charset="0"/>
              </a:rPr>
              <a:t>- </a:t>
            </a:r>
            <a:r>
              <a:rPr lang="sl-SI" sz="1800" dirty="0">
                <a:effectLst/>
                <a:latin typeface="+mn-lt"/>
                <a:ea typeface="Calibri" panose="020F0502020204030204" pitchFamily="34" charset="0"/>
              </a:rPr>
              <a:t>Osebe s priznanim statusom mednarodne</a:t>
            </a:r>
            <a:r>
              <a:rPr lang="sl-SI" sz="2000" dirty="0">
                <a:effectLst/>
                <a:latin typeface="+mn-lt"/>
                <a:ea typeface="Calibri" panose="020F0502020204030204" pitchFamily="34" charset="0"/>
              </a:rPr>
              <a:t> ali </a:t>
            </a:r>
            <a:r>
              <a:rPr lang="sl-SI" sz="2000" dirty="0">
                <a:solidFill>
                  <a:srgbClr val="C00000"/>
                </a:solidFill>
                <a:effectLst/>
                <a:latin typeface="+mn-lt"/>
                <a:ea typeface="Calibri" panose="020F0502020204030204" pitchFamily="34" charset="0"/>
              </a:rPr>
              <a:t>začasne </a:t>
            </a:r>
            <a:r>
              <a:rPr lang="sl-SI" sz="1800" dirty="0">
                <a:solidFill>
                  <a:srgbClr val="C00000"/>
                </a:solidFill>
                <a:effectLst/>
                <a:latin typeface="+mn-lt"/>
                <a:ea typeface="Calibri" panose="020F0502020204030204" pitchFamily="34" charset="0"/>
              </a:rPr>
              <a:t>zaščite</a:t>
            </a:r>
            <a:r>
              <a:rPr lang="sl-SI" sz="1800" dirty="0">
                <a:effectLst/>
                <a:latin typeface="+mn-lt"/>
                <a:ea typeface="Calibri" panose="020F0502020204030204" pitchFamily="34" charset="0"/>
              </a:rPr>
              <a:t> in prosilci/-</a:t>
            </a:r>
            <a:r>
              <a:rPr lang="sl-SI" sz="1800" dirty="0" err="1">
                <a:effectLst/>
                <a:latin typeface="+mn-lt"/>
                <a:ea typeface="Calibri" panose="020F0502020204030204" pitchFamily="34" charset="0"/>
              </a:rPr>
              <a:t>ke</a:t>
            </a:r>
            <a:r>
              <a:rPr lang="sl-SI" sz="1800" dirty="0">
                <a:effectLst/>
                <a:latin typeface="+mn-lt"/>
                <a:ea typeface="Calibri" panose="020F0502020204030204" pitchFamily="34" charset="0"/>
              </a:rPr>
              <a:t> za mednarodno ali </a:t>
            </a:r>
            <a:r>
              <a:rPr lang="sl-SI" sz="1800" dirty="0">
                <a:solidFill>
                  <a:srgbClr val="C00000"/>
                </a:solidFill>
                <a:effectLst/>
                <a:latin typeface="+mn-lt"/>
                <a:ea typeface="Calibri" panose="020F0502020204030204" pitchFamily="34" charset="0"/>
              </a:rPr>
              <a:t>začasno zaščito, ki status pridobijo do začetka izbirnega postopka.  </a:t>
            </a:r>
            <a:r>
              <a:rPr lang="sl-SI" sz="1800" dirty="0">
                <a:effectLst/>
                <a:latin typeface="+mn-lt"/>
                <a:ea typeface="Calibri" panose="020F0502020204030204" pitchFamily="34" charset="0"/>
              </a:rPr>
              <a:t>‒ </a:t>
            </a:r>
            <a:r>
              <a:rPr lang="sl-SI" sz="1800" dirty="0">
                <a:solidFill>
                  <a:srgbClr val="C00000"/>
                </a:solidFill>
                <a:effectLst/>
                <a:latin typeface="+mn-lt"/>
                <a:ea typeface="Calibri" panose="020F0502020204030204" pitchFamily="34" charset="0"/>
              </a:rPr>
              <a:t>Tuji državljani (ne-EU), ki so v Republiki Sloveniji dokončali srednješolsko izobraževanje in opravili maturo. </a:t>
            </a:r>
          </a:p>
          <a:p>
            <a:pPr marL="25400" indent="0">
              <a:lnSpc>
                <a:spcPct val="120000"/>
              </a:lnSpc>
              <a:buNone/>
            </a:pPr>
            <a:r>
              <a:rPr lang="sl-SI" sz="1800" dirty="0">
                <a:solidFill>
                  <a:schemeClr val="tx1"/>
                </a:solidFill>
                <a:latin typeface="+mn-lt"/>
                <a:ea typeface="Calibri" panose="020F0502020204030204" pitchFamily="34" charset="0"/>
              </a:rPr>
              <a:t>- Opomba: </a:t>
            </a:r>
            <a:r>
              <a:rPr lang="sl-SI" sz="1800" dirty="0">
                <a:solidFill>
                  <a:srgbClr val="C00000"/>
                </a:solidFill>
                <a:latin typeface="+mn-lt"/>
                <a:ea typeface="Calibri" panose="020F0502020204030204" pitchFamily="34" charset="0"/>
              </a:rPr>
              <a:t>Na prijavni rok se ne morejo prijaviti kandidati – državljani držav nečlanic EU z zaključeno mednarodno srednjo šolo v Republiki Sloveniji.</a:t>
            </a:r>
            <a:endParaRPr lang="sl-SI" sz="1800" dirty="0">
              <a:solidFill>
                <a:srgbClr val="C00000"/>
              </a:solidFill>
              <a:effectLst/>
              <a:latin typeface="+mn-lt"/>
              <a:ea typeface="Calibri" panose="020F0502020204030204" pitchFamily="34" charset="0"/>
            </a:endParaRPr>
          </a:p>
          <a:p>
            <a:pPr marL="25400" indent="0">
              <a:lnSpc>
                <a:spcPct val="120000"/>
              </a:lnSpc>
              <a:buNone/>
            </a:pPr>
            <a:r>
              <a:rPr lang="sl-SI" sz="1800" dirty="0">
                <a:solidFill>
                  <a:schemeClr val="tx1"/>
                </a:solidFill>
                <a:latin typeface="+mn-lt"/>
                <a:ea typeface="Calibri" panose="020F0502020204030204" pitchFamily="34" charset="0"/>
              </a:rPr>
              <a:t>- Opomba: </a:t>
            </a:r>
            <a:r>
              <a:rPr lang="sl-SI" sz="1800" dirty="0">
                <a:solidFill>
                  <a:srgbClr val="C00000"/>
                </a:solidFill>
                <a:latin typeface="+mn-lt"/>
                <a:ea typeface="Calibri" panose="020F0502020204030204" pitchFamily="34" charset="0"/>
              </a:rPr>
              <a:t>Potrdilo o rezidentstvu za davčne namene – dokazilo Finančne uprave RS, da je kandidat ali vsaj eden od njegovih staršev ali skrbnikov rezident Republike Slovenije za davčne namene (velja za kandidate, ki niso državljani Republike Slovenije), je dostopno na spletni strani: </a:t>
            </a:r>
            <a:r>
              <a:rPr lang="sl-SI" sz="1800" dirty="0" err="1">
                <a:solidFill>
                  <a:srgbClr val="C00000"/>
                </a:solidFill>
                <a:latin typeface="+mn-lt"/>
                <a:ea typeface="Calibri" panose="020F0502020204030204" pitchFamily="34" charset="0"/>
              </a:rPr>
              <a:t>eDavki</a:t>
            </a:r>
            <a:r>
              <a:rPr lang="sl-SI" sz="1800" dirty="0">
                <a:solidFill>
                  <a:srgbClr val="C00000"/>
                </a:solidFill>
                <a:latin typeface="+mn-lt"/>
                <a:ea typeface="Calibri" panose="020F0502020204030204" pitchFamily="34" charset="0"/>
              </a:rPr>
              <a:t> – Potrdilo o rezidentstvu RS (fizične osebe) (durs.si) </a:t>
            </a:r>
          </a:p>
          <a:p>
            <a:pPr marL="25400" indent="0">
              <a:lnSpc>
                <a:spcPct val="120000"/>
              </a:lnSpc>
              <a:buNone/>
            </a:pPr>
            <a:r>
              <a:rPr lang="sl-SI" sz="1800" dirty="0">
                <a:solidFill>
                  <a:schemeClr val="tx1"/>
                </a:solidFill>
                <a:effectLst/>
                <a:latin typeface="+mn-lt"/>
                <a:ea typeface="Calibri" panose="020F0502020204030204" pitchFamily="34" charset="0"/>
              </a:rPr>
              <a:t>- Opomba: </a:t>
            </a:r>
            <a:r>
              <a:rPr lang="sl-SI" sz="1800" dirty="0">
                <a:solidFill>
                  <a:srgbClr val="C00000"/>
                </a:solidFill>
                <a:effectLst/>
                <a:latin typeface="+mn-lt"/>
                <a:ea typeface="Calibri" panose="020F0502020204030204" pitchFamily="34" charset="0"/>
              </a:rPr>
              <a:t>V obdobju med 2. in 4. 3. 2024 bo moteno delovanje prijave za vpis zaradi informacijske prenove registra prostorskih enot. Podrobnejše informacije o stanju oddaje prijave za vpis v tem obdobju bodo objavljene na strani https://portal.evs.gov.si/razpisi-za-vpis-podstran. </a:t>
            </a:r>
          </a:p>
          <a:p>
            <a:pPr marL="25400" indent="0">
              <a:lnSpc>
                <a:spcPct val="120000"/>
              </a:lnSpc>
              <a:buNone/>
            </a:pPr>
            <a:endParaRPr lang="sl-SI" sz="1800" dirty="0">
              <a:solidFill>
                <a:srgbClr val="C00000"/>
              </a:solidFill>
              <a:effectLst/>
              <a:latin typeface="+mn-lt"/>
              <a:ea typeface="Calibri" panose="020F0502020204030204" pitchFamily="34" charset="0"/>
            </a:endParaRPr>
          </a:p>
          <a:p>
            <a:pPr>
              <a:lnSpc>
                <a:spcPct val="120000"/>
              </a:lnSpc>
            </a:pPr>
            <a:r>
              <a:rPr lang="sl-SI" sz="1800" b="1" dirty="0">
                <a:solidFill>
                  <a:schemeClr val="tx1"/>
                </a:solidFill>
                <a:latin typeface="+mn-lt"/>
                <a:ea typeface="Calibri" panose="020F0502020204030204" pitchFamily="34" charset="0"/>
              </a:rPr>
              <a:t>Drugi prijavni rok: </a:t>
            </a:r>
            <a:r>
              <a:rPr lang="sl-SI" sz="1800" dirty="0">
                <a:solidFill>
                  <a:schemeClr val="tx1"/>
                </a:solidFill>
                <a:latin typeface="+mn-lt"/>
                <a:ea typeface="Calibri" panose="020F0502020204030204" pitchFamily="34" charset="0"/>
              </a:rPr>
              <a:t>- sprememba datuma prijave</a:t>
            </a:r>
            <a:endParaRPr lang="sl-SI" sz="1800" dirty="0">
              <a:solidFill>
                <a:schemeClr val="tx1"/>
              </a:solidFill>
              <a:effectLst/>
              <a:latin typeface="+mn-lt"/>
              <a:ea typeface="Calibri" panose="020F0502020204030204" pitchFamily="34" charset="0"/>
            </a:endParaRPr>
          </a:p>
          <a:p>
            <a:pPr marL="25400" indent="0">
              <a:lnSpc>
                <a:spcPct val="120000"/>
              </a:lnSpc>
              <a:buNone/>
            </a:pPr>
            <a:endParaRPr lang="sl-SI" sz="1800" dirty="0">
              <a:solidFill>
                <a:srgbClr val="C00000"/>
              </a:solidFill>
              <a:effectLst/>
              <a:latin typeface="Times New Roman" panose="02020603050405020304" pitchFamily="18" charset="0"/>
              <a:ea typeface="Calibri" panose="020F0502020204030204" pitchFamily="34" charset="0"/>
            </a:endParaRPr>
          </a:p>
          <a:p>
            <a:pPr marL="25400" indent="0">
              <a:lnSpc>
                <a:spcPct val="107000"/>
              </a:lnSpc>
              <a:spcAft>
                <a:spcPts val="800"/>
              </a:spcAft>
              <a:buNone/>
            </a:pPr>
            <a:endParaRPr lang="sl-SI" sz="1800" dirty="0">
              <a:solidFill>
                <a:srgbClr val="C00000"/>
              </a:solidFill>
              <a:effectLst/>
              <a:latin typeface="Times New Roman" panose="02020603050405020304" pitchFamily="18" charset="0"/>
              <a:ea typeface="Calibri" panose="020F0502020204030204" pitchFamily="34" charset="0"/>
            </a:endParaRPr>
          </a:p>
          <a:p>
            <a:pPr marL="25400" indent="0">
              <a:lnSpc>
                <a:spcPct val="107000"/>
              </a:lnSpc>
              <a:spcAft>
                <a:spcPts val="800"/>
              </a:spcAft>
              <a:buNone/>
            </a:pPr>
            <a:endParaRPr lang="sl-SI" sz="13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42724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7D0E952-C482-493C-B7FE-F216121C9314}"/>
              </a:ext>
            </a:extLst>
          </p:cNvPr>
          <p:cNvSpPr>
            <a:spLocks noGrp="1"/>
          </p:cNvSpPr>
          <p:nvPr>
            <p:ph type="title"/>
          </p:nvPr>
        </p:nvSpPr>
        <p:spPr>
          <a:xfrm>
            <a:off x="121920" y="206374"/>
            <a:ext cx="8912352" cy="890905"/>
          </a:xfrm>
        </p:spPr>
        <p:txBody>
          <a:bodyPr>
            <a:normAutofit fontScale="90000"/>
          </a:bodyPr>
          <a:lstStyle/>
          <a:p>
            <a:pPr algn="ctr"/>
            <a:r>
              <a:rPr kumimoji="0" lang="sl-SI" sz="3000" b="0" i="1"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Razpis za vpis v dodiplomske in enovite magistrske študijske programe v študijskem letu 2024/2025 - Splošne določbe</a:t>
            </a:r>
            <a:endParaRPr lang="sl-SI" dirty="0"/>
          </a:p>
        </p:txBody>
      </p:sp>
      <p:sp>
        <p:nvSpPr>
          <p:cNvPr id="3" name="Označba mesta vsebine 2">
            <a:extLst>
              <a:ext uri="{FF2B5EF4-FFF2-40B4-BE49-F238E27FC236}">
                <a16:creationId xmlns:a16="http://schemas.microsoft.com/office/drawing/2014/main" id="{F309408C-AB90-4364-8030-6B38A66B8C2F}"/>
              </a:ext>
            </a:extLst>
          </p:cNvPr>
          <p:cNvSpPr>
            <a:spLocks noGrp="1"/>
          </p:cNvSpPr>
          <p:nvPr>
            <p:ph idx="1"/>
          </p:nvPr>
        </p:nvSpPr>
        <p:spPr>
          <a:xfrm>
            <a:off x="219456" y="1436914"/>
            <a:ext cx="8287730" cy="3356587"/>
          </a:xfrm>
        </p:spPr>
        <p:txBody>
          <a:bodyPr>
            <a:normAutofit fontScale="77500" lnSpcReduction="20000"/>
          </a:bodyPr>
          <a:lstStyle/>
          <a:p>
            <a:pPr algn="just">
              <a:lnSpc>
                <a:spcPct val="107000"/>
              </a:lnSpc>
              <a:spcAft>
                <a:spcPts val="800"/>
              </a:spcAft>
            </a:pPr>
            <a:r>
              <a:rPr lang="sl-SI" sz="1800" b="1" dirty="0">
                <a:solidFill>
                  <a:schemeClr val="tx1"/>
                </a:solidFill>
                <a:effectLst/>
                <a:latin typeface="+mn-lt"/>
                <a:ea typeface="Calibri" panose="020F0502020204030204" pitchFamily="34" charset="0"/>
                <a:cs typeface="Calibri" panose="020F0502020204030204" pitchFamily="34" charset="0"/>
              </a:rPr>
              <a:t>Rok za zapolnitev še prostih vpisnih mest:</a:t>
            </a:r>
          </a:p>
          <a:p>
            <a:pPr marL="25400" indent="0" algn="just">
              <a:lnSpc>
                <a:spcPct val="107000"/>
              </a:lnSpc>
              <a:spcAft>
                <a:spcPts val="800"/>
              </a:spcAft>
              <a:buNone/>
            </a:pPr>
            <a:r>
              <a:rPr lang="sl-SI" sz="1800" dirty="0">
                <a:solidFill>
                  <a:schemeClr val="tx1"/>
                </a:solidFill>
                <a:effectLst/>
                <a:latin typeface="+mn-lt"/>
                <a:ea typeface="Calibri" panose="020F0502020204030204" pitchFamily="34" charset="0"/>
                <a:cs typeface="Calibri" panose="020F0502020204030204" pitchFamily="34" charset="0"/>
              </a:rPr>
              <a:t> - sprememba datuma prijave.</a:t>
            </a:r>
          </a:p>
          <a:p>
            <a:pPr marL="25400" indent="0" algn="just">
              <a:lnSpc>
                <a:spcPct val="107000"/>
              </a:lnSpc>
              <a:spcAft>
                <a:spcPts val="800"/>
              </a:spcAft>
              <a:buNone/>
            </a:pPr>
            <a:r>
              <a:rPr lang="sl-SI" sz="1800" u="sng" dirty="0">
                <a:solidFill>
                  <a:schemeClr val="tx1"/>
                </a:solidFill>
                <a:latin typeface="+mn-lt"/>
                <a:ea typeface="Calibri" panose="020F0502020204030204" pitchFamily="34" charset="0"/>
                <a:cs typeface="Calibri" panose="020F0502020204030204" pitchFamily="34" charset="0"/>
              </a:rPr>
              <a:t>- Kdo lahko odda prijavo?</a:t>
            </a:r>
          </a:p>
          <a:p>
            <a:pPr marL="25400" indent="0" algn="just">
              <a:lnSpc>
                <a:spcPct val="107000"/>
              </a:lnSpc>
              <a:spcAft>
                <a:spcPts val="800"/>
              </a:spcAft>
              <a:buNone/>
            </a:pPr>
            <a:r>
              <a:rPr lang="sl-SI" sz="1800" dirty="0">
                <a:solidFill>
                  <a:schemeClr val="tx1"/>
                </a:solidFill>
                <a:latin typeface="+mn-lt"/>
                <a:ea typeface="Calibri" panose="020F0502020204030204" pitchFamily="34" charset="0"/>
                <a:cs typeface="Calibri" panose="020F0502020204030204" pitchFamily="34" charset="0"/>
              </a:rPr>
              <a:t>- Kandidati/-</a:t>
            </a:r>
            <a:r>
              <a:rPr lang="sl-SI" sz="1800" dirty="0" err="1">
                <a:solidFill>
                  <a:schemeClr val="tx1"/>
                </a:solidFill>
                <a:latin typeface="+mn-lt"/>
                <a:ea typeface="Calibri" panose="020F0502020204030204" pitchFamily="34" charset="0"/>
                <a:cs typeface="Calibri" panose="020F0502020204030204" pitchFamily="34" charset="0"/>
              </a:rPr>
              <a:t>ke</a:t>
            </a:r>
            <a:r>
              <a:rPr lang="sl-SI" sz="1800" dirty="0">
                <a:solidFill>
                  <a:schemeClr val="tx1"/>
                </a:solidFill>
                <a:latin typeface="+mn-lt"/>
                <a:ea typeface="Calibri" panose="020F0502020204030204" pitchFamily="34" charset="0"/>
                <a:cs typeface="Calibri" panose="020F0502020204030204" pitchFamily="34" charset="0"/>
              </a:rPr>
              <a:t>, ki se niso prijavili/-e v prvem ali drugem prijavnem roku.</a:t>
            </a:r>
          </a:p>
          <a:p>
            <a:pPr marL="25400" indent="0" algn="just">
              <a:lnSpc>
                <a:spcPct val="107000"/>
              </a:lnSpc>
              <a:spcAft>
                <a:spcPts val="800"/>
              </a:spcAft>
              <a:buNone/>
            </a:pPr>
            <a:r>
              <a:rPr lang="sl-SI" sz="1800" dirty="0">
                <a:solidFill>
                  <a:schemeClr val="tx1"/>
                </a:solidFill>
                <a:latin typeface="+mn-lt"/>
                <a:ea typeface="Calibri" panose="020F0502020204030204" pitchFamily="34" charset="0"/>
                <a:cs typeface="Calibri" panose="020F0502020204030204" pitchFamily="34" charset="0"/>
              </a:rPr>
              <a:t>- Kandidati/-</a:t>
            </a:r>
            <a:r>
              <a:rPr lang="sl-SI" sz="1800" dirty="0" err="1">
                <a:solidFill>
                  <a:schemeClr val="tx1"/>
                </a:solidFill>
                <a:latin typeface="+mn-lt"/>
                <a:ea typeface="Calibri" panose="020F0502020204030204" pitchFamily="34" charset="0"/>
                <a:cs typeface="Calibri" panose="020F0502020204030204" pitchFamily="34" charset="0"/>
              </a:rPr>
              <a:t>ke</a:t>
            </a:r>
            <a:r>
              <a:rPr lang="sl-SI" sz="1800" dirty="0">
                <a:solidFill>
                  <a:schemeClr val="tx1"/>
                </a:solidFill>
                <a:latin typeface="+mn-lt"/>
                <a:ea typeface="Calibri" panose="020F0502020204030204" pitchFamily="34" charset="0"/>
                <a:cs typeface="Calibri" panose="020F0502020204030204" pitchFamily="34" charset="0"/>
              </a:rPr>
              <a:t>, ki so oddali/-e prvo ali drugo prijavo in se v izbirnem postopku tekočega leta niso uvrstili/-e v nobenega od v prijavi naštetih študijskih programov.</a:t>
            </a:r>
          </a:p>
          <a:p>
            <a:pPr marL="25400" indent="0" algn="just">
              <a:lnSpc>
                <a:spcPct val="107000"/>
              </a:lnSpc>
              <a:spcAft>
                <a:spcPts val="800"/>
              </a:spcAft>
              <a:buNone/>
            </a:pPr>
            <a:r>
              <a:rPr lang="sl-SI" sz="1800" dirty="0">
                <a:solidFill>
                  <a:schemeClr val="tx1"/>
                </a:solidFill>
                <a:latin typeface="+mn-lt"/>
                <a:ea typeface="Calibri" panose="020F0502020204030204" pitchFamily="34" charset="0"/>
                <a:cs typeface="Calibri" panose="020F0502020204030204" pitchFamily="34" charset="0"/>
              </a:rPr>
              <a:t>- </a:t>
            </a:r>
            <a:r>
              <a:rPr lang="sl-SI" sz="1800" dirty="0">
                <a:solidFill>
                  <a:srgbClr val="C00000"/>
                </a:solidFill>
                <a:latin typeface="+mn-lt"/>
                <a:ea typeface="Calibri" panose="020F0502020204030204" pitchFamily="34" charset="0"/>
                <a:cs typeface="Calibri" panose="020F0502020204030204" pitchFamily="34" charset="0"/>
              </a:rPr>
              <a:t>Kandidati/-</a:t>
            </a:r>
            <a:r>
              <a:rPr lang="sl-SI" sz="1800" dirty="0" err="1">
                <a:solidFill>
                  <a:srgbClr val="C00000"/>
                </a:solidFill>
                <a:latin typeface="+mn-lt"/>
                <a:ea typeface="Calibri" panose="020F0502020204030204" pitchFamily="34" charset="0"/>
                <a:cs typeface="Calibri" panose="020F0502020204030204" pitchFamily="34" charset="0"/>
              </a:rPr>
              <a:t>ke</a:t>
            </a:r>
            <a:r>
              <a:rPr lang="sl-SI" sz="1800" dirty="0">
                <a:solidFill>
                  <a:srgbClr val="C00000"/>
                </a:solidFill>
                <a:latin typeface="+mn-lt"/>
                <a:ea typeface="Calibri" panose="020F0502020204030204" pitchFamily="34" charset="0"/>
                <a:cs typeface="Calibri" panose="020F0502020204030204" pitchFamily="34" charset="0"/>
              </a:rPr>
              <a:t>, ki se niso vpisali/-e v študijski program, v katerega so bili/-e sprejeti/-e v prvem ali drugem prijavnem roku.</a:t>
            </a:r>
          </a:p>
          <a:p>
            <a:pPr marL="25400" indent="0" algn="just">
              <a:lnSpc>
                <a:spcPct val="107000"/>
              </a:lnSpc>
              <a:spcAft>
                <a:spcPts val="800"/>
              </a:spcAft>
              <a:buNone/>
            </a:pPr>
            <a:r>
              <a:rPr lang="sl-SI" sz="1800" dirty="0">
                <a:solidFill>
                  <a:schemeClr val="tx1"/>
                </a:solidFill>
                <a:latin typeface="+mn-lt"/>
                <a:ea typeface="Calibri" panose="020F0502020204030204" pitchFamily="34" charset="0"/>
                <a:cs typeface="Calibri" panose="020F0502020204030204" pitchFamily="34" charset="0"/>
              </a:rPr>
              <a:t>- Kandidati/-</a:t>
            </a:r>
            <a:r>
              <a:rPr lang="sl-SI" sz="1800" dirty="0" err="1">
                <a:solidFill>
                  <a:schemeClr val="tx1"/>
                </a:solidFill>
                <a:latin typeface="+mn-lt"/>
                <a:ea typeface="Calibri" panose="020F0502020204030204" pitchFamily="34" charset="0"/>
                <a:cs typeface="Calibri" panose="020F0502020204030204" pitchFamily="34" charset="0"/>
              </a:rPr>
              <a:t>ke</a:t>
            </a:r>
            <a:r>
              <a:rPr lang="sl-SI" sz="1800" dirty="0">
                <a:solidFill>
                  <a:schemeClr val="tx1"/>
                </a:solidFill>
                <a:latin typeface="+mn-lt"/>
                <a:ea typeface="Calibri" panose="020F0502020204030204" pitchFamily="34" charset="0"/>
                <a:cs typeface="Calibri" panose="020F0502020204030204" pitchFamily="34" charset="0"/>
              </a:rPr>
              <a:t>, sprejeti/-e v prvem ali drugem prijavnem roku v študijski program, ki se ne bo izvajal.</a:t>
            </a:r>
            <a:r>
              <a:rPr lang="sl-SI" sz="1800" b="1" dirty="0">
                <a:solidFill>
                  <a:schemeClr val="tx1"/>
                </a:solidFill>
                <a:latin typeface="+mn-lt"/>
                <a:ea typeface="Calibri" panose="020F0502020204030204" pitchFamily="34" charset="0"/>
                <a:cs typeface="Calibri" panose="020F0502020204030204" pitchFamily="34" charset="0"/>
              </a:rPr>
              <a:t> </a:t>
            </a:r>
          </a:p>
          <a:p>
            <a:pPr marL="25400" indent="0" algn="just">
              <a:lnSpc>
                <a:spcPct val="107000"/>
              </a:lnSpc>
              <a:spcAft>
                <a:spcPts val="800"/>
              </a:spcAft>
              <a:buNone/>
            </a:pPr>
            <a:endParaRPr lang="sl-SI"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06503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7D0E952-C482-493C-B7FE-F216121C9314}"/>
              </a:ext>
            </a:extLst>
          </p:cNvPr>
          <p:cNvSpPr>
            <a:spLocks noGrp="1"/>
          </p:cNvSpPr>
          <p:nvPr>
            <p:ph type="title"/>
          </p:nvPr>
        </p:nvSpPr>
        <p:spPr>
          <a:xfrm>
            <a:off x="212271" y="233589"/>
            <a:ext cx="8773886" cy="857400"/>
          </a:xfrm>
        </p:spPr>
        <p:txBody>
          <a:bodyPr>
            <a:normAutofit fontScale="90000"/>
          </a:bodyPr>
          <a:lstStyle/>
          <a:p>
            <a:pPr algn="ctr"/>
            <a:r>
              <a:rPr kumimoji="0" lang="sl-SI" sz="3000" b="0" i="1"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Razpis za vpis v dodiplomske in enovite magistrske študijske programe v študijskem letu 2024/2025 - Splošne določbe</a:t>
            </a:r>
            <a:endParaRPr lang="sl-SI" dirty="0"/>
          </a:p>
        </p:txBody>
      </p:sp>
      <p:sp>
        <p:nvSpPr>
          <p:cNvPr id="3" name="Označba mesta vsebine 2">
            <a:extLst>
              <a:ext uri="{FF2B5EF4-FFF2-40B4-BE49-F238E27FC236}">
                <a16:creationId xmlns:a16="http://schemas.microsoft.com/office/drawing/2014/main" id="{F309408C-AB90-4364-8030-6B38A66B8C2F}"/>
              </a:ext>
            </a:extLst>
          </p:cNvPr>
          <p:cNvSpPr>
            <a:spLocks noGrp="1"/>
          </p:cNvSpPr>
          <p:nvPr>
            <p:ph idx="1"/>
          </p:nvPr>
        </p:nvSpPr>
        <p:spPr>
          <a:xfrm>
            <a:off x="468351" y="1248937"/>
            <a:ext cx="8389899" cy="3660974"/>
          </a:xfrm>
        </p:spPr>
        <p:txBody>
          <a:bodyPr>
            <a:normAutofit fontScale="92500" lnSpcReduction="20000"/>
          </a:bodyPr>
          <a:lstStyle/>
          <a:p>
            <a:pPr marL="25400" indent="0">
              <a:lnSpc>
                <a:spcPct val="110000"/>
              </a:lnSpc>
              <a:spcBef>
                <a:spcPts val="0"/>
              </a:spcBef>
              <a:buNone/>
            </a:pPr>
            <a:r>
              <a:rPr lang="sl-SI" sz="1600" b="1" dirty="0">
                <a:solidFill>
                  <a:srgbClr val="0070C0"/>
                </a:solidFill>
                <a:latin typeface="+mn-lt"/>
                <a:cs typeface="Arial" panose="020B0604020202020204" pitchFamily="34" charset="0"/>
              </a:rPr>
              <a:t>1.2 PRIJAVNI ROKI ZA TUJCE/-KE IZ DRŽAV NEČLANIC EVROPSKE UNIJE</a:t>
            </a:r>
          </a:p>
          <a:p>
            <a:pPr algn="just">
              <a:lnSpc>
                <a:spcPct val="107000"/>
              </a:lnSpc>
              <a:spcAft>
                <a:spcPts val="800"/>
              </a:spcAft>
            </a:pPr>
            <a:r>
              <a:rPr lang="sl-SI" sz="1600" dirty="0">
                <a:latin typeface="+mn-lt"/>
                <a:ea typeface="Calibri" panose="020F0502020204030204" pitchFamily="34" charset="0"/>
                <a:cs typeface="Times New Roman" panose="02020603050405020304" pitchFamily="18" charset="0"/>
              </a:rPr>
              <a:t>Visokošolski zavodi lahko za tujce – državljane držav nečlanic Evropske unije, </a:t>
            </a:r>
            <a:r>
              <a:rPr lang="sl-SI" sz="1600" u="sng" dirty="0">
                <a:latin typeface="+mn-lt"/>
                <a:ea typeface="Calibri" panose="020F0502020204030204" pitchFamily="34" charset="0"/>
                <a:cs typeface="Times New Roman" panose="02020603050405020304" pitchFamily="18" charset="0"/>
              </a:rPr>
              <a:t>ki prihajajo iz držav Zahodnega Balkana, s katerimi ima Republika Slovenija sklenjene bilateralne sporazume na področju izobraževanja </a:t>
            </a:r>
            <a:r>
              <a:rPr lang="sl-SI" sz="1600" dirty="0">
                <a:latin typeface="+mn-lt"/>
                <a:ea typeface="Calibri" panose="020F0502020204030204" pitchFamily="34" charset="0"/>
                <a:cs typeface="Times New Roman" panose="02020603050405020304" pitchFamily="18" charset="0"/>
              </a:rPr>
              <a:t>(Bosna in Hercegovina, Črna gora, Kosovo, Severna Makedonija in Srbija),  </a:t>
            </a:r>
            <a:r>
              <a:rPr lang="sl-SI" sz="1600" u="sng" dirty="0">
                <a:latin typeface="+mn-lt"/>
                <a:ea typeface="Calibri" panose="020F0502020204030204" pitchFamily="34" charset="0"/>
                <a:cs typeface="Times New Roman" panose="02020603050405020304" pitchFamily="18" charset="0"/>
              </a:rPr>
              <a:t>razpišejo ločeno število prostih vpisnih mest. </a:t>
            </a:r>
          </a:p>
          <a:p>
            <a:pPr algn="just">
              <a:lnSpc>
                <a:spcPct val="107000"/>
              </a:lnSpc>
              <a:spcAft>
                <a:spcPts val="800"/>
              </a:spcAft>
            </a:pPr>
            <a:r>
              <a:rPr lang="sl-SI" sz="1600" dirty="0">
                <a:latin typeface="+mn-lt"/>
                <a:ea typeface="Calibri" panose="020F0502020204030204" pitchFamily="34" charset="0"/>
                <a:cs typeface="Times New Roman" panose="02020603050405020304" pitchFamily="18" charset="0"/>
              </a:rPr>
              <a:t>Opomba: </a:t>
            </a:r>
            <a:r>
              <a:rPr lang="sl-SI" sz="1600" u="sng" dirty="0">
                <a:latin typeface="+mn-lt"/>
                <a:ea typeface="Calibri" panose="020F0502020204030204" pitchFamily="34" charset="0"/>
                <a:cs typeface="Times New Roman" panose="02020603050405020304" pitchFamily="18" charset="0"/>
              </a:rPr>
              <a:t>V pripravi je Protokol z Republiko Albanijo na področju izobraževanja glede oprostitve plačila šolnine za redni študij za albanske državljane.</a:t>
            </a:r>
            <a:r>
              <a:rPr lang="sl-SI" sz="1600" dirty="0">
                <a:latin typeface="+mn-lt"/>
                <a:ea typeface="Calibri" panose="020F0502020204030204" pitchFamily="34" charset="0"/>
                <a:cs typeface="Times New Roman" panose="02020603050405020304" pitchFamily="18" charset="0"/>
              </a:rPr>
              <a:t> Državljani Republike Albanije oddajajo prijave za vpis na vpisna mesta za tujce, ki prihajajo iz držav nečlanic Evropske unije. V kolikor bo protokol na področju izobraževanja sprejet do začetka študijskega leta 2024/2025, bodo državljani Republike Albanije oproščeni plačila šolnine za redni študij ob upoštevanju načela vzajemnosti. </a:t>
            </a:r>
          </a:p>
          <a:p>
            <a:pPr algn="just">
              <a:lnSpc>
                <a:spcPct val="107000"/>
              </a:lnSpc>
              <a:spcAft>
                <a:spcPts val="800"/>
              </a:spcAft>
            </a:pPr>
            <a:r>
              <a:rPr lang="sl-SI" sz="1600" dirty="0">
                <a:latin typeface="+mn-lt"/>
                <a:cs typeface="Arial" panose="020B0604020202020204" pitchFamily="34" charset="0"/>
              </a:rPr>
              <a:t>V splošnih določbah razpisa za vpis pri posameznem visokošolskem zavodu (univerza, samostojni visokošolski zavod) preveriti podrobnejša določila.</a:t>
            </a:r>
          </a:p>
          <a:p>
            <a:pPr marL="342900" lvl="1" indent="0">
              <a:lnSpc>
                <a:spcPct val="110000"/>
              </a:lnSpc>
              <a:spcBef>
                <a:spcPts val="0"/>
              </a:spcBef>
              <a:buNone/>
            </a:pPr>
            <a:r>
              <a:rPr lang="sl-SI" sz="13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2170788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940DD3B-CB56-464A-BC2F-16A79D994ECC}"/>
              </a:ext>
            </a:extLst>
          </p:cNvPr>
          <p:cNvSpPr>
            <a:spLocks noGrp="1"/>
          </p:cNvSpPr>
          <p:nvPr>
            <p:ph type="title"/>
          </p:nvPr>
        </p:nvSpPr>
        <p:spPr>
          <a:xfrm>
            <a:off x="370649" y="296249"/>
            <a:ext cx="7707559" cy="1150887"/>
          </a:xfrm>
        </p:spPr>
        <p:txBody>
          <a:bodyPr/>
          <a:lstStyle/>
          <a:p>
            <a:pPr algn="ctr"/>
            <a:r>
              <a:rPr lang="sl-SI" sz="2400" dirty="0">
                <a:solidFill>
                  <a:srgbClr val="C00000"/>
                </a:solidFill>
              </a:rPr>
              <a:t>Razpis za vpis v dodiplomske in enovite magistrske študijske programe 2024/25</a:t>
            </a:r>
          </a:p>
        </p:txBody>
      </p:sp>
      <p:sp>
        <p:nvSpPr>
          <p:cNvPr id="3" name="Označba mesta številke diapozitiva 2">
            <a:extLst>
              <a:ext uri="{FF2B5EF4-FFF2-40B4-BE49-F238E27FC236}">
                <a16:creationId xmlns:a16="http://schemas.microsoft.com/office/drawing/2014/main" id="{278881D7-09B5-41EB-9F35-C8B0009805FA}"/>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smtClean="0">
                <a:ln>
                  <a:noFill/>
                </a:ln>
                <a:solidFill>
                  <a:srgbClr val="323232"/>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US" sz="1400" b="0" i="0" u="none" strike="noStrike" kern="0" cap="none" spc="0" normalizeH="0" baseline="0" noProof="0" dirty="0">
              <a:ln>
                <a:noFill/>
              </a:ln>
              <a:solidFill>
                <a:srgbClr val="323232"/>
              </a:solidFill>
              <a:effectLst/>
              <a:uLnTx/>
              <a:uFillTx/>
              <a:latin typeface="Arial"/>
              <a:cs typeface="Arial"/>
              <a:sym typeface="Arial"/>
            </a:endParaRPr>
          </a:p>
        </p:txBody>
      </p:sp>
      <p:sp>
        <p:nvSpPr>
          <p:cNvPr id="4" name="Označba mesta vsebine 3">
            <a:extLst>
              <a:ext uri="{FF2B5EF4-FFF2-40B4-BE49-F238E27FC236}">
                <a16:creationId xmlns:a16="http://schemas.microsoft.com/office/drawing/2014/main" id="{E20BC108-4236-4F58-A952-896B0DE353DE}"/>
              </a:ext>
            </a:extLst>
          </p:cNvPr>
          <p:cNvSpPr>
            <a:spLocks noGrp="1"/>
          </p:cNvSpPr>
          <p:nvPr>
            <p:ph sz="quarter" idx="13"/>
          </p:nvPr>
        </p:nvSpPr>
        <p:spPr>
          <a:xfrm>
            <a:off x="366211" y="1447137"/>
            <a:ext cx="7815681" cy="1150888"/>
          </a:xfrm>
        </p:spPr>
        <p:txBody>
          <a:bodyPr/>
          <a:lstStyle/>
          <a:p>
            <a:endParaRPr lang="sl-SI" sz="1400" dirty="0"/>
          </a:p>
          <a:p>
            <a:r>
              <a:rPr lang="sl-SI" sz="1600" dirty="0">
                <a:latin typeface="+mj-lt"/>
                <a:cs typeface="Arial" panose="020B0604020202020204" pitchFamily="34" charset="0"/>
              </a:rPr>
              <a:t>Razpis za vpis 2024/2025 - elektronska publikacija na portalu </a:t>
            </a:r>
            <a:r>
              <a:rPr lang="sl-SI" sz="1600" dirty="0" err="1">
                <a:latin typeface="+mj-lt"/>
                <a:cs typeface="Arial" panose="020B0604020202020204" pitchFamily="34" charset="0"/>
              </a:rPr>
              <a:t>eVŠ</a:t>
            </a:r>
            <a:r>
              <a:rPr lang="sl-SI" sz="1600" dirty="0">
                <a:latin typeface="+mj-lt"/>
                <a:cs typeface="Arial" panose="020B0604020202020204" pitchFamily="34" charset="0"/>
              </a:rPr>
              <a:t>, 31. januar 2024 </a:t>
            </a:r>
            <a:r>
              <a:rPr lang="sl-SI" sz="1600" dirty="0">
                <a:latin typeface="+mj-lt"/>
                <a:cs typeface="Arial" panose="020B0604020202020204" pitchFamily="34" charset="0"/>
                <a:hlinkClick r:id="rId2"/>
              </a:rPr>
              <a:t>https://portal.evs.gov.si/razpisi-za-vpis-javni-koncesionirani</a:t>
            </a:r>
            <a:endParaRPr lang="sl-SI" sz="1600" dirty="0">
              <a:latin typeface="+mj-lt"/>
              <a:cs typeface="Arial" panose="020B0604020202020204" pitchFamily="34" charset="0"/>
            </a:endParaRPr>
          </a:p>
          <a:p>
            <a:endParaRPr lang="sl-SI" dirty="0"/>
          </a:p>
        </p:txBody>
      </p:sp>
      <p:pic>
        <p:nvPicPr>
          <p:cNvPr id="5" name="Slika 4">
            <a:extLst>
              <a:ext uri="{FF2B5EF4-FFF2-40B4-BE49-F238E27FC236}">
                <a16:creationId xmlns:a16="http://schemas.microsoft.com/office/drawing/2014/main" id="{046F49DF-F8BC-43E8-B82F-A8C94DFBC575}"/>
              </a:ext>
            </a:extLst>
          </p:cNvPr>
          <p:cNvPicPr>
            <a:picLocks noChangeAspect="1"/>
          </p:cNvPicPr>
          <p:nvPr/>
        </p:nvPicPr>
        <p:blipFill>
          <a:blip r:embed="rId3"/>
          <a:stretch>
            <a:fillRect/>
          </a:stretch>
        </p:blipFill>
        <p:spPr>
          <a:xfrm>
            <a:off x="2137274" y="2798859"/>
            <a:ext cx="4273553" cy="2242904"/>
          </a:xfrm>
          <a:prstGeom prst="rect">
            <a:avLst/>
          </a:prstGeom>
        </p:spPr>
      </p:pic>
    </p:spTree>
    <p:extLst>
      <p:ext uri="{BB962C8B-B14F-4D97-AF65-F5344CB8AC3E}">
        <p14:creationId xmlns:p14="http://schemas.microsoft.com/office/powerpoint/2010/main" val="210813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7D0E952-C482-493C-B7FE-F216121C9314}"/>
              </a:ext>
            </a:extLst>
          </p:cNvPr>
          <p:cNvSpPr>
            <a:spLocks noGrp="1"/>
          </p:cNvSpPr>
          <p:nvPr>
            <p:ph type="title"/>
          </p:nvPr>
        </p:nvSpPr>
        <p:spPr>
          <a:xfrm>
            <a:off x="269421" y="255360"/>
            <a:ext cx="8605157" cy="857400"/>
          </a:xfrm>
        </p:spPr>
        <p:txBody>
          <a:bodyPr>
            <a:normAutofit fontScale="90000"/>
          </a:bodyPr>
          <a:lstStyle/>
          <a:p>
            <a:pPr algn="ctr"/>
            <a:r>
              <a:rPr kumimoji="0" lang="sl-SI" sz="3000" b="0" i="1"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Razpis za vpis v dodiplomske in enovite magistrske študijske programe v študijskem letu 2024/2025 - Splošne določbe</a:t>
            </a:r>
            <a:endParaRPr lang="sl-SI" dirty="0"/>
          </a:p>
        </p:txBody>
      </p:sp>
      <p:sp>
        <p:nvSpPr>
          <p:cNvPr id="3" name="Označba mesta vsebine 2">
            <a:extLst>
              <a:ext uri="{FF2B5EF4-FFF2-40B4-BE49-F238E27FC236}">
                <a16:creationId xmlns:a16="http://schemas.microsoft.com/office/drawing/2014/main" id="{F309408C-AB90-4364-8030-6B38A66B8C2F}"/>
              </a:ext>
            </a:extLst>
          </p:cNvPr>
          <p:cNvSpPr>
            <a:spLocks noGrp="1"/>
          </p:cNvSpPr>
          <p:nvPr>
            <p:ph idx="1"/>
          </p:nvPr>
        </p:nvSpPr>
        <p:spPr>
          <a:xfrm>
            <a:off x="617034" y="1112760"/>
            <a:ext cx="7898316" cy="3860683"/>
          </a:xfrm>
        </p:spPr>
        <p:txBody>
          <a:bodyPr>
            <a:normAutofit/>
          </a:bodyPr>
          <a:lstStyle/>
          <a:p>
            <a:pPr marL="25400" indent="0" algn="just">
              <a:lnSpc>
                <a:spcPct val="110000"/>
              </a:lnSpc>
              <a:spcBef>
                <a:spcPts val="0"/>
              </a:spcBef>
              <a:buNone/>
            </a:pPr>
            <a:r>
              <a:rPr lang="sl-SI" sz="1400" b="1" dirty="0">
                <a:solidFill>
                  <a:srgbClr val="0070C0"/>
                </a:solidFill>
                <a:latin typeface="+mn-lt"/>
                <a:cs typeface="Arial" panose="020B0604020202020204" pitchFamily="34" charset="0"/>
              </a:rPr>
              <a:t>1.3 PRIJAVA ZA VPIS V VIŠJI LETNIK (po merilih za prehode oziroma pod pogoji za hitrejše napredovanje), PRIJAVA ZA VZPOREDNI ŠTUDIJ </a:t>
            </a:r>
            <a:r>
              <a:rPr lang="sl-SI" sz="1400" b="1" dirty="0">
                <a:solidFill>
                  <a:srgbClr val="0070C0"/>
                </a:solidFill>
                <a:effectLst/>
                <a:latin typeface="+mn-lt"/>
                <a:ea typeface="Calibri" panose="020F0502020204030204" pitchFamily="34" charset="0"/>
                <a:cs typeface="Calibri" panose="020F0502020204030204" pitchFamily="34" charset="0"/>
              </a:rPr>
              <a:t>ter PRIJAVA DIPLOMANTOV NA ENOVITIH MAGISTRSKIH ŠTUDIJSKIH PROGRAMIH</a:t>
            </a:r>
          </a:p>
          <a:p>
            <a:pPr marL="25400" indent="0" algn="just">
              <a:lnSpc>
                <a:spcPct val="110000"/>
              </a:lnSpc>
              <a:spcBef>
                <a:spcPts val="0"/>
              </a:spcBef>
              <a:buNone/>
            </a:pPr>
            <a:endParaRPr lang="sl-SI" sz="1400" b="1"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10000"/>
              </a:lnSpc>
              <a:spcBef>
                <a:spcPts val="0"/>
              </a:spcBef>
              <a:buFont typeface="Arial" panose="020B0604020202020204" pitchFamily="34" charset="0"/>
              <a:buChar char="•"/>
            </a:pPr>
            <a:r>
              <a:rPr lang="sl-SI" sz="1400" dirty="0">
                <a:solidFill>
                  <a:schemeClr val="tx1"/>
                </a:solidFill>
                <a:latin typeface="Arial" panose="020B0604020202020204" pitchFamily="34" charset="0"/>
                <a:ea typeface="Calibri" panose="020F0502020204030204" pitchFamily="34" charset="0"/>
                <a:cs typeface="Arial" panose="020B0604020202020204" pitchFamily="34" charset="0"/>
              </a:rPr>
              <a:t>Prijavni rok: Od 1. do 16. septembra 2024. </a:t>
            </a:r>
          </a:p>
          <a:p>
            <a:pPr marL="25400" indent="0" algn="just">
              <a:lnSpc>
                <a:spcPct val="110000"/>
              </a:lnSpc>
              <a:spcBef>
                <a:spcPts val="0"/>
              </a:spcBef>
              <a:buNone/>
            </a:pPr>
            <a:endParaRPr lang="sl-SI" sz="14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marL="25400" indent="0" algn="just">
              <a:lnSpc>
                <a:spcPct val="110000"/>
              </a:lnSpc>
              <a:spcBef>
                <a:spcPts val="0"/>
              </a:spcBef>
              <a:buNone/>
            </a:pPr>
            <a:r>
              <a:rPr lang="sl-SI" sz="1400" dirty="0">
                <a:solidFill>
                  <a:schemeClr val="tx1"/>
                </a:solidFill>
                <a:latin typeface="Arial" panose="020B0604020202020204" pitchFamily="34" charset="0"/>
                <a:ea typeface="Calibri" panose="020F0502020204030204" pitchFamily="34" charset="0"/>
                <a:cs typeface="Arial" panose="020B0604020202020204" pitchFamily="34" charset="0"/>
              </a:rPr>
              <a:t>(Študenti/-</a:t>
            </a:r>
            <a:r>
              <a:rPr lang="sl-SI" sz="1400" dirty="0" err="1">
                <a:solidFill>
                  <a:schemeClr val="tx1"/>
                </a:solidFill>
                <a:latin typeface="Arial" panose="020B0604020202020204" pitchFamily="34" charset="0"/>
                <a:ea typeface="Calibri" panose="020F0502020204030204" pitchFamily="34" charset="0"/>
                <a:cs typeface="Arial" panose="020B0604020202020204" pitchFamily="34" charset="0"/>
              </a:rPr>
              <a:t>ke</a:t>
            </a:r>
            <a:r>
              <a:rPr lang="sl-SI" sz="1400" dirty="0">
                <a:solidFill>
                  <a:schemeClr val="tx1"/>
                </a:solidFill>
                <a:latin typeface="Arial" panose="020B0604020202020204" pitchFamily="34" charset="0"/>
                <a:ea typeface="Calibri" panose="020F0502020204030204" pitchFamily="34" charset="0"/>
                <a:cs typeface="Arial" panose="020B0604020202020204" pitchFamily="34" charset="0"/>
              </a:rPr>
              <a:t>, ki se želijo vpisati v študijski program, pri katerem se preverjajo posebne nadarjenosti, sposobnosti in spretnosti, morajo prijavo oddati od 20. februarja do 20. marca 2024.)</a:t>
            </a:r>
          </a:p>
          <a:p>
            <a:pPr algn="just">
              <a:lnSpc>
                <a:spcPct val="110000"/>
              </a:lnSpc>
              <a:spcBef>
                <a:spcPts val="0"/>
              </a:spcBef>
              <a:buFont typeface="Arial" panose="020B0604020202020204" pitchFamily="34" charset="0"/>
              <a:buChar char="•"/>
            </a:pPr>
            <a:endParaRPr lang="sl-SI" sz="1400" b="1" dirty="0">
              <a:solidFill>
                <a:srgbClr val="0070C0"/>
              </a:solidFill>
              <a:latin typeface="Arial" panose="020B0604020202020204" pitchFamily="34" charset="0"/>
              <a:ea typeface="Calibri" panose="020F0502020204030204" pitchFamily="34" charset="0"/>
              <a:cs typeface="Arial" panose="020B0604020202020204" pitchFamily="34" charset="0"/>
            </a:endParaRPr>
          </a:p>
          <a:p>
            <a:pPr algn="just">
              <a:lnSpc>
                <a:spcPct val="110000"/>
              </a:lnSpc>
              <a:spcBef>
                <a:spcPts val="0"/>
              </a:spcBef>
            </a:pPr>
            <a:r>
              <a:rPr lang="sl-SI" sz="1400" dirty="0">
                <a:solidFill>
                  <a:schemeClr val="tx1"/>
                </a:solidFill>
                <a:latin typeface="Arial" panose="020B0604020202020204" pitchFamily="34" charset="0"/>
                <a:ea typeface="Calibri" panose="020F0502020204030204" pitchFamily="34" charset="0"/>
                <a:cs typeface="Arial" panose="020B0604020202020204" pitchFamily="34" charset="0"/>
              </a:rPr>
              <a:t>„Za vpis v prvi letnik </a:t>
            </a:r>
            <a:r>
              <a:rPr lang="sl-SI" sz="1400" u="sng" dirty="0">
                <a:solidFill>
                  <a:schemeClr val="tx1"/>
                </a:solidFill>
                <a:latin typeface="Arial" panose="020B0604020202020204" pitchFamily="34" charset="0"/>
                <a:ea typeface="Calibri" panose="020F0502020204030204" pitchFamily="34" charset="0"/>
                <a:cs typeface="Arial" panose="020B0604020202020204" pitchFamily="34" charset="0"/>
              </a:rPr>
              <a:t>vzporednega študija </a:t>
            </a:r>
            <a:r>
              <a:rPr lang="sl-SI" sz="1400" dirty="0">
                <a:solidFill>
                  <a:schemeClr val="tx1"/>
                </a:solidFill>
                <a:latin typeface="Arial" panose="020B0604020202020204" pitchFamily="34" charset="0"/>
                <a:ea typeface="Calibri" panose="020F0502020204030204" pitchFamily="34" charset="0"/>
                <a:cs typeface="Arial" panose="020B0604020202020204" pitchFamily="34" charset="0"/>
              </a:rPr>
              <a:t>za slovenske državljane/-</a:t>
            </a:r>
            <a:r>
              <a:rPr lang="sl-SI" sz="1400" dirty="0" err="1">
                <a:solidFill>
                  <a:schemeClr val="tx1"/>
                </a:solidFill>
                <a:latin typeface="Arial" panose="020B0604020202020204" pitchFamily="34" charset="0"/>
                <a:ea typeface="Calibri" panose="020F0502020204030204" pitchFamily="34" charset="0"/>
                <a:cs typeface="Arial" panose="020B0604020202020204" pitchFamily="34" charset="0"/>
              </a:rPr>
              <a:t>ke</a:t>
            </a:r>
            <a:r>
              <a:rPr lang="sl-SI" sz="1400" dirty="0">
                <a:solidFill>
                  <a:schemeClr val="tx1"/>
                </a:solidFill>
                <a:latin typeface="Arial" panose="020B0604020202020204" pitchFamily="34" charset="0"/>
                <a:ea typeface="Calibri" panose="020F0502020204030204" pitchFamily="34" charset="0"/>
                <a:cs typeface="Arial" panose="020B0604020202020204" pitchFamily="34" charset="0"/>
              </a:rPr>
              <a:t> in državljane/-</a:t>
            </a:r>
            <a:r>
              <a:rPr lang="sl-SI" sz="1400" dirty="0" err="1">
                <a:solidFill>
                  <a:schemeClr val="tx1"/>
                </a:solidFill>
                <a:latin typeface="Arial" panose="020B0604020202020204" pitchFamily="34" charset="0"/>
                <a:ea typeface="Calibri" panose="020F0502020204030204" pitchFamily="34" charset="0"/>
                <a:cs typeface="Arial" panose="020B0604020202020204" pitchFamily="34" charset="0"/>
              </a:rPr>
              <a:t>ke</a:t>
            </a:r>
            <a:r>
              <a:rPr lang="sl-SI" sz="1400" dirty="0">
                <a:solidFill>
                  <a:schemeClr val="tx1"/>
                </a:solidFill>
                <a:latin typeface="Arial" panose="020B0604020202020204" pitchFamily="34" charset="0"/>
                <a:ea typeface="Calibri" panose="020F0502020204030204" pitchFamily="34" charset="0"/>
                <a:cs typeface="Arial" panose="020B0604020202020204" pitchFamily="34" charset="0"/>
              </a:rPr>
              <a:t> držav članic Evropske unije ter Slovence brez slovenskega državljanstva </a:t>
            </a:r>
            <a:r>
              <a:rPr lang="sl-SI" sz="1400" u="sng" dirty="0">
                <a:solidFill>
                  <a:schemeClr val="tx1"/>
                </a:solidFill>
                <a:latin typeface="Arial" panose="020B0604020202020204" pitchFamily="34" charset="0"/>
                <a:ea typeface="Calibri" panose="020F0502020204030204" pitchFamily="34" charset="0"/>
                <a:cs typeface="Arial" panose="020B0604020202020204" pitchFamily="34" charset="0"/>
              </a:rPr>
              <a:t>ni predvideno plačilo šolnine za redni študij, če kandidati/-</a:t>
            </a:r>
            <a:r>
              <a:rPr lang="sl-SI" sz="1400" u="sng" dirty="0" err="1">
                <a:solidFill>
                  <a:schemeClr val="tx1"/>
                </a:solidFill>
                <a:latin typeface="Arial" panose="020B0604020202020204" pitchFamily="34" charset="0"/>
                <a:ea typeface="Calibri" panose="020F0502020204030204" pitchFamily="34" charset="0"/>
                <a:cs typeface="Arial" panose="020B0604020202020204" pitchFamily="34" charset="0"/>
              </a:rPr>
              <a:t>ke</a:t>
            </a:r>
            <a:r>
              <a:rPr lang="sl-SI" sz="1400" u="sng" dirty="0">
                <a:solidFill>
                  <a:schemeClr val="tx1"/>
                </a:solidFill>
                <a:latin typeface="Arial" panose="020B0604020202020204" pitchFamily="34" charset="0"/>
                <a:ea typeface="Calibri" panose="020F0502020204030204" pitchFamily="34" charset="0"/>
                <a:cs typeface="Arial" panose="020B0604020202020204" pitchFamily="34" charset="0"/>
              </a:rPr>
              <a:t> še nimajo dosežene izobrazbe, ki ustreza najmanj ravni izobrazbe, pridobljene po študijskem programu, v katerega se vpisujejo </a:t>
            </a:r>
            <a:r>
              <a:rPr lang="sl-SI" sz="1400" dirty="0">
                <a:solidFill>
                  <a:schemeClr val="tx1"/>
                </a:solidFill>
                <a:latin typeface="Arial" panose="020B0604020202020204" pitchFamily="34" charset="0"/>
                <a:ea typeface="Calibri" panose="020F0502020204030204" pitchFamily="34" charset="0"/>
                <a:cs typeface="Arial" panose="020B0604020202020204" pitchFamily="34" charset="0"/>
              </a:rPr>
              <a:t>(v skladu s 77. členom Zakona o visokem šolstvu). </a:t>
            </a:r>
          </a:p>
        </p:txBody>
      </p:sp>
    </p:spTree>
    <p:extLst>
      <p:ext uri="{BB962C8B-B14F-4D97-AF65-F5344CB8AC3E}">
        <p14:creationId xmlns:p14="http://schemas.microsoft.com/office/powerpoint/2010/main" val="20584804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7D0E952-C482-493C-B7FE-F216121C9314}"/>
              </a:ext>
            </a:extLst>
          </p:cNvPr>
          <p:cNvSpPr>
            <a:spLocks noGrp="1"/>
          </p:cNvSpPr>
          <p:nvPr>
            <p:ph type="title"/>
          </p:nvPr>
        </p:nvSpPr>
        <p:spPr>
          <a:xfrm>
            <a:off x="307521" y="293461"/>
            <a:ext cx="8528957" cy="857400"/>
          </a:xfrm>
        </p:spPr>
        <p:txBody>
          <a:bodyPr>
            <a:normAutofit fontScale="90000"/>
          </a:bodyPr>
          <a:lstStyle/>
          <a:p>
            <a:pPr algn="ctr"/>
            <a:r>
              <a:rPr kumimoji="0" lang="sl-SI" sz="3000" b="0" i="1"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Razpis za vpis v dodiplomske in enovite magistrske študijske programe v študijskem letu 2024/2025 - Splošne določbe</a:t>
            </a:r>
            <a:endParaRPr lang="sl-SI" dirty="0"/>
          </a:p>
        </p:txBody>
      </p:sp>
      <p:sp>
        <p:nvSpPr>
          <p:cNvPr id="3" name="Označba mesta vsebine 2">
            <a:extLst>
              <a:ext uri="{FF2B5EF4-FFF2-40B4-BE49-F238E27FC236}">
                <a16:creationId xmlns:a16="http://schemas.microsoft.com/office/drawing/2014/main" id="{F309408C-AB90-4364-8030-6B38A66B8C2F}"/>
              </a:ext>
            </a:extLst>
          </p:cNvPr>
          <p:cNvSpPr>
            <a:spLocks noGrp="1"/>
          </p:cNvSpPr>
          <p:nvPr>
            <p:ph idx="1"/>
          </p:nvPr>
        </p:nvSpPr>
        <p:spPr>
          <a:xfrm>
            <a:off x="628650" y="1412239"/>
            <a:ext cx="7886700" cy="3220483"/>
          </a:xfrm>
        </p:spPr>
        <p:txBody>
          <a:bodyPr>
            <a:normAutofit/>
          </a:bodyPr>
          <a:lstStyle/>
          <a:p>
            <a:pPr marL="0" indent="0">
              <a:lnSpc>
                <a:spcPct val="110000"/>
              </a:lnSpc>
              <a:spcBef>
                <a:spcPts val="0"/>
              </a:spcBef>
              <a:buNone/>
            </a:pPr>
            <a:r>
              <a:rPr lang="sl-SI" sz="1400" b="1" dirty="0">
                <a:solidFill>
                  <a:srgbClr val="0070C0"/>
                </a:solidFill>
                <a:latin typeface="Arial" panose="020B0604020202020204" pitchFamily="34" charset="0"/>
                <a:cs typeface="Arial" panose="020B0604020202020204" pitchFamily="34" charset="0"/>
              </a:rPr>
              <a:t>2. INFORMATIVNI DANEVI</a:t>
            </a:r>
          </a:p>
          <a:p>
            <a:pPr marL="0" indent="0">
              <a:lnSpc>
                <a:spcPct val="110000"/>
              </a:lnSpc>
              <a:spcBef>
                <a:spcPts val="0"/>
              </a:spcBef>
              <a:buNone/>
            </a:pPr>
            <a:endParaRPr lang="sl-SI" sz="1400" b="1" dirty="0">
              <a:latin typeface="Arial" panose="020B0604020202020204" pitchFamily="34" charset="0"/>
              <a:cs typeface="Arial" panose="020B0604020202020204" pitchFamily="34" charset="0"/>
            </a:endParaRPr>
          </a:p>
          <a:p>
            <a:pPr>
              <a:lnSpc>
                <a:spcPct val="110000"/>
              </a:lnSpc>
              <a:spcBef>
                <a:spcPts val="0"/>
              </a:spcBef>
            </a:pPr>
            <a:r>
              <a:rPr lang="sl-SI" sz="1800" dirty="0">
                <a:effectLst/>
                <a:latin typeface="Calibri" panose="020F0502020204030204" pitchFamily="34" charset="0"/>
                <a:ea typeface="Calibri" panose="020F0502020204030204" pitchFamily="34" charset="0"/>
              </a:rPr>
              <a:t>ni sprememb (razen datumi).</a:t>
            </a:r>
            <a:endParaRPr lang="sl-SI"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77094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7D0E952-C482-493C-B7FE-F216121C9314}"/>
              </a:ext>
            </a:extLst>
          </p:cNvPr>
          <p:cNvSpPr>
            <a:spLocks noGrp="1"/>
          </p:cNvSpPr>
          <p:nvPr>
            <p:ph type="title"/>
          </p:nvPr>
        </p:nvSpPr>
        <p:spPr>
          <a:xfrm>
            <a:off x="516673" y="146901"/>
            <a:ext cx="8255620" cy="1131771"/>
          </a:xfrm>
        </p:spPr>
        <p:txBody>
          <a:bodyPr>
            <a:normAutofit fontScale="90000"/>
          </a:bodyPr>
          <a:lstStyle/>
          <a:p>
            <a:pPr algn="ctr"/>
            <a:r>
              <a:rPr kumimoji="0" lang="sl-SI" sz="3000" b="0" i="1"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Razpis za vpis v dodiplomske in enovite magistrske študijske programe v študijskem letu 2024/2025 - Splošne določbe</a:t>
            </a:r>
            <a:endParaRPr lang="sl-SI" dirty="0"/>
          </a:p>
        </p:txBody>
      </p:sp>
      <p:sp>
        <p:nvSpPr>
          <p:cNvPr id="3" name="Označba mesta vsebine 2">
            <a:extLst>
              <a:ext uri="{FF2B5EF4-FFF2-40B4-BE49-F238E27FC236}">
                <a16:creationId xmlns:a16="http://schemas.microsoft.com/office/drawing/2014/main" id="{F309408C-AB90-4364-8030-6B38A66B8C2F}"/>
              </a:ext>
            </a:extLst>
          </p:cNvPr>
          <p:cNvSpPr>
            <a:spLocks noGrp="1"/>
          </p:cNvSpPr>
          <p:nvPr>
            <p:ph idx="1"/>
          </p:nvPr>
        </p:nvSpPr>
        <p:spPr>
          <a:xfrm>
            <a:off x="579863" y="1345581"/>
            <a:ext cx="7935487" cy="3651018"/>
          </a:xfrm>
        </p:spPr>
        <p:txBody>
          <a:bodyPr>
            <a:normAutofit lnSpcReduction="10000"/>
          </a:bodyPr>
          <a:lstStyle/>
          <a:p>
            <a:pPr marL="0" indent="0">
              <a:lnSpc>
                <a:spcPct val="107000"/>
              </a:lnSpc>
              <a:spcAft>
                <a:spcPts val="800"/>
              </a:spcAft>
              <a:buNone/>
            </a:pPr>
            <a:r>
              <a:rPr lang="sl-SI" sz="1400" b="1" dirty="0">
                <a:solidFill>
                  <a:srgbClr val="0070C0"/>
                </a:solidFill>
                <a:effectLst/>
                <a:latin typeface="Arial" panose="020B0604020202020204" pitchFamily="34" charset="0"/>
                <a:ea typeface="Calibri" panose="020F0502020204030204" pitchFamily="34" charset="0"/>
                <a:cs typeface="Arial" panose="020B0604020202020204" pitchFamily="34" charset="0"/>
              </a:rPr>
              <a:t>3. NAČIN PRIJAVE</a:t>
            </a:r>
          </a:p>
          <a:p>
            <a:pPr marL="285750" indent="-285750">
              <a:lnSpc>
                <a:spcPct val="107000"/>
              </a:lnSpc>
              <a:spcAft>
                <a:spcPts val="800"/>
              </a:spcAft>
            </a:pPr>
            <a:r>
              <a:rPr lang="sl-SI" sz="1400" b="1" dirty="0">
                <a:solidFill>
                  <a:schemeClr val="tx1"/>
                </a:solidFill>
                <a:latin typeface="Arial" panose="020B0604020202020204" pitchFamily="34" charset="0"/>
                <a:ea typeface="Calibri" panose="020F0502020204030204" pitchFamily="34" charset="0"/>
                <a:cs typeface="Arial" panose="020B0604020202020204" pitchFamily="34" charset="0"/>
              </a:rPr>
              <a:t>Dodan odstavek:  </a:t>
            </a:r>
            <a:r>
              <a:rPr lang="sl-SI" sz="1400" i="1" dirty="0">
                <a:solidFill>
                  <a:schemeClr val="tx1"/>
                </a:solidFill>
                <a:latin typeface="Arial" panose="020B0604020202020204" pitchFamily="34" charset="0"/>
                <a:ea typeface="Calibri" panose="020F0502020204030204" pitchFamily="34" charset="0"/>
                <a:cs typeface="Arial" panose="020B0604020202020204" pitchFamily="34" charset="0"/>
              </a:rPr>
              <a:t>“Visokošolski zavodi in visokošolske prijavno-informacijske službe </a:t>
            </a:r>
            <a:r>
              <a:rPr lang="sl-SI" sz="1400" i="1" u="sng" dirty="0">
                <a:solidFill>
                  <a:schemeClr val="tx1"/>
                </a:solidFill>
                <a:latin typeface="Arial" panose="020B0604020202020204" pitchFamily="34" charset="0"/>
                <a:ea typeface="Calibri" panose="020F0502020204030204" pitchFamily="34" charset="0"/>
                <a:cs typeface="Arial" panose="020B0604020202020204" pitchFamily="34" charset="0"/>
              </a:rPr>
              <a:t>vročajo oziroma posredujejo kandidatom v seznanitev dokumente in obvestila </a:t>
            </a:r>
            <a:r>
              <a:rPr lang="sl-SI" sz="1400" i="1" dirty="0">
                <a:solidFill>
                  <a:schemeClr val="tx1"/>
                </a:solidFill>
                <a:latin typeface="Arial" panose="020B0604020202020204" pitchFamily="34" charset="0"/>
                <a:ea typeface="Calibri" panose="020F0502020204030204" pitchFamily="34" charset="0"/>
                <a:cs typeface="Arial" panose="020B0604020202020204" pitchFamily="34" charset="0"/>
              </a:rPr>
              <a:t>v zvezi z razpisom za vpis z odložitvijo dokumenta oziroma obvestila </a:t>
            </a:r>
            <a:r>
              <a:rPr lang="sl-SI" sz="1400" i="1" u="sng" dirty="0">
                <a:solidFill>
                  <a:schemeClr val="tx1"/>
                </a:solidFill>
                <a:latin typeface="Arial" panose="020B0604020202020204" pitchFamily="34" charset="0"/>
                <a:ea typeface="Calibri" panose="020F0502020204030204" pitchFamily="34" charset="0"/>
                <a:cs typeface="Arial" panose="020B0604020202020204" pitchFamily="34" charset="0"/>
              </a:rPr>
              <a:t>v spletni portal </a:t>
            </a:r>
            <a:r>
              <a:rPr lang="sl-SI" sz="1400" i="1" u="sng" dirty="0" err="1">
                <a:solidFill>
                  <a:schemeClr val="tx1"/>
                </a:solidFill>
                <a:latin typeface="Arial" panose="020B0604020202020204" pitchFamily="34" charset="0"/>
                <a:ea typeface="Calibri" panose="020F0502020204030204" pitchFamily="34" charset="0"/>
                <a:cs typeface="Arial" panose="020B0604020202020204" pitchFamily="34" charset="0"/>
              </a:rPr>
              <a:t>eVŠ</a:t>
            </a:r>
            <a:r>
              <a:rPr lang="sl-SI" sz="1400" i="1" u="sng"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sl-SI" sz="1400" i="1" dirty="0">
                <a:solidFill>
                  <a:schemeClr val="tx1"/>
                </a:solidFill>
                <a:latin typeface="Arial" panose="020B0604020202020204" pitchFamily="34" charset="0"/>
                <a:ea typeface="Calibri" panose="020F0502020204030204" pitchFamily="34" charset="0"/>
                <a:cs typeface="Arial" panose="020B0604020202020204" pitchFamily="34" charset="0"/>
              </a:rPr>
              <a:t>(v skladu s 40. členom Zakona o visokem šolstvu). Dokumenti in obvestila se vročajo oziroma posredujejo kandidatom v seznanitev z odložitvijo dokumenta oziroma obvestila v spletni portal </a:t>
            </a:r>
            <a:r>
              <a:rPr lang="sl-SI" sz="1400" i="1" dirty="0" err="1">
                <a:solidFill>
                  <a:schemeClr val="tx1"/>
                </a:solidFill>
                <a:latin typeface="Arial" panose="020B0604020202020204" pitchFamily="34" charset="0"/>
                <a:ea typeface="Calibri" panose="020F0502020204030204" pitchFamily="34" charset="0"/>
                <a:cs typeface="Arial" panose="020B0604020202020204" pitchFamily="34" charset="0"/>
              </a:rPr>
              <a:t>eVŠ</a:t>
            </a:r>
            <a:r>
              <a:rPr lang="sl-SI" sz="1400" i="1" dirty="0">
                <a:solidFill>
                  <a:schemeClr val="tx1"/>
                </a:solidFill>
                <a:latin typeface="Arial" panose="020B0604020202020204" pitchFamily="34" charset="0"/>
                <a:ea typeface="Calibri" panose="020F0502020204030204" pitchFamily="34" charset="0"/>
                <a:cs typeface="Arial" panose="020B0604020202020204" pitchFamily="34" charset="0"/>
              </a:rPr>
              <a:t> v skladu s 40. členom Zakona o visokem šolstvu. </a:t>
            </a:r>
            <a:r>
              <a:rPr lang="sl-SI" sz="1400" i="1" u="sng" dirty="0">
                <a:solidFill>
                  <a:schemeClr val="tx1"/>
                </a:solidFill>
                <a:latin typeface="Arial" panose="020B0604020202020204" pitchFamily="34" charset="0"/>
                <a:ea typeface="Calibri" panose="020F0502020204030204" pitchFamily="34" charset="0"/>
                <a:cs typeface="Arial" panose="020B0604020202020204" pitchFamily="34" charset="0"/>
              </a:rPr>
              <a:t>O vložitvi dokumenta oziroma obvestila preko portala </a:t>
            </a:r>
            <a:r>
              <a:rPr lang="sl-SI" sz="1400" i="1" u="sng" dirty="0" err="1">
                <a:solidFill>
                  <a:schemeClr val="tx1"/>
                </a:solidFill>
                <a:latin typeface="Arial" panose="020B0604020202020204" pitchFamily="34" charset="0"/>
                <a:ea typeface="Calibri" panose="020F0502020204030204" pitchFamily="34" charset="0"/>
                <a:cs typeface="Arial" panose="020B0604020202020204" pitchFamily="34" charset="0"/>
              </a:rPr>
              <a:t>eVŠ</a:t>
            </a:r>
            <a:r>
              <a:rPr lang="sl-SI" sz="1400" i="1" u="sng" dirty="0">
                <a:solidFill>
                  <a:schemeClr val="tx1"/>
                </a:solidFill>
                <a:latin typeface="Arial" panose="020B0604020202020204" pitchFamily="34" charset="0"/>
                <a:ea typeface="Calibri" panose="020F0502020204030204" pitchFamily="34" charset="0"/>
                <a:cs typeface="Arial" panose="020B0604020202020204" pitchFamily="34" charset="0"/>
              </a:rPr>
              <a:t> je kandidat obveščen z informativnim sporočilom, ki ga prejme na svoj elektronski naslov, ki ga je sporočil ob prijavi za vpis ter s sporočilom na številko mobilnega telefona, če jo je sporočil ob prijavi za vpis. Kandidat prevzame dokument oziroma obvestilo s spletnega portala </a:t>
            </a:r>
            <a:r>
              <a:rPr lang="sl-SI" sz="1400" i="1" u="sng" dirty="0" err="1">
                <a:solidFill>
                  <a:schemeClr val="tx1"/>
                </a:solidFill>
                <a:latin typeface="Arial" panose="020B0604020202020204" pitchFamily="34" charset="0"/>
                <a:ea typeface="Calibri" panose="020F0502020204030204" pitchFamily="34" charset="0"/>
                <a:cs typeface="Arial" panose="020B0604020202020204" pitchFamily="34" charset="0"/>
              </a:rPr>
              <a:t>eVŠ</a:t>
            </a:r>
            <a:r>
              <a:rPr lang="sl-SI" sz="1400" i="1" u="sng" dirty="0">
                <a:solidFill>
                  <a:schemeClr val="tx1"/>
                </a:solidFill>
                <a:latin typeface="Arial" panose="020B0604020202020204" pitchFamily="34" charset="0"/>
                <a:ea typeface="Calibri" panose="020F0502020204030204" pitchFamily="34" charset="0"/>
                <a:cs typeface="Arial" panose="020B0604020202020204" pitchFamily="34" charset="0"/>
              </a:rPr>
              <a:t> v elektronski obliki po predhodni </a:t>
            </a:r>
            <a:r>
              <a:rPr lang="sl-SI" sz="1400" i="1" u="sng" dirty="0" err="1">
                <a:solidFill>
                  <a:schemeClr val="tx1"/>
                </a:solidFill>
                <a:latin typeface="Arial" panose="020B0604020202020204" pitchFamily="34" charset="0"/>
                <a:ea typeface="Calibri" panose="020F0502020204030204" pitchFamily="34" charset="0"/>
                <a:cs typeface="Arial" panose="020B0604020202020204" pitchFamily="34" charset="0"/>
              </a:rPr>
              <a:t>avtentikaciji</a:t>
            </a:r>
            <a:r>
              <a:rPr lang="sl-SI" sz="1400" i="1" u="sng" dirty="0">
                <a:solidFill>
                  <a:schemeClr val="tx1"/>
                </a:solidFill>
                <a:latin typeface="Arial" panose="020B0604020202020204" pitchFamily="34" charset="0"/>
                <a:ea typeface="Calibri" panose="020F0502020204030204" pitchFamily="34" charset="0"/>
                <a:cs typeface="Arial" panose="020B0604020202020204" pitchFamily="34" charset="0"/>
              </a:rPr>
              <a:t>.</a:t>
            </a:r>
            <a:r>
              <a:rPr lang="sl-SI" sz="1400" i="1" dirty="0">
                <a:solidFill>
                  <a:schemeClr val="tx1"/>
                </a:solidFill>
                <a:latin typeface="Arial" panose="020B0604020202020204" pitchFamily="34" charset="0"/>
                <a:ea typeface="Calibri" panose="020F0502020204030204" pitchFamily="34" charset="0"/>
                <a:cs typeface="Arial" panose="020B0604020202020204" pitchFamily="34" charset="0"/>
              </a:rPr>
              <a:t> Ob osebni vročitvi dokumenta preko portala </a:t>
            </a:r>
            <a:r>
              <a:rPr lang="sl-SI" sz="1400" i="1" dirty="0" err="1">
                <a:solidFill>
                  <a:schemeClr val="tx1"/>
                </a:solidFill>
                <a:latin typeface="Arial" panose="020B0604020202020204" pitchFamily="34" charset="0"/>
                <a:ea typeface="Calibri" panose="020F0502020204030204" pitchFamily="34" charset="0"/>
                <a:cs typeface="Arial" panose="020B0604020202020204" pitchFamily="34" charset="0"/>
              </a:rPr>
              <a:t>eVŠ</a:t>
            </a:r>
            <a:r>
              <a:rPr lang="sl-SI" sz="1400" i="1" dirty="0">
                <a:solidFill>
                  <a:schemeClr val="tx1"/>
                </a:solidFill>
                <a:latin typeface="Arial" panose="020B0604020202020204" pitchFamily="34" charset="0"/>
                <a:ea typeface="Calibri" panose="020F0502020204030204" pitchFamily="34" charset="0"/>
                <a:cs typeface="Arial" panose="020B0604020202020204" pitchFamily="34" charset="0"/>
              </a:rPr>
              <a:t> kandidat elektronsko potrdi </a:t>
            </a:r>
            <a:r>
              <a:rPr lang="sl-SI" sz="1400" i="1" u="sng" dirty="0">
                <a:solidFill>
                  <a:schemeClr val="tx1"/>
                </a:solidFill>
                <a:latin typeface="Arial" panose="020B0604020202020204" pitchFamily="34" charset="0"/>
                <a:ea typeface="Calibri" panose="020F0502020204030204" pitchFamily="34" charset="0"/>
                <a:cs typeface="Arial" panose="020B0604020202020204" pitchFamily="34" charset="0"/>
              </a:rPr>
              <a:t>elektronsko vročilnico. Dan elektronske potrditve elektronske vročilnice se šteje za dan vročitve dokumenta. </a:t>
            </a:r>
            <a:r>
              <a:rPr lang="sl-SI" sz="1400" i="1" dirty="0">
                <a:solidFill>
                  <a:schemeClr val="tx1"/>
                </a:solidFill>
                <a:latin typeface="Arial" panose="020B0604020202020204" pitchFamily="34" charset="0"/>
                <a:ea typeface="Calibri" panose="020F0502020204030204" pitchFamily="34" charset="0"/>
                <a:cs typeface="Arial" panose="020B0604020202020204" pitchFamily="34" charset="0"/>
              </a:rPr>
              <a:t>Če kandidat dokumenta ne prevzame v petih dneh od dneva prejema informativnega sporočila o elektronsko odloženem dokumentu na portalu </a:t>
            </a:r>
            <a:r>
              <a:rPr lang="sl-SI" sz="1400" i="1" dirty="0" err="1">
                <a:solidFill>
                  <a:schemeClr val="tx1"/>
                </a:solidFill>
                <a:latin typeface="Arial" panose="020B0604020202020204" pitchFamily="34" charset="0"/>
                <a:ea typeface="Calibri" panose="020F0502020204030204" pitchFamily="34" charset="0"/>
                <a:cs typeface="Arial" panose="020B0604020202020204" pitchFamily="34" charset="0"/>
              </a:rPr>
              <a:t>eVŠ</a:t>
            </a:r>
            <a:r>
              <a:rPr lang="sl-SI" sz="1400" i="1" dirty="0">
                <a:solidFill>
                  <a:schemeClr val="tx1"/>
                </a:solidFill>
                <a:latin typeface="Arial" panose="020B0604020202020204" pitchFamily="34" charset="0"/>
                <a:ea typeface="Calibri" panose="020F0502020204030204" pitchFamily="34" charset="0"/>
                <a:cs typeface="Arial" panose="020B0604020202020204" pitchFamily="34" charset="0"/>
              </a:rPr>
              <a:t>, velja vročitev za opravljeno z dnem preteka tega roka.“</a:t>
            </a:r>
            <a:endParaRPr lang="sl-SI" sz="1400" i="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815532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7D0E952-C482-493C-B7FE-F216121C9314}"/>
              </a:ext>
            </a:extLst>
          </p:cNvPr>
          <p:cNvSpPr>
            <a:spLocks noGrp="1"/>
          </p:cNvSpPr>
          <p:nvPr>
            <p:ph type="title"/>
          </p:nvPr>
        </p:nvSpPr>
        <p:spPr>
          <a:xfrm>
            <a:off x="457200" y="236110"/>
            <a:ext cx="8211015" cy="1072299"/>
          </a:xfrm>
        </p:spPr>
        <p:txBody>
          <a:bodyPr>
            <a:normAutofit fontScale="90000"/>
          </a:bodyPr>
          <a:lstStyle/>
          <a:p>
            <a:pPr algn="ctr"/>
            <a:r>
              <a:rPr kumimoji="0" lang="sl-SI" sz="3000" b="0" i="1"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Razpis za vpis v dodiplomske in enovite magistrske študijske programe v študijskem letu 2024/2025 - Splošne določbe</a:t>
            </a:r>
            <a:endParaRPr lang="sl-SI" dirty="0"/>
          </a:p>
        </p:txBody>
      </p:sp>
      <p:sp>
        <p:nvSpPr>
          <p:cNvPr id="3" name="Označba mesta vsebine 2">
            <a:extLst>
              <a:ext uri="{FF2B5EF4-FFF2-40B4-BE49-F238E27FC236}">
                <a16:creationId xmlns:a16="http://schemas.microsoft.com/office/drawing/2014/main" id="{F309408C-AB90-4364-8030-6B38A66B8C2F}"/>
              </a:ext>
            </a:extLst>
          </p:cNvPr>
          <p:cNvSpPr>
            <a:spLocks noGrp="1"/>
          </p:cNvSpPr>
          <p:nvPr>
            <p:ph idx="1"/>
          </p:nvPr>
        </p:nvSpPr>
        <p:spPr>
          <a:xfrm>
            <a:off x="457200" y="1375318"/>
            <a:ext cx="8263054" cy="3590692"/>
          </a:xfrm>
        </p:spPr>
        <p:txBody>
          <a:bodyPr>
            <a:normAutofit fontScale="70000" lnSpcReduction="20000"/>
          </a:bodyPr>
          <a:lstStyle/>
          <a:p>
            <a:pPr marL="0" indent="0">
              <a:lnSpc>
                <a:spcPct val="107000"/>
              </a:lnSpc>
              <a:spcAft>
                <a:spcPts val="800"/>
              </a:spcAft>
              <a:buNone/>
            </a:pPr>
            <a:r>
              <a:rPr lang="sl-SI" sz="1900" b="1" dirty="0">
                <a:solidFill>
                  <a:srgbClr val="0070C0"/>
                </a:solidFill>
                <a:effectLst/>
                <a:latin typeface="+mn-lt"/>
                <a:ea typeface="Calibri" panose="020F0502020204030204" pitchFamily="34" charset="0"/>
                <a:cs typeface="Arial" panose="020B0604020202020204" pitchFamily="34" charset="0"/>
              </a:rPr>
              <a:t>4. VPISNA MESTA</a:t>
            </a:r>
          </a:p>
          <a:p>
            <a:pPr marL="285750" indent="-285750">
              <a:lnSpc>
                <a:spcPct val="107000"/>
              </a:lnSpc>
              <a:spcAft>
                <a:spcPts val="800"/>
              </a:spcAft>
              <a:buFont typeface="Arial" panose="020B0604020202020204" pitchFamily="34" charset="0"/>
              <a:buChar char="•"/>
            </a:pPr>
            <a:r>
              <a:rPr lang="sl-SI" sz="1900" dirty="0">
                <a:solidFill>
                  <a:schemeClr val="tx1"/>
                </a:solidFill>
                <a:effectLst/>
                <a:latin typeface="+mn-lt"/>
                <a:ea typeface="Calibri" panose="020F0502020204030204" pitchFamily="34" charset="0"/>
                <a:cs typeface="Calibri" panose="020F0502020204030204" pitchFamily="34" charset="0"/>
              </a:rPr>
              <a:t>Visokošolski zavodi lahko za tujce, ki prihajajo iz držav Zahodnega Balkana, s katerimi ima Republika Slovenija sklenjene bilateralne sporazume na področju izobraževanja, razpišejo ločeno število prostih vpisnih mest (več informacij dobijo kandidati/-</a:t>
            </a:r>
            <a:r>
              <a:rPr lang="sl-SI" sz="1900" dirty="0" err="1">
                <a:solidFill>
                  <a:schemeClr val="tx1"/>
                </a:solidFill>
                <a:effectLst/>
                <a:latin typeface="+mn-lt"/>
                <a:ea typeface="Calibri" panose="020F0502020204030204" pitchFamily="34" charset="0"/>
                <a:cs typeface="Calibri" panose="020F0502020204030204" pitchFamily="34" charset="0"/>
              </a:rPr>
              <a:t>ke</a:t>
            </a:r>
            <a:r>
              <a:rPr lang="sl-SI" sz="1900" dirty="0">
                <a:solidFill>
                  <a:schemeClr val="tx1"/>
                </a:solidFill>
                <a:effectLst/>
                <a:latin typeface="+mn-lt"/>
                <a:ea typeface="Calibri" panose="020F0502020204030204" pitchFamily="34" charset="0"/>
                <a:cs typeface="Calibri" panose="020F0502020204030204" pitchFamily="34" charset="0"/>
              </a:rPr>
              <a:t> na visokošolskih zavodih). </a:t>
            </a:r>
          </a:p>
          <a:p>
            <a:pPr marL="0" indent="0">
              <a:lnSpc>
                <a:spcPct val="107000"/>
              </a:lnSpc>
              <a:spcAft>
                <a:spcPts val="800"/>
              </a:spcAft>
              <a:buNone/>
            </a:pPr>
            <a:r>
              <a:rPr lang="sl-SI" sz="1900" b="1" dirty="0">
                <a:solidFill>
                  <a:srgbClr val="0070C0"/>
                </a:solidFill>
                <a:effectLst/>
                <a:latin typeface="+mn-lt"/>
                <a:ea typeface="Calibri" panose="020F0502020204030204" pitchFamily="34" charset="0"/>
                <a:cs typeface="Arial" panose="020B0604020202020204" pitchFamily="34" charset="0"/>
              </a:rPr>
              <a:t>5. ŠTUDIJSKI PROGRAMI IN VPISNI POGOJI	</a:t>
            </a:r>
          </a:p>
          <a:p>
            <a:pPr>
              <a:lnSpc>
                <a:spcPct val="107000"/>
              </a:lnSpc>
              <a:spcAft>
                <a:spcPts val="800"/>
              </a:spcAft>
            </a:pPr>
            <a:r>
              <a:rPr lang="sl-SI" sz="1900" dirty="0">
                <a:latin typeface="+mn-lt"/>
                <a:ea typeface="Calibri" panose="020F0502020204030204" pitchFamily="34" charset="0"/>
                <a:cs typeface="Calibri" panose="020F0502020204030204" pitchFamily="34" charset="0"/>
              </a:rPr>
              <a:t>N</a:t>
            </a:r>
            <a:r>
              <a:rPr lang="sl-SI" sz="1900" dirty="0">
                <a:effectLst/>
                <a:latin typeface="+mn-lt"/>
                <a:ea typeface="Calibri" panose="020F0502020204030204" pitchFamily="34" charset="0"/>
                <a:cs typeface="Calibri" panose="020F0502020204030204" pitchFamily="34" charset="0"/>
              </a:rPr>
              <a:t>i sprememb.</a:t>
            </a:r>
          </a:p>
          <a:p>
            <a:pPr marL="25400" indent="0">
              <a:lnSpc>
                <a:spcPct val="107000"/>
              </a:lnSpc>
              <a:spcAft>
                <a:spcPts val="800"/>
              </a:spcAft>
              <a:buNone/>
            </a:pPr>
            <a:r>
              <a:rPr lang="sl-SI" sz="1900" b="1" dirty="0">
                <a:solidFill>
                  <a:srgbClr val="0070C0"/>
                </a:solidFill>
                <a:effectLst/>
                <a:latin typeface="+mn-lt"/>
                <a:ea typeface="Calibri" panose="020F0502020204030204" pitchFamily="34" charset="0"/>
                <a:cs typeface="Calibri" panose="020F0502020204030204" pitchFamily="34" charset="0"/>
              </a:rPr>
              <a:t>6. DOKAZILA O IZPOLNJEVANJU VPISNIH POGOJEV</a:t>
            </a:r>
            <a:r>
              <a:rPr lang="sl-SI" sz="1900" dirty="0">
                <a:solidFill>
                  <a:srgbClr val="0070C0"/>
                </a:solidFill>
                <a:effectLst/>
                <a:latin typeface="+mn-lt"/>
                <a:ea typeface="Calibri" panose="020F0502020204030204" pitchFamily="34" charset="0"/>
                <a:cs typeface="Arial" panose="020B0604020202020204" pitchFamily="34" charset="0"/>
              </a:rPr>
              <a:t>	</a:t>
            </a:r>
          </a:p>
          <a:p>
            <a:pPr>
              <a:lnSpc>
                <a:spcPct val="107000"/>
              </a:lnSpc>
              <a:spcAft>
                <a:spcPts val="800"/>
              </a:spcAft>
            </a:pPr>
            <a:r>
              <a:rPr lang="sl-SI" sz="1900" dirty="0">
                <a:solidFill>
                  <a:schemeClr val="tx1"/>
                </a:solidFill>
                <a:effectLst/>
                <a:latin typeface="+mn-lt"/>
                <a:ea typeface="Calibri" panose="020F0502020204030204" pitchFamily="34" charset="0"/>
                <a:cs typeface="Calibri" panose="020F0502020204030204" pitchFamily="34" charset="0"/>
              </a:rPr>
              <a:t>datumi za oddajo dokazil za kandidate s končano SŠ v tujini).</a:t>
            </a:r>
          </a:p>
          <a:p>
            <a:pPr>
              <a:lnSpc>
                <a:spcPct val="107000"/>
              </a:lnSpc>
              <a:spcAft>
                <a:spcPts val="800"/>
              </a:spcAft>
            </a:pPr>
            <a:r>
              <a:rPr lang="sl-SI" sz="1900" dirty="0">
                <a:solidFill>
                  <a:schemeClr val="tx1"/>
                </a:solidFill>
                <a:latin typeface="+mn-lt"/>
                <a:ea typeface="Calibri" panose="020F0502020204030204" pitchFamily="34" charset="0"/>
                <a:cs typeface="Calibri" panose="020F0502020204030204" pitchFamily="34" charset="0"/>
              </a:rPr>
              <a:t>Brisana 12. točka:  (Kandidati/-</a:t>
            </a:r>
            <a:r>
              <a:rPr lang="sl-SI" sz="1900" dirty="0" err="1">
                <a:solidFill>
                  <a:schemeClr val="tx1"/>
                </a:solidFill>
                <a:latin typeface="+mn-lt"/>
                <a:ea typeface="Calibri" panose="020F0502020204030204" pitchFamily="34" charset="0"/>
                <a:cs typeface="Calibri" panose="020F0502020204030204" pitchFamily="34" charset="0"/>
              </a:rPr>
              <a:t>ke</a:t>
            </a:r>
            <a:r>
              <a:rPr lang="sl-SI" sz="1900" dirty="0">
                <a:solidFill>
                  <a:schemeClr val="tx1"/>
                </a:solidFill>
                <a:latin typeface="+mn-lt"/>
                <a:ea typeface="Calibri" panose="020F0502020204030204" pitchFamily="34" charset="0"/>
                <a:cs typeface="Calibri" panose="020F0502020204030204" pitchFamily="34" charset="0"/>
              </a:rPr>
              <a:t>, ki jim je bilo v ustreznem srednješolskem izobraževalnem programu priznano predhodno pridobljeno formalno ali neformalno znanje in so pridobili/-e oceno na srednji šoli, morajo dokazilo predložiti sami/-e najpozneje do 6. julija 2023 v prvem prijavnem roku oziroma do 8. septembra 2023 v drugem prijavnem roku pristojni visokošolski prijavno-informacijski službi.</a:t>
            </a:r>
            <a:endParaRPr lang="sl-SI" sz="1900" dirty="0">
              <a:solidFill>
                <a:schemeClr val="tx1"/>
              </a:solidFill>
              <a:effectLst/>
              <a:latin typeface="+mn-lt"/>
              <a:ea typeface="Calibri" panose="020F0502020204030204" pitchFamily="34" charset="0"/>
              <a:cs typeface="Calibri" panose="020F0502020204030204" pitchFamily="34" charset="0"/>
            </a:endParaRPr>
          </a:p>
          <a:p>
            <a:pPr marL="25400" indent="0">
              <a:lnSpc>
                <a:spcPct val="107000"/>
              </a:lnSpc>
              <a:spcAft>
                <a:spcPts val="800"/>
              </a:spcAft>
              <a:buNone/>
            </a:pPr>
            <a:endParaRPr lang="sl-SI" sz="35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a:p>
            <a:pPr marL="25400" indent="0">
              <a:lnSpc>
                <a:spcPct val="107000"/>
              </a:lnSpc>
              <a:spcAft>
                <a:spcPts val="800"/>
              </a:spcAft>
              <a:buNone/>
            </a:pPr>
            <a:endParaRPr lang="sl-SI" sz="1400" b="1"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endParaRPr lang="sl-SI" sz="1200" b="1"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014176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7D0E952-C482-493C-B7FE-F216121C9314}"/>
              </a:ext>
            </a:extLst>
          </p:cNvPr>
          <p:cNvSpPr>
            <a:spLocks noGrp="1"/>
          </p:cNvSpPr>
          <p:nvPr>
            <p:ph type="title"/>
          </p:nvPr>
        </p:nvSpPr>
        <p:spPr>
          <a:xfrm>
            <a:off x="141513" y="206375"/>
            <a:ext cx="8790215" cy="857400"/>
          </a:xfrm>
        </p:spPr>
        <p:txBody>
          <a:bodyPr>
            <a:normAutofit fontScale="90000"/>
          </a:bodyPr>
          <a:lstStyle/>
          <a:p>
            <a:pPr algn="ctr"/>
            <a:r>
              <a:rPr kumimoji="0" lang="sl-SI" sz="3000" b="0" i="1"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Razpis za vpis v dodiplomske in enovite magistrske študijske programe v študijskem letu 2024/2025 - Splošne določbe</a:t>
            </a:r>
            <a:endParaRPr lang="sl-SI" dirty="0"/>
          </a:p>
        </p:txBody>
      </p:sp>
      <p:sp>
        <p:nvSpPr>
          <p:cNvPr id="3" name="Označba mesta vsebine 2">
            <a:extLst>
              <a:ext uri="{FF2B5EF4-FFF2-40B4-BE49-F238E27FC236}">
                <a16:creationId xmlns:a16="http://schemas.microsoft.com/office/drawing/2014/main" id="{F309408C-AB90-4364-8030-6B38A66B8C2F}"/>
              </a:ext>
            </a:extLst>
          </p:cNvPr>
          <p:cNvSpPr>
            <a:spLocks noGrp="1"/>
          </p:cNvSpPr>
          <p:nvPr>
            <p:ph idx="1"/>
          </p:nvPr>
        </p:nvSpPr>
        <p:spPr>
          <a:xfrm>
            <a:off x="468797" y="1231760"/>
            <a:ext cx="8009382" cy="3370266"/>
          </a:xfrm>
        </p:spPr>
        <p:txBody>
          <a:bodyPr>
            <a:normAutofit fontScale="92500" lnSpcReduction="20000"/>
          </a:bodyPr>
          <a:lstStyle/>
          <a:p>
            <a:pPr marL="0" indent="0">
              <a:lnSpc>
                <a:spcPct val="107000"/>
              </a:lnSpc>
              <a:spcAft>
                <a:spcPts val="800"/>
              </a:spcAft>
              <a:buNone/>
            </a:pPr>
            <a:r>
              <a:rPr lang="sl-SI" sz="1500" b="1" dirty="0">
                <a:solidFill>
                  <a:srgbClr val="0070C0"/>
                </a:solidFill>
                <a:effectLst/>
                <a:latin typeface="+mn-lt"/>
                <a:ea typeface="Calibri" panose="020F0502020204030204" pitchFamily="34" charset="0"/>
                <a:cs typeface="Arial" panose="020B0604020202020204" pitchFamily="34" charset="0"/>
              </a:rPr>
              <a:t>7. INFORMACIJE O POŠILJANJU PRILOG K PRIJAVI </a:t>
            </a:r>
            <a:endParaRPr lang="sl-SI" sz="1500" dirty="0">
              <a:effectLst/>
              <a:latin typeface="+mn-lt"/>
              <a:ea typeface="Calibri" panose="020F0502020204030204" pitchFamily="34" charset="0"/>
              <a:cs typeface="Arial" panose="020B0604020202020204" pitchFamily="34" charset="0"/>
            </a:endParaRPr>
          </a:p>
          <a:p>
            <a:pPr>
              <a:lnSpc>
                <a:spcPct val="107000"/>
              </a:lnSpc>
              <a:spcAft>
                <a:spcPts val="800"/>
              </a:spcAft>
            </a:pPr>
            <a:r>
              <a:rPr lang="sl-SI" sz="1500" dirty="0">
                <a:latin typeface="+mn-lt"/>
                <a:ea typeface="Calibri" panose="020F0502020204030204" pitchFamily="34" charset="0"/>
                <a:cs typeface="Calibri" panose="020F0502020204030204" pitchFamily="34" charset="0"/>
              </a:rPr>
              <a:t>Ni sprememb. </a:t>
            </a:r>
          </a:p>
          <a:p>
            <a:pPr marL="25400" indent="0">
              <a:lnSpc>
                <a:spcPct val="107000"/>
              </a:lnSpc>
              <a:spcAft>
                <a:spcPts val="800"/>
              </a:spcAft>
              <a:buNone/>
            </a:pPr>
            <a:endParaRPr lang="sl-SI" sz="1500" dirty="0">
              <a:latin typeface="+mn-lt"/>
              <a:ea typeface="Calibri" panose="020F0502020204030204" pitchFamily="34" charset="0"/>
              <a:cs typeface="Calibri" panose="020F0502020204030204" pitchFamily="34" charset="0"/>
            </a:endParaRPr>
          </a:p>
          <a:p>
            <a:pPr marL="0" indent="0">
              <a:lnSpc>
                <a:spcPct val="107000"/>
              </a:lnSpc>
              <a:spcAft>
                <a:spcPts val="800"/>
              </a:spcAft>
              <a:buNone/>
            </a:pPr>
            <a:r>
              <a:rPr lang="sl-SI" sz="1500" b="1" dirty="0">
                <a:solidFill>
                  <a:srgbClr val="0070C0"/>
                </a:solidFill>
                <a:effectLst/>
                <a:latin typeface="+mn-lt"/>
                <a:ea typeface="Calibri" panose="020F0502020204030204" pitchFamily="34" charset="0"/>
                <a:cs typeface="Arial" panose="020B0604020202020204" pitchFamily="34" charset="0"/>
              </a:rPr>
              <a:t>8. PREIZKUSI POSEBNIH NADARJENOSTI, SPOSOBNOSTI IN SPRETNOSTI TER POSAMEZNI IZPITI SPLOŠNE MATURE</a:t>
            </a:r>
          </a:p>
          <a:p>
            <a:pPr>
              <a:lnSpc>
                <a:spcPct val="107000"/>
              </a:lnSpc>
              <a:spcAft>
                <a:spcPts val="800"/>
              </a:spcAft>
            </a:pPr>
            <a:r>
              <a:rPr lang="sl-SI" sz="1500" dirty="0">
                <a:solidFill>
                  <a:schemeClr val="tx1"/>
                </a:solidFill>
                <a:latin typeface="+mn-lt"/>
                <a:ea typeface="Calibri" panose="020F0502020204030204" pitchFamily="34" charset="0"/>
                <a:cs typeface="Arial" panose="020B0604020202020204" pitchFamily="34" charset="0"/>
              </a:rPr>
              <a:t>N</a:t>
            </a:r>
            <a:r>
              <a:rPr lang="sl-SI" sz="1500" dirty="0">
                <a:solidFill>
                  <a:schemeClr val="tx1"/>
                </a:solidFill>
                <a:effectLst/>
                <a:latin typeface="+mn-lt"/>
                <a:ea typeface="Calibri" panose="020F0502020204030204" pitchFamily="34" charset="0"/>
                <a:cs typeface="Arial" panose="020B0604020202020204" pitchFamily="34" charset="0"/>
              </a:rPr>
              <a:t>i sprememb (samo datumi preizkusov).</a:t>
            </a:r>
          </a:p>
          <a:p>
            <a:pPr marL="25400" indent="0">
              <a:lnSpc>
                <a:spcPct val="107000"/>
              </a:lnSpc>
              <a:spcAft>
                <a:spcPts val="800"/>
              </a:spcAft>
              <a:buNone/>
            </a:pPr>
            <a:endParaRPr lang="sl-SI" sz="1500" dirty="0">
              <a:solidFill>
                <a:schemeClr val="tx1"/>
              </a:solidFill>
              <a:effectLst/>
              <a:latin typeface="+mn-lt"/>
              <a:ea typeface="Calibri" panose="020F0502020204030204" pitchFamily="34" charset="0"/>
              <a:cs typeface="Arial" panose="020B0604020202020204" pitchFamily="34" charset="0"/>
            </a:endParaRPr>
          </a:p>
          <a:p>
            <a:pPr marL="25400" indent="0">
              <a:lnSpc>
                <a:spcPct val="107000"/>
              </a:lnSpc>
              <a:spcAft>
                <a:spcPts val="800"/>
              </a:spcAft>
              <a:buNone/>
            </a:pPr>
            <a:r>
              <a:rPr lang="it-IT" sz="1500" b="1" dirty="0">
                <a:solidFill>
                  <a:srgbClr val="0070C0"/>
                </a:solidFill>
                <a:effectLst/>
                <a:latin typeface="+mn-lt"/>
                <a:ea typeface="Calibri" panose="020F0502020204030204" pitchFamily="34" charset="0"/>
                <a:cs typeface="Arial" panose="020B0604020202020204" pitchFamily="34" charset="0"/>
              </a:rPr>
              <a:t>9. OMEJITEV VPISA IN MERILA ZA IZBIRO</a:t>
            </a:r>
            <a:r>
              <a:rPr lang="it-IT" sz="1500" dirty="0">
                <a:solidFill>
                  <a:schemeClr val="tx1"/>
                </a:solidFill>
                <a:effectLst/>
                <a:latin typeface="+mn-lt"/>
                <a:ea typeface="Calibri" panose="020F0502020204030204" pitchFamily="34" charset="0"/>
                <a:cs typeface="Arial" panose="020B0604020202020204" pitchFamily="34" charset="0"/>
              </a:rPr>
              <a:t>	</a:t>
            </a:r>
          </a:p>
          <a:p>
            <a:pPr>
              <a:lnSpc>
                <a:spcPct val="107000"/>
              </a:lnSpc>
              <a:spcAft>
                <a:spcPts val="800"/>
              </a:spcAft>
            </a:pPr>
            <a:r>
              <a:rPr lang="it-IT" sz="1500" dirty="0">
                <a:solidFill>
                  <a:schemeClr val="tx1"/>
                </a:solidFill>
                <a:effectLst/>
                <a:latin typeface="+mn-lt"/>
                <a:ea typeface="Calibri" panose="020F0502020204030204" pitchFamily="34" charset="0"/>
                <a:cs typeface="Arial" panose="020B0604020202020204" pitchFamily="34" charset="0"/>
              </a:rPr>
              <a:t>Ni </a:t>
            </a:r>
            <a:r>
              <a:rPr lang="it-IT" sz="1500" dirty="0" err="1">
                <a:solidFill>
                  <a:schemeClr val="tx1"/>
                </a:solidFill>
                <a:effectLst/>
                <a:latin typeface="+mn-lt"/>
                <a:ea typeface="Calibri" panose="020F0502020204030204" pitchFamily="34" charset="0"/>
                <a:cs typeface="Arial" panose="020B0604020202020204" pitchFamily="34" charset="0"/>
              </a:rPr>
              <a:t>sprememb</a:t>
            </a:r>
            <a:r>
              <a:rPr lang="sl-SI" sz="1500" dirty="0">
                <a:solidFill>
                  <a:schemeClr val="tx1"/>
                </a:solidFill>
                <a:effectLst/>
                <a:latin typeface="+mn-lt"/>
                <a:ea typeface="Calibri" panose="020F0502020204030204" pitchFamily="34" charset="0"/>
                <a:cs typeface="Arial" panose="020B0604020202020204" pitchFamily="34" charset="0"/>
              </a:rPr>
              <a:t> (le posamezni datumi)</a:t>
            </a:r>
            <a:r>
              <a:rPr lang="it-IT" sz="1500" dirty="0">
                <a:solidFill>
                  <a:schemeClr val="tx1"/>
                </a:solidFill>
                <a:effectLst/>
                <a:latin typeface="+mn-lt"/>
                <a:ea typeface="Calibri" panose="020F0502020204030204" pitchFamily="34" charset="0"/>
                <a:cs typeface="Arial" panose="020B0604020202020204" pitchFamily="34" charset="0"/>
              </a:rPr>
              <a:t>. </a:t>
            </a:r>
          </a:p>
          <a:p>
            <a:pPr marL="25400" indent="0">
              <a:lnSpc>
                <a:spcPct val="107000"/>
              </a:lnSpc>
              <a:spcAft>
                <a:spcPts val="800"/>
              </a:spcAft>
              <a:buNone/>
            </a:pPr>
            <a:endParaRPr lang="sl-SI"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25400" indent="0">
              <a:lnSpc>
                <a:spcPct val="107000"/>
              </a:lnSpc>
              <a:spcAft>
                <a:spcPts val="800"/>
              </a:spcAft>
              <a:buNone/>
            </a:pPr>
            <a:endParaRPr lang="sl-SI" sz="14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312322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7D0E952-C482-493C-B7FE-F216121C9314}"/>
              </a:ext>
            </a:extLst>
          </p:cNvPr>
          <p:cNvSpPr>
            <a:spLocks noGrp="1"/>
          </p:cNvSpPr>
          <p:nvPr>
            <p:ph type="title"/>
          </p:nvPr>
        </p:nvSpPr>
        <p:spPr>
          <a:xfrm>
            <a:off x="59472" y="18266"/>
            <a:ext cx="8943673" cy="1208367"/>
          </a:xfrm>
        </p:spPr>
        <p:txBody>
          <a:bodyPr>
            <a:normAutofit fontScale="90000"/>
          </a:bodyPr>
          <a:lstStyle/>
          <a:p>
            <a:pPr algn="ctr"/>
            <a:r>
              <a:rPr kumimoji="0" lang="sl-SI" sz="3000" b="0" i="1"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Razpis za vpis v dodiplomske in enovite magistrske študijske programe v študijskem letu 2024/2025 - Splošne določbe</a:t>
            </a:r>
            <a:endParaRPr lang="sl-SI" dirty="0"/>
          </a:p>
        </p:txBody>
      </p:sp>
      <p:sp>
        <p:nvSpPr>
          <p:cNvPr id="3" name="Označba mesta vsebine 2">
            <a:extLst>
              <a:ext uri="{FF2B5EF4-FFF2-40B4-BE49-F238E27FC236}">
                <a16:creationId xmlns:a16="http://schemas.microsoft.com/office/drawing/2014/main" id="{F309408C-AB90-4364-8030-6B38A66B8C2F}"/>
              </a:ext>
            </a:extLst>
          </p:cNvPr>
          <p:cNvSpPr>
            <a:spLocks noGrp="1"/>
          </p:cNvSpPr>
          <p:nvPr>
            <p:ph idx="1"/>
          </p:nvPr>
        </p:nvSpPr>
        <p:spPr>
          <a:xfrm>
            <a:off x="416312" y="1226633"/>
            <a:ext cx="7590263" cy="3746811"/>
          </a:xfrm>
        </p:spPr>
        <p:txBody>
          <a:bodyPr>
            <a:normAutofit fontScale="25000" lnSpcReduction="20000"/>
          </a:bodyPr>
          <a:lstStyle/>
          <a:p>
            <a:pPr marL="0" indent="0">
              <a:lnSpc>
                <a:spcPct val="107000"/>
              </a:lnSpc>
              <a:spcAft>
                <a:spcPts val="800"/>
              </a:spcAft>
              <a:buNone/>
            </a:pPr>
            <a:r>
              <a:rPr lang="sl-SI" sz="5600" b="1" dirty="0">
                <a:solidFill>
                  <a:srgbClr val="0070C0"/>
                </a:solidFill>
                <a:effectLst/>
                <a:latin typeface="+mn-lt"/>
                <a:ea typeface="Calibri" panose="020F0502020204030204" pitchFamily="34" charset="0"/>
                <a:cs typeface="Arial" panose="020B0604020202020204" pitchFamily="34" charset="0"/>
              </a:rPr>
              <a:t>10. IZBIRNI POSTOPEK ZA </a:t>
            </a:r>
            <a:r>
              <a:rPr lang="sl-SI" sz="5600" b="1" dirty="0">
                <a:solidFill>
                  <a:srgbClr val="0070C0"/>
                </a:solidFill>
                <a:effectLst/>
                <a:latin typeface="+mn-lt"/>
                <a:ea typeface="Calibri" panose="020F0502020204030204" pitchFamily="34" charset="0"/>
                <a:cs typeface="Calibri" panose="020F0502020204030204" pitchFamily="34" charset="0"/>
              </a:rPr>
              <a:t>SLOVENSKE DRŽAVLJANE/-KE IN DRŽAVLJANE/-KE DRŽAV ČLANIC EVROPSKE UNIJE TER SLOVENCE/-KE BREZ SLOVENSKEGA DRŽAVLJANSTVA</a:t>
            </a:r>
            <a:endParaRPr lang="sl-SI" sz="5600" b="1" dirty="0">
              <a:solidFill>
                <a:srgbClr val="0070C0"/>
              </a:solidFill>
              <a:effectLst/>
              <a:latin typeface="+mn-lt"/>
              <a:ea typeface="Calibri" panose="020F0502020204030204" pitchFamily="34" charset="0"/>
              <a:cs typeface="Arial" panose="020B0604020202020204" pitchFamily="34" charset="0"/>
            </a:endParaRPr>
          </a:p>
          <a:p>
            <a:pPr marL="25400" indent="0">
              <a:lnSpc>
                <a:spcPct val="107000"/>
              </a:lnSpc>
              <a:spcAft>
                <a:spcPts val="800"/>
              </a:spcAft>
              <a:buNone/>
            </a:pPr>
            <a:r>
              <a:rPr lang="sl-SI" sz="5600" b="1" dirty="0">
                <a:solidFill>
                  <a:srgbClr val="0070C0"/>
                </a:solidFill>
                <a:effectLst/>
                <a:latin typeface="+mn-lt"/>
                <a:ea typeface="Calibri" panose="020F0502020204030204" pitchFamily="34" charset="0"/>
                <a:cs typeface="Arial" panose="020B0604020202020204" pitchFamily="34" charset="0"/>
              </a:rPr>
              <a:t>10.1 PRVI PRIJAVNI ROK</a:t>
            </a:r>
          </a:p>
          <a:p>
            <a:pPr marL="25400" indent="0">
              <a:lnSpc>
                <a:spcPct val="107000"/>
              </a:lnSpc>
              <a:spcAft>
                <a:spcPts val="800"/>
              </a:spcAft>
              <a:buNone/>
            </a:pPr>
            <a:r>
              <a:rPr lang="sl-SI" sz="5600" b="1" i="1" dirty="0">
                <a:solidFill>
                  <a:schemeClr val="tx1"/>
                </a:solidFill>
                <a:effectLst/>
                <a:latin typeface="+mn-lt"/>
                <a:ea typeface="Calibri" panose="020F0502020204030204" pitchFamily="34" charset="0"/>
                <a:cs typeface="Arial" panose="020B0604020202020204" pitchFamily="34" charset="0"/>
              </a:rPr>
              <a:t>„Sklepi o rezultatu izbirnega postopka </a:t>
            </a:r>
            <a:r>
              <a:rPr lang="sl-SI" sz="5600" i="1" dirty="0">
                <a:solidFill>
                  <a:schemeClr val="tx1"/>
                </a:solidFill>
                <a:effectLst/>
                <a:latin typeface="+mn-lt"/>
                <a:ea typeface="Calibri" panose="020F0502020204030204" pitchFamily="34" charset="0"/>
                <a:cs typeface="Arial" panose="020B0604020202020204" pitchFamily="34" charset="0"/>
              </a:rPr>
              <a:t>bodo najpozneje do 22. julija 2024 </a:t>
            </a:r>
            <a:r>
              <a:rPr lang="sl-SI" sz="5600" i="1" u="sng" dirty="0">
                <a:solidFill>
                  <a:schemeClr val="tx1"/>
                </a:solidFill>
                <a:effectLst/>
                <a:latin typeface="+mn-lt"/>
                <a:ea typeface="Calibri" panose="020F0502020204030204" pitchFamily="34" charset="0"/>
                <a:cs typeface="Arial" panose="020B0604020202020204" pitchFamily="34" charset="0"/>
              </a:rPr>
              <a:t>objavljeni na portalu </a:t>
            </a:r>
            <a:r>
              <a:rPr lang="sl-SI" sz="5600" i="1" u="sng" dirty="0" err="1">
                <a:solidFill>
                  <a:schemeClr val="tx1"/>
                </a:solidFill>
                <a:effectLst/>
                <a:latin typeface="+mn-lt"/>
                <a:ea typeface="Calibri" panose="020F0502020204030204" pitchFamily="34" charset="0"/>
                <a:cs typeface="Arial" panose="020B0604020202020204" pitchFamily="34" charset="0"/>
              </a:rPr>
              <a:t>eVŠ</a:t>
            </a:r>
            <a:r>
              <a:rPr lang="sl-SI" sz="5600" i="1" u="sng" dirty="0">
                <a:solidFill>
                  <a:schemeClr val="tx1"/>
                </a:solidFill>
                <a:effectLst/>
                <a:latin typeface="+mn-lt"/>
                <a:ea typeface="Calibri" panose="020F0502020204030204" pitchFamily="34" charset="0"/>
                <a:cs typeface="Arial" panose="020B0604020202020204" pitchFamily="34" charset="0"/>
              </a:rPr>
              <a:t> </a:t>
            </a:r>
            <a:r>
              <a:rPr lang="sl-SI" sz="5600" i="1" dirty="0">
                <a:solidFill>
                  <a:schemeClr val="tx1"/>
                </a:solidFill>
                <a:effectLst/>
                <a:latin typeface="+mn-lt"/>
                <a:ea typeface="Calibri" panose="020F0502020204030204" pitchFamily="34" charset="0"/>
                <a:cs typeface="Arial" panose="020B0604020202020204" pitchFamily="34" charset="0"/>
              </a:rPr>
              <a:t>(kandidat/</a:t>
            </a:r>
            <a:r>
              <a:rPr lang="sl-SI" sz="5600" i="1" dirty="0" err="1">
                <a:solidFill>
                  <a:schemeClr val="tx1"/>
                </a:solidFill>
                <a:effectLst/>
                <a:latin typeface="+mn-lt"/>
                <a:ea typeface="Calibri" panose="020F0502020204030204" pitchFamily="34" charset="0"/>
                <a:cs typeface="Arial" panose="020B0604020202020204" pitchFamily="34" charset="0"/>
              </a:rPr>
              <a:t>ka</a:t>
            </a:r>
            <a:r>
              <a:rPr lang="sl-SI" sz="5600" i="1" dirty="0">
                <a:solidFill>
                  <a:schemeClr val="tx1"/>
                </a:solidFill>
                <a:effectLst/>
                <a:latin typeface="+mn-lt"/>
                <a:ea typeface="Calibri" panose="020F0502020204030204" pitchFamily="34" charset="0"/>
                <a:cs typeface="Arial" panose="020B0604020202020204" pitchFamily="34" charset="0"/>
              </a:rPr>
              <a:t> do sklepa o rezultatu izbirnega postopka dostopa na portalu </a:t>
            </a:r>
            <a:r>
              <a:rPr lang="sl-SI" sz="5600" i="1" dirty="0" err="1">
                <a:solidFill>
                  <a:schemeClr val="tx1"/>
                </a:solidFill>
                <a:effectLst/>
                <a:latin typeface="+mn-lt"/>
                <a:ea typeface="Calibri" panose="020F0502020204030204" pitchFamily="34" charset="0"/>
                <a:cs typeface="Arial" panose="020B0604020202020204" pitchFamily="34" charset="0"/>
              </a:rPr>
              <a:t>eVŠ</a:t>
            </a:r>
            <a:r>
              <a:rPr lang="sl-SI" sz="5600" i="1" dirty="0">
                <a:solidFill>
                  <a:schemeClr val="tx1"/>
                </a:solidFill>
                <a:effectLst/>
                <a:latin typeface="+mn-lt"/>
                <a:ea typeface="Calibri" panose="020F0502020204030204" pitchFamily="34" charset="0"/>
                <a:cs typeface="Arial" panose="020B0604020202020204" pitchFamily="34" charset="0"/>
              </a:rPr>
              <a:t> (https://portal.evs.gov.si/prijava/) s svojim uporabniškim računom). Kandidat prevzame dokument oziroma obvestilo s spletnega portala </a:t>
            </a:r>
            <a:r>
              <a:rPr lang="sl-SI" sz="5600" i="1" dirty="0" err="1">
                <a:solidFill>
                  <a:schemeClr val="tx1"/>
                </a:solidFill>
                <a:effectLst/>
                <a:latin typeface="+mn-lt"/>
                <a:ea typeface="Calibri" panose="020F0502020204030204" pitchFamily="34" charset="0"/>
                <a:cs typeface="Arial" panose="020B0604020202020204" pitchFamily="34" charset="0"/>
              </a:rPr>
              <a:t>eVŠ</a:t>
            </a:r>
            <a:r>
              <a:rPr lang="sl-SI" sz="5600" i="1" dirty="0">
                <a:solidFill>
                  <a:schemeClr val="tx1"/>
                </a:solidFill>
                <a:effectLst/>
                <a:latin typeface="+mn-lt"/>
                <a:ea typeface="Calibri" panose="020F0502020204030204" pitchFamily="34" charset="0"/>
                <a:cs typeface="Arial" panose="020B0604020202020204" pitchFamily="34" charset="0"/>
              </a:rPr>
              <a:t> v elektronski obliki po predhodni </a:t>
            </a:r>
            <a:r>
              <a:rPr lang="sl-SI" sz="5600" i="1" dirty="0" err="1">
                <a:solidFill>
                  <a:schemeClr val="tx1"/>
                </a:solidFill>
                <a:effectLst/>
                <a:latin typeface="+mn-lt"/>
                <a:ea typeface="Calibri" panose="020F0502020204030204" pitchFamily="34" charset="0"/>
                <a:cs typeface="Arial" panose="020B0604020202020204" pitchFamily="34" charset="0"/>
              </a:rPr>
              <a:t>avtentikaciji</a:t>
            </a:r>
            <a:r>
              <a:rPr lang="sl-SI" sz="5600" i="1" dirty="0">
                <a:solidFill>
                  <a:schemeClr val="tx1"/>
                </a:solidFill>
                <a:effectLst/>
                <a:latin typeface="+mn-lt"/>
                <a:ea typeface="Calibri" panose="020F0502020204030204" pitchFamily="34" charset="0"/>
                <a:cs typeface="Arial" panose="020B0604020202020204" pitchFamily="34" charset="0"/>
              </a:rPr>
              <a:t>. </a:t>
            </a:r>
            <a:r>
              <a:rPr lang="sl-SI" sz="5600" i="1" u="sng" dirty="0">
                <a:solidFill>
                  <a:schemeClr val="tx1"/>
                </a:solidFill>
                <a:effectLst/>
                <a:latin typeface="+mn-lt"/>
                <a:ea typeface="Calibri" panose="020F0502020204030204" pitchFamily="34" charset="0"/>
                <a:cs typeface="Arial" panose="020B0604020202020204" pitchFamily="34" charset="0"/>
              </a:rPr>
              <a:t>Šteje se, da je bil kandidat seznanjen z vsebino dokumenta oziroma obvestila z vpisom v spletni portal </a:t>
            </a:r>
            <a:r>
              <a:rPr lang="sl-SI" sz="5600" i="1" u="sng" dirty="0" err="1">
                <a:solidFill>
                  <a:schemeClr val="tx1"/>
                </a:solidFill>
                <a:effectLst/>
                <a:latin typeface="+mn-lt"/>
                <a:ea typeface="Calibri" panose="020F0502020204030204" pitchFamily="34" charset="0"/>
                <a:cs typeface="Arial" panose="020B0604020202020204" pitchFamily="34" charset="0"/>
              </a:rPr>
              <a:t>eVŠ</a:t>
            </a:r>
            <a:r>
              <a:rPr lang="sl-SI" sz="5600" i="1" u="sng" dirty="0">
                <a:solidFill>
                  <a:schemeClr val="tx1"/>
                </a:solidFill>
                <a:effectLst/>
                <a:latin typeface="+mn-lt"/>
                <a:ea typeface="Calibri" panose="020F0502020204030204" pitchFamily="34" charset="0"/>
                <a:cs typeface="Arial" panose="020B0604020202020204" pitchFamily="34" charset="0"/>
              </a:rPr>
              <a:t>.</a:t>
            </a:r>
            <a:r>
              <a:rPr lang="sl-SI" sz="5600" i="1" dirty="0">
                <a:solidFill>
                  <a:schemeClr val="tx1"/>
                </a:solidFill>
                <a:effectLst/>
                <a:latin typeface="+mn-lt"/>
                <a:ea typeface="Calibri" panose="020F0502020204030204" pitchFamily="34" charset="0"/>
                <a:cs typeface="Arial" panose="020B0604020202020204" pitchFamily="34" charset="0"/>
              </a:rPr>
              <a:t> </a:t>
            </a:r>
            <a:r>
              <a:rPr lang="sl-SI" sz="5600" i="1" u="sng" dirty="0">
                <a:solidFill>
                  <a:schemeClr val="tx1"/>
                </a:solidFill>
                <a:effectLst/>
                <a:latin typeface="+mn-lt"/>
                <a:ea typeface="Calibri" panose="020F0502020204030204" pitchFamily="34" charset="0"/>
                <a:cs typeface="Arial" panose="020B0604020202020204" pitchFamily="34" charset="0"/>
              </a:rPr>
              <a:t>Ob osebni vročitvi dokumenta preko portala </a:t>
            </a:r>
            <a:r>
              <a:rPr lang="sl-SI" sz="5600" i="1" u="sng" dirty="0" err="1">
                <a:solidFill>
                  <a:schemeClr val="tx1"/>
                </a:solidFill>
                <a:effectLst/>
                <a:latin typeface="+mn-lt"/>
                <a:ea typeface="Calibri" panose="020F0502020204030204" pitchFamily="34" charset="0"/>
                <a:cs typeface="Arial" panose="020B0604020202020204" pitchFamily="34" charset="0"/>
              </a:rPr>
              <a:t>eVŠ</a:t>
            </a:r>
            <a:r>
              <a:rPr lang="sl-SI" sz="5600" i="1" u="sng" dirty="0">
                <a:solidFill>
                  <a:schemeClr val="tx1"/>
                </a:solidFill>
                <a:effectLst/>
                <a:latin typeface="+mn-lt"/>
                <a:ea typeface="Calibri" panose="020F0502020204030204" pitchFamily="34" charset="0"/>
                <a:cs typeface="Arial" panose="020B0604020202020204" pitchFamily="34" charset="0"/>
              </a:rPr>
              <a:t> kandidat elektronsko potrdi elektronsko vročilnico. </a:t>
            </a:r>
            <a:r>
              <a:rPr lang="sl-SI" sz="5600" i="1" dirty="0">
                <a:solidFill>
                  <a:schemeClr val="tx1"/>
                </a:solidFill>
                <a:effectLst/>
                <a:latin typeface="+mn-lt"/>
                <a:ea typeface="Calibri" panose="020F0502020204030204" pitchFamily="34" charset="0"/>
                <a:cs typeface="Arial" panose="020B0604020202020204" pitchFamily="34" charset="0"/>
              </a:rPr>
              <a:t>Dan elektronske potrditve elektronske vročilnice iz prejšnjega stavka se šteje za dan vročitve dokumenta. Če kandidat dokumenta ne prevzame v petih dneh od dneva prejema informativnega sporočila o elektronsko odloženem dokumentu na portalu </a:t>
            </a:r>
            <a:r>
              <a:rPr lang="sl-SI" sz="5600" i="1" dirty="0" err="1">
                <a:solidFill>
                  <a:schemeClr val="tx1"/>
                </a:solidFill>
                <a:effectLst/>
                <a:latin typeface="+mn-lt"/>
                <a:ea typeface="Calibri" panose="020F0502020204030204" pitchFamily="34" charset="0"/>
                <a:cs typeface="Arial" panose="020B0604020202020204" pitchFamily="34" charset="0"/>
              </a:rPr>
              <a:t>eVŠ</a:t>
            </a:r>
            <a:r>
              <a:rPr lang="sl-SI" sz="5600" i="1" dirty="0">
                <a:solidFill>
                  <a:schemeClr val="tx1"/>
                </a:solidFill>
                <a:effectLst/>
                <a:latin typeface="+mn-lt"/>
                <a:ea typeface="Calibri" panose="020F0502020204030204" pitchFamily="34" charset="0"/>
                <a:cs typeface="Arial" panose="020B0604020202020204" pitchFamily="34" charset="0"/>
              </a:rPr>
              <a:t>, velja vročitev za opravljeno z dnem preteka tega roka.“</a:t>
            </a:r>
          </a:p>
          <a:p>
            <a:pPr>
              <a:lnSpc>
                <a:spcPct val="107000"/>
              </a:lnSpc>
              <a:spcAft>
                <a:spcPts val="800"/>
              </a:spcAft>
              <a:buFont typeface="Arial" panose="020B0604020202020204" pitchFamily="34" charset="0"/>
              <a:buChar char="•"/>
            </a:pPr>
            <a:r>
              <a:rPr lang="sl-SI" sz="5600" b="1" dirty="0">
                <a:solidFill>
                  <a:schemeClr val="tx1"/>
                </a:solidFill>
                <a:latin typeface="+mn-lt"/>
                <a:ea typeface="Calibri" panose="020F0502020204030204" pitchFamily="34" charset="0"/>
                <a:cs typeface="Calibri" panose="020F0502020204030204" pitchFamily="34" charset="0"/>
              </a:rPr>
              <a:t>Zapis o vročanju sklepov velja tudi za Drugi prijavni rok in Rok za zapolnitev še prostih vpisnih mest.</a:t>
            </a:r>
            <a:endParaRPr lang="sl-SI" sz="5600" b="1" dirty="0">
              <a:solidFill>
                <a:schemeClr val="tx1"/>
              </a:solidFill>
              <a:effectLst/>
              <a:latin typeface="+mn-lt"/>
              <a:ea typeface="Calibri" panose="020F0502020204030204" pitchFamily="34" charset="0"/>
              <a:cs typeface="Calibri" panose="020F0502020204030204" pitchFamily="34" charset="0"/>
            </a:endParaRPr>
          </a:p>
          <a:p>
            <a:pPr marL="25400" indent="0">
              <a:lnSpc>
                <a:spcPct val="107000"/>
              </a:lnSpc>
              <a:spcAft>
                <a:spcPts val="800"/>
              </a:spcAft>
              <a:buNone/>
            </a:pPr>
            <a:endParaRPr lang="sl-SI" sz="1800"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sl-SI" sz="1200" b="1" dirty="0">
                <a:effectLst/>
                <a:latin typeface="Arial" panose="020B0604020202020204" pitchFamily="34" charset="0"/>
                <a:ea typeface="Calibri" panose="020F0502020204030204" pitchFamily="34" charset="0"/>
                <a:cs typeface="Arial" panose="020B0604020202020204" pitchFamily="34" charset="0"/>
              </a:rPr>
              <a:t>	</a:t>
            </a:r>
          </a:p>
          <a:p>
            <a:pPr marL="0" indent="0">
              <a:lnSpc>
                <a:spcPct val="107000"/>
              </a:lnSpc>
              <a:spcAft>
                <a:spcPts val="800"/>
              </a:spcAft>
              <a:buNone/>
            </a:pPr>
            <a:endParaRPr lang="sl-SI" sz="1200" b="1"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211223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7D0E952-C482-493C-B7FE-F216121C9314}"/>
              </a:ext>
            </a:extLst>
          </p:cNvPr>
          <p:cNvSpPr>
            <a:spLocks noGrp="1"/>
          </p:cNvSpPr>
          <p:nvPr>
            <p:ph type="title"/>
          </p:nvPr>
        </p:nvSpPr>
        <p:spPr>
          <a:xfrm>
            <a:off x="310243" y="342446"/>
            <a:ext cx="8686800" cy="857400"/>
          </a:xfrm>
        </p:spPr>
        <p:txBody>
          <a:bodyPr>
            <a:normAutofit fontScale="90000"/>
          </a:bodyPr>
          <a:lstStyle/>
          <a:p>
            <a:pPr algn="ctr"/>
            <a:r>
              <a:rPr kumimoji="0" lang="sl-SI" sz="3000" b="0" i="1"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Razpis za vpis v dodiplomske in enovite magistrske študijske programe v študijskem letu 2024/2025 - Splošne določbe</a:t>
            </a:r>
            <a:endParaRPr lang="sl-SI" dirty="0"/>
          </a:p>
        </p:txBody>
      </p:sp>
      <p:sp>
        <p:nvSpPr>
          <p:cNvPr id="3" name="Označba mesta vsebine 2">
            <a:extLst>
              <a:ext uri="{FF2B5EF4-FFF2-40B4-BE49-F238E27FC236}">
                <a16:creationId xmlns:a16="http://schemas.microsoft.com/office/drawing/2014/main" id="{F309408C-AB90-4364-8030-6B38A66B8C2F}"/>
              </a:ext>
            </a:extLst>
          </p:cNvPr>
          <p:cNvSpPr>
            <a:spLocks noGrp="1"/>
          </p:cNvSpPr>
          <p:nvPr>
            <p:ph idx="1"/>
          </p:nvPr>
        </p:nvSpPr>
        <p:spPr>
          <a:xfrm>
            <a:off x="505968" y="1383792"/>
            <a:ext cx="8009382" cy="3485863"/>
          </a:xfrm>
        </p:spPr>
        <p:txBody>
          <a:bodyPr>
            <a:normAutofit fontScale="92500" lnSpcReduction="10000"/>
          </a:bodyPr>
          <a:lstStyle/>
          <a:p>
            <a:pPr marL="0" indent="0">
              <a:lnSpc>
                <a:spcPct val="107000"/>
              </a:lnSpc>
              <a:spcAft>
                <a:spcPts val="800"/>
              </a:spcAft>
              <a:buNone/>
            </a:pPr>
            <a:r>
              <a:rPr lang="sl-SI" sz="1400" b="1" dirty="0">
                <a:solidFill>
                  <a:srgbClr val="0070C0"/>
                </a:solidFill>
                <a:effectLst/>
                <a:latin typeface="Arial" panose="020B0604020202020204" pitchFamily="34" charset="0"/>
                <a:ea typeface="Calibri" panose="020F0502020204030204" pitchFamily="34" charset="0"/>
                <a:cs typeface="Arial" panose="020B0604020202020204" pitchFamily="34" charset="0"/>
              </a:rPr>
              <a:t>11. POSTOPEK PRIZNAVANJA IZOBRAŽEVANJA ZA NAMEN NADALJEVANJA IZOBRAŽEVANJA V REPUBLIKI SLOVENIJI ZA KANDIDATE/-KE S TUJO LISTINO</a:t>
            </a:r>
            <a:r>
              <a:rPr lang="sl-SI" sz="14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p>
          <a:p>
            <a:pPr marL="285750" indent="-285750">
              <a:lnSpc>
                <a:spcPct val="107000"/>
              </a:lnSpc>
              <a:spcAft>
                <a:spcPts val="800"/>
              </a:spcAft>
            </a:pPr>
            <a:r>
              <a:rPr lang="sl-SI" sz="1400" b="1" dirty="0">
                <a:effectLst/>
                <a:latin typeface="Arial" panose="020B0604020202020204" pitchFamily="34" charset="0"/>
                <a:ea typeface="Calibri" panose="020F0502020204030204" pitchFamily="34" charset="0"/>
                <a:cs typeface="Arial" panose="020B0604020202020204" pitchFamily="34" charset="0"/>
              </a:rPr>
              <a:t>2. odst.:</a:t>
            </a:r>
            <a:r>
              <a:rPr lang="sl-SI" sz="1400" dirty="0">
                <a:effectLst/>
                <a:latin typeface="Arial" panose="020B0604020202020204" pitchFamily="34" charset="0"/>
                <a:ea typeface="Calibri" panose="020F0502020204030204" pitchFamily="34" charset="0"/>
                <a:cs typeface="Arial" panose="020B0604020202020204" pitchFamily="34" charset="0"/>
              </a:rPr>
              <a:t> </a:t>
            </a:r>
            <a:r>
              <a:rPr lang="sl-SI" sz="1400" i="1" dirty="0">
                <a:effectLst/>
                <a:latin typeface="Arial" panose="020B0604020202020204" pitchFamily="34" charset="0"/>
                <a:ea typeface="Calibri" panose="020F0502020204030204" pitchFamily="34" charset="0"/>
                <a:cs typeface="Arial" panose="020B0604020202020204" pitchFamily="34" charset="0"/>
              </a:rPr>
              <a:t>„Elektronska prijava za vpis je v tem primeru tudi vloga za priznavanje izobraževanja za namen nadaljevanja izobraževanja v Republiki Sloveniji. Obrazec se odda v </a:t>
            </a:r>
            <a:r>
              <a:rPr lang="sl-SI" sz="1400" i="1" dirty="0" err="1">
                <a:effectLst/>
                <a:latin typeface="Arial" panose="020B0604020202020204" pitchFamily="34" charset="0"/>
                <a:ea typeface="Calibri" panose="020F0502020204030204" pitchFamily="34" charset="0"/>
                <a:cs typeface="Arial" panose="020B0604020202020204" pitchFamily="34" charset="0"/>
              </a:rPr>
              <a:t>eVŠ</a:t>
            </a:r>
            <a:r>
              <a:rPr lang="sl-SI" sz="1400" i="1" dirty="0">
                <a:effectLst/>
                <a:latin typeface="Arial" panose="020B0604020202020204" pitchFamily="34" charset="0"/>
                <a:ea typeface="Calibri" panose="020F0502020204030204" pitchFamily="34" charset="0"/>
                <a:cs typeface="Arial" panose="020B0604020202020204" pitchFamily="34" charset="0"/>
              </a:rPr>
              <a:t> na spletnem portalu: https://portal.evs.gov.si/prijava/. Kandidati/-</a:t>
            </a:r>
            <a:r>
              <a:rPr lang="sl-SI" sz="1400" i="1" dirty="0" err="1">
                <a:effectLst/>
                <a:latin typeface="Arial" panose="020B0604020202020204" pitchFamily="34" charset="0"/>
                <a:ea typeface="Calibri" panose="020F0502020204030204" pitchFamily="34" charset="0"/>
                <a:cs typeface="Arial" panose="020B0604020202020204" pitchFamily="34" charset="0"/>
              </a:rPr>
              <a:t>ke</a:t>
            </a:r>
            <a:r>
              <a:rPr lang="sl-SI" sz="1400" i="1" dirty="0">
                <a:effectLst/>
                <a:latin typeface="Arial" panose="020B0604020202020204" pitchFamily="34" charset="0"/>
                <a:ea typeface="Calibri" panose="020F0502020204030204" pitchFamily="34" charset="0"/>
                <a:cs typeface="Arial" panose="020B0604020202020204" pitchFamily="34" charset="0"/>
              </a:rPr>
              <a:t>, ki bodo oddali/-e nepopolno prijavo za vpis oziroma vlogo za priznavanje izobraževanja za namen nadaljevanja izobraževanja, </a:t>
            </a:r>
            <a:r>
              <a:rPr lang="sl-SI" sz="1400" b="1" i="1" dirty="0">
                <a:effectLst/>
                <a:latin typeface="Arial" panose="020B0604020202020204" pitchFamily="34" charset="0"/>
                <a:ea typeface="Calibri" panose="020F0502020204030204" pitchFamily="34" charset="0"/>
                <a:cs typeface="Arial" panose="020B0604020202020204" pitchFamily="34" charset="0"/>
              </a:rPr>
              <a:t>bodo individualno dodatno obveščeni/-e o zahtevi in roku za dopolnitev vloge elektronsko </a:t>
            </a:r>
            <a:r>
              <a:rPr lang="sl-SI" sz="1400" b="1" i="1" u="sng" dirty="0">
                <a:effectLst/>
                <a:latin typeface="Arial" panose="020B0604020202020204" pitchFamily="34" charset="0"/>
                <a:ea typeface="Calibri" panose="020F0502020204030204" pitchFamily="34" charset="0"/>
                <a:cs typeface="Arial" panose="020B0604020202020204" pitchFamily="34" charset="0"/>
              </a:rPr>
              <a:t>preko portala </a:t>
            </a:r>
            <a:r>
              <a:rPr lang="sl-SI" sz="1400" b="1" i="1" u="sng" dirty="0" err="1">
                <a:effectLst/>
                <a:latin typeface="Arial" panose="020B0604020202020204" pitchFamily="34" charset="0"/>
                <a:ea typeface="Calibri" panose="020F0502020204030204" pitchFamily="34" charset="0"/>
                <a:cs typeface="Arial" panose="020B0604020202020204" pitchFamily="34" charset="0"/>
              </a:rPr>
              <a:t>eVŠ</a:t>
            </a:r>
            <a:r>
              <a:rPr lang="sl-SI" sz="1400" b="1" i="1" u="sng" dirty="0">
                <a:effectLst/>
                <a:latin typeface="Arial" panose="020B0604020202020204" pitchFamily="34" charset="0"/>
                <a:ea typeface="Calibri" panose="020F0502020204030204" pitchFamily="34" charset="0"/>
                <a:cs typeface="Arial" panose="020B0604020202020204" pitchFamily="34" charset="0"/>
              </a:rPr>
              <a:t>. </a:t>
            </a:r>
            <a:r>
              <a:rPr lang="sl-SI" sz="1400" i="1" u="sng" dirty="0">
                <a:effectLst/>
                <a:latin typeface="Arial" panose="020B0604020202020204" pitchFamily="34" charset="0"/>
                <a:ea typeface="Calibri" panose="020F0502020204030204" pitchFamily="34" charset="0"/>
                <a:cs typeface="Arial" panose="020B0604020202020204" pitchFamily="34" charset="0"/>
              </a:rPr>
              <a:t>Kandidat prevzame dokument oziroma obvestilo s spletnega portala </a:t>
            </a:r>
            <a:r>
              <a:rPr lang="sl-SI" sz="1400" i="1" u="sng" dirty="0" err="1">
                <a:effectLst/>
                <a:latin typeface="Arial" panose="020B0604020202020204" pitchFamily="34" charset="0"/>
                <a:ea typeface="Calibri" panose="020F0502020204030204" pitchFamily="34" charset="0"/>
                <a:cs typeface="Arial" panose="020B0604020202020204" pitchFamily="34" charset="0"/>
              </a:rPr>
              <a:t>eVŠ</a:t>
            </a:r>
            <a:r>
              <a:rPr lang="sl-SI" sz="1400" i="1" u="sng" dirty="0">
                <a:effectLst/>
                <a:latin typeface="Arial" panose="020B0604020202020204" pitchFamily="34" charset="0"/>
                <a:ea typeface="Calibri" panose="020F0502020204030204" pitchFamily="34" charset="0"/>
                <a:cs typeface="Arial" panose="020B0604020202020204" pitchFamily="34" charset="0"/>
              </a:rPr>
              <a:t> v elektronski obliki po predhodni </a:t>
            </a:r>
            <a:r>
              <a:rPr lang="sl-SI" sz="1400" i="1" u="sng" dirty="0" err="1">
                <a:effectLst/>
                <a:latin typeface="Arial" panose="020B0604020202020204" pitchFamily="34" charset="0"/>
                <a:ea typeface="Calibri" panose="020F0502020204030204" pitchFamily="34" charset="0"/>
                <a:cs typeface="Arial" panose="020B0604020202020204" pitchFamily="34" charset="0"/>
              </a:rPr>
              <a:t>avtentikaciji</a:t>
            </a:r>
            <a:r>
              <a:rPr lang="sl-SI" sz="1400" i="1" u="sng" dirty="0">
                <a:effectLst/>
                <a:latin typeface="Arial" panose="020B0604020202020204" pitchFamily="34" charset="0"/>
                <a:ea typeface="Calibri" panose="020F0502020204030204" pitchFamily="34" charset="0"/>
                <a:cs typeface="Arial" panose="020B0604020202020204" pitchFamily="34" charset="0"/>
              </a:rPr>
              <a:t>. Šteje se, da je bil kandidat seznanjen z vsebino dokumenta oziroma obvestila z vpisom v spletni portal </a:t>
            </a:r>
            <a:r>
              <a:rPr lang="sl-SI" sz="1400" i="1" u="sng" dirty="0" err="1">
                <a:effectLst/>
                <a:latin typeface="Arial" panose="020B0604020202020204" pitchFamily="34" charset="0"/>
                <a:ea typeface="Calibri" panose="020F0502020204030204" pitchFamily="34" charset="0"/>
                <a:cs typeface="Arial" panose="020B0604020202020204" pitchFamily="34" charset="0"/>
              </a:rPr>
              <a:t>eVŠ</a:t>
            </a:r>
            <a:r>
              <a:rPr lang="sl-SI" sz="1400" i="1" dirty="0">
                <a:effectLst/>
                <a:latin typeface="Arial" panose="020B0604020202020204" pitchFamily="34" charset="0"/>
                <a:ea typeface="Calibri" panose="020F0502020204030204" pitchFamily="34" charset="0"/>
                <a:cs typeface="Arial" panose="020B0604020202020204" pitchFamily="34" charset="0"/>
              </a:rPr>
              <a:t>. Ob osebni vročitvi dokumenta preko portala </a:t>
            </a:r>
            <a:r>
              <a:rPr lang="sl-SI" sz="1400" i="1" dirty="0" err="1">
                <a:effectLst/>
                <a:latin typeface="Arial" panose="020B0604020202020204" pitchFamily="34" charset="0"/>
                <a:ea typeface="Calibri" panose="020F0502020204030204" pitchFamily="34" charset="0"/>
                <a:cs typeface="Arial" panose="020B0604020202020204" pitchFamily="34" charset="0"/>
              </a:rPr>
              <a:t>eVŠ</a:t>
            </a:r>
            <a:r>
              <a:rPr lang="sl-SI" sz="1400" i="1" dirty="0">
                <a:effectLst/>
                <a:latin typeface="Arial" panose="020B0604020202020204" pitchFamily="34" charset="0"/>
                <a:ea typeface="Calibri" panose="020F0502020204030204" pitchFamily="34" charset="0"/>
                <a:cs typeface="Arial" panose="020B0604020202020204" pitchFamily="34" charset="0"/>
              </a:rPr>
              <a:t> kandidat elektronsko potrdi </a:t>
            </a:r>
            <a:r>
              <a:rPr lang="sl-SI" sz="1400" i="1" u="sng" dirty="0">
                <a:effectLst/>
                <a:latin typeface="Arial" panose="020B0604020202020204" pitchFamily="34" charset="0"/>
                <a:ea typeface="Calibri" panose="020F0502020204030204" pitchFamily="34" charset="0"/>
                <a:cs typeface="Arial" panose="020B0604020202020204" pitchFamily="34" charset="0"/>
              </a:rPr>
              <a:t>elektronsko vročilnico. </a:t>
            </a:r>
            <a:r>
              <a:rPr lang="sl-SI" sz="1400" i="1" dirty="0">
                <a:effectLst/>
                <a:latin typeface="Arial" panose="020B0604020202020204" pitchFamily="34" charset="0"/>
                <a:ea typeface="Calibri" panose="020F0502020204030204" pitchFamily="34" charset="0"/>
                <a:cs typeface="Arial" panose="020B0604020202020204" pitchFamily="34" charset="0"/>
              </a:rPr>
              <a:t>Dan elektronske potrditve elektronske vročilnice iz prejšnjega stavka se šteje za dan vročitve dokumenta. Če kandidat dokumenta ne prevzame v petih dneh od dneva prejema informativnega sporočila o elektronsko odloženem dokumentu na portalu </a:t>
            </a:r>
            <a:r>
              <a:rPr lang="sl-SI" sz="1400" i="1" dirty="0" err="1">
                <a:effectLst/>
                <a:latin typeface="Arial" panose="020B0604020202020204" pitchFamily="34" charset="0"/>
                <a:ea typeface="Calibri" panose="020F0502020204030204" pitchFamily="34" charset="0"/>
                <a:cs typeface="Arial" panose="020B0604020202020204" pitchFamily="34" charset="0"/>
              </a:rPr>
              <a:t>eVŠ</a:t>
            </a:r>
            <a:r>
              <a:rPr lang="sl-SI" sz="1400" i="1" dirty="0">
                <a:effectLst/>
                <a:latin typeface="Arial" panose="020B0604020202020204" pitchFamily="34" charset="0"/>
                <a:ea typeface="Calibri" panose="020F0502020204030204" pitchFamily="34" charset="0"/>
                <a:cs typeface="Arial" panose="020B0604020202020204" pitchFamily="34" charset="0"/>
              </a:rPr>
              <a:t>, velja vročitev za opravljeno z dnem preteka tega roka.“	</a:t>
            </a:r>
          </a:p>
          <a:p>
            <a:pPr marL="0" indent="0">
              <a:lnSpc>
                <a:spcPct val="107000"/>
              </a:lnSpc>
              <a:spcAft>
                <a:spcPts val="800"/>
              </a:spcAft>
              <a:buNone/>
            </a:pPr>
            <a:endParaRPr lang="sl-SI" sz="1400" b="1"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206774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7D0E952-C482-493C-B7FE-F216121C9314}"/>
              </a:ext>
            </a:extLst>
          </p:cNvPr>
          <p:cNvSpPr>
            <a:spLocks noGrp="1"/>
          </p:cNvSpPr>
          <p:nvPr>
            <p:ph type="title"/>
          </p:nvPr>
        </p:nvSpPr>
        <p:spPr>
          <a:xfrm>
            <a:off x="134112" y="206375"/>
            <a:ext cx="8875776" cy="857400"/>
          </a:xfrm>
        </p:spPr>
        <p:txBody>
          <a:bodyPr>
            <a:normAutofit fontScale="90000"/>
          </a:bodyPr>
          <a:lstStyle/>
          <a:p>
            <a:pPr algn="ctr"/>
            <a:r>
              <a:rPr kumimoji="0" lang="sl-SI" sz="3000" b="0" i="1"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Razpis za vpis v dodiplomske in enovite magistrske študijske programe v študijskem letu 2024/2025 - Splošne določbe</a:t>
            </a:r>
            <a:endParaRPr lang="sl-SI" dirty="0"/>
          </a:p>
        </p:txBody>
      </p:sp>
      <p:sp>
        <p:nvSpPr>
          <p:cNvPr id="3" name="Označba mesta vsebine 2">
            <a:extLst>
              <a:ext uri="{FF2B5EF4-FFF2-40B4-BE49-F238E27FC236}">
                <a16:creationId xmlns:a16="http://schemas.microsoft.com/office/drawing/2014/main" id="{F309408C-AB90-4364-8030-6B38A66B8C2F}"/>
              </a:ext>
            </a:extLst>
          </p:cNvPr>
          <p:cNvSpPr>
            <a:spLocks noGrp="1"/>
          </p:cNvSpPr>
          <p:nvPr>
            <p:ph idx="1"/>
          </p:nvPr>
        </p:nvSpPr>
        <p:spPr>
          <a:xfrm>
            <a:off x="285750" y="1063776"/>
            <a:ext cx="8858250" cy="3894430"/>
          </a:xfrm>
        </p:spPr>
        <p:txBody>
          <a:bodyPr>
            <a:noAutofit/>
          </a:bodyPr>
          <a:lstStyle/>
          <a:p>
            <a:pPr marL="0" indent="0">
              <a:lnSpc>
                <a:spcPct val="107000"/>
              </a:lnSpc>
              <a:spcAft>
                <a:spcPts val="800"/>
              </a:spcAft>
              <a:buNone/>
            </a:pPr>
            <a:r>
              <a:rPr lang="sl-SI" sz="1400" b="1" dirty="0">
                <a:solidFill>
                  <a:srgbClr val="0070C0"/>
                </a:solidFill>
                <a:effectLst/>
                <a:latin typeface="+mn-lt"/>
                <a:ea typeface="Calibri" panose="020F0502020204030204" pitchFamily="34" charset="0"/>
                <a:cs typeface="Arial" panose="020B0604020202020204" pitchFamily="34" charset="0"/>
              </a:rPr>
              <a:t>12. </a:t>
            </a:r>
            <a:r>
              <a:rPr lang="sl-SI" sz="1400" b="1" dirty="0">
                <a:solidFill>
                  <a:srgbClr val="0070C0"/>
                </a:solidFill>
                <a:effectLst/>
                <a:latin typeface="+mn-lt"/>
                <a:ea typeface="Calibri" panose="020F0502020204030204" pitchFamily="34" charset="0"/>
              </a:rPr>
              <a:t>DODELITEV STATUSA KANDIDATA/-KE S POSEBNIMI POTREBAMI IN STATUSA KANDIDATA/-KE S POSEBNIM STATUSOM V PRIJAVNO-SPREJEMNEM POSTOPKU</a:t>
            </a:r>
          </a:p>
          <a:p>
            <a:pPr marL="285750" indent="-285750">
              <a:lnSpc>
                <a:spcPct val="107000"/>
              </a:lnSpc>
              <a:spcAft>
                <a:spcPts val="800"/>
              </a:spcAft>
            </a:pPr>
            <a:r>
              <a:rPr lang="sl-SI" sz="1400" dirty="0">
                <a:latin typeface="Arial" panose="020B0604020202020204" pitchFamily="34" charset="0"/>
                <a:ea typeface="Calibri" panose="020F0502020204030204" pitchFamily="34" charset="0"/>
                <a:cs typeface="Arial" panose="020B0604020202020204" pitchFamily="34" charset="0"/>
              </a:rPr>
              <a:t>Ni sprememb (le datumi oddaje prošnje in dokazil).</a:t>
            </a:r>
            <a:endParaRPr lang="sl-SI" sz="1400"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sl-SI" sz="1400" b="1" dirty="0">
                <a:effectLst/>
                <a:latin typeface="Arial" panose="020B0604020202020204" pitchFamily="34" charset="0"/>
                <a:ea typeface="Calibri" panose="020F0502020204030204" pitchFamily="34" charset="0"/>
                <a:cs typeface="Arial" panose="020B0604020202020204" pitchFamily="34" charset="0"/>
              </a:rPr>
              <a:t>	</a:t>
            </a:r>
            <a:endParaRPr lang="sl-SI" sz="1400"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sl-SI" sz="1400" b="1" dirty="0">
                <a:effectLst/>
                <a:latin typeface="Arial" panose="020B0604020202020204" pitchFamily="34" charset="0"/>
                <a:ea typeface="Calibri" panose="020F0502020204030204" pitchFamily="34" charset="0"/>
                <a:cs typeface="Arial" panose="020B0604020202020204" pitchFamily="34" charset="0"/>
              </a:rPr>
              <a:t>	</a:t>
            </a:r>
          </a:p>
          <a:p>
            <a:pPr marL="0" indent="0">
              <a:lnSpc>
                <a:spcPct val="107000"/>
              </a:lnSpc>
              <a:spcAft>
                <a:spcPts val="800"/>
              </a:spcAft>
              <a:buNone/>
            </a:pPr>
            <a:endParaRPr lang="sl-SI" sz="1400" b="1"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3279116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7D0E952-C482-493C-B7FE-F216121C9314}"/>
              </a:ext>
            </a:extLst>
          </p:cNvPr>
          <p:cNvSpPr>
            <a:spLocks noGrp="1"/>
          </p:cNvSpPr>
          <p:nvPr>
            <p:ph type="title"/>
          </p:nvPr>
        </p:nvSpPr>
        <p:spPr>
          <a:xfrm>
            <a:off x="244929" y="206375"/>
            <a:ext cx="8828313" cy="857400"/>
          </a:xfrm>
        </p:spPr>
        <p:txBody>
          <a:bodyPr>
            <a:normAutofit fontScale="90000"/>
          </a:bodyPr>
          <a:lstStyle/>
          <a:p>
            <a:pPr algn="ctr"/>
            <a:r>
              <a:rPr kumimoji="0" lang="sl-SI" sz="3000" b="0" i="1"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Razpis za vpis v dodiplomske in enovite magistrske študijske programe v študijskem letu 2024/2025 - Splošne določbe</a:t>
            </a:r>
            <a:endParaRPr lang="sl-SI" dirty="0"/>
          </a:p>
        </p:txBody>
      </p:sp>
      <p:sp>
        <p:nvSpPr>
          <p:cNvPr id="3" name="Označba mesta vsebine 2">
            <a:extLst>
              <a:ext uri="{FF2B5EF4-FFF2-40B4-BE49-F238E27FC236}">
                <a16:creationId xmlns:a16="http://schemas.microsoft.com/office/drawing/2014/main" id="{F309408C-AB90-4364-8030-6B38A66B8C2F}"/>
              </a:ext>
            </a:extLst>
          </p:cNvPr>
          <p:cNvSpPr>
            <a:spLocks noGrp="1"/>
          </p:cNvSpPr>
          <p:nvPr>
            <p:ph idx="1"/>
          </p:nvPr>
        </p:nvSpPr>
        <p:spPr>
          <a:xfrm>
            <a:off x="418882" y="1144859"/>
            <a:ext cx="8009382" cy="3880624"/>
          </a:xfrm>
        </p:spPr>
        <p:txBody>
          <a:bodyPr>
            <a:noAutofit/>
          </a:bodyPr>
          <a:lstStyle/>
          <a:p>
            <a:pPr marL="0" indent="0">
              <a:lnSpc>
                <a:spcPct val="107000"/>
              </a:lnSpc>
              <a:spcAft>
                <a:spcPts val="800"/>
              </a:spcAft>
              <a:buNone/>
            </a:pPr>
            <a:r>
              <a:rPr lang="sl-SI" sz="1400" b="1" dirty="0">
                <a:solidFill>
                  <a:srgbClr val="0070C0"/>
                </a:solidFill>
                <a:effectLst/>
                <a:latin typeface="+mn-lt"/>
                <a:ea typeface="Calibri" panose="020F0502020204030204" pitchFamily="34" charset="0"/>
                <a:cs typeface="Arial" panose="020B0604020202020204" pitchFamily="34" charset="0"/>
              </a:rPr>
              <a:t>13. VPIS</a:t>
            </a:r>
          </a:p>
          <a:p>
            <a:pPr>
              <a:lnSpc>
                <a:spcPct val="107000"/>
              </a:lnSpc>
              <a:spcAft>
                <a:spcPts val="800"/>
              </a:spcAft>
            </a:pPr>
            <a:r>
              <a:rPr lang="sl-SI" sz="1400" dirty="0">
                <a:effectLst/>
                <a:latin typeface="+mn-lt"/>
                <a:ea typeface="Calibri" panose="020F0502020204030204" pitchFamily="34" charset="0"/>
                <a:cs typeface="Arial" panose="020B0604020202020204" pitchFamily="34" charset="0"/>
              </a:rPr>
              <a:t>ni sprememb (razen datumi vpisa).</a:t>
            </a:r>
            <a:endParaRPr lang="sl-SI" sz="500" dirty="0">
              <a:solidFill>
                <a:srgbClr val="0070C0"/>
              </a:solidFill>
              <a:effectLst/>
              <a:latin typeface="+mn-lt"/>
              <a:ea typeface="Calibri" panose="020F0502020204030204" pitchFamily="34" charset="0"/>
              <a:cs typeface="Arial" panose="020B0604020202020204" pitchFamily="34" charset="0"/>
            </a:endParaRPr>
          </a:p>
          <a:p>
            <a:pPr marL="0" indent="0">
              <a:lnSpc>
                <a:spcPct val="107000"/>
              </a:lnSpc>
              <a:spcAft>
                <a:spcPts val="800"/>
              </a:spcAft>
              <a:buNone/>
            </a:pPr>
            <a:r>
              <a:rPr lang="sl-SI" sz="1400" b="1" dirty="0">
                <a:solidFill>
                  <a:srgbClr val="0070C0"/>
                </a:solidFill>
                <a:effectLst/>
                <a:latin typeface="+mn-lt"/>
                <a:ea typeface="Calibri" panose="020F0502020204030204" pitchFamily="34" charset="0"/>
                <a:cs typeface="Arial" panose="020B0604020202020204" pitchFamily="34" charset="0"/>
              </a:rPr>
              <a:t>14. OPOZORILO ZA ŽE VPISANE ŠTUDENTE/-</a:t>
            </a:r>
            <a:r>
              <a:rPr lang="sl-SI" sz="1400" b="1" dirty="0" err="1">
                <a:solidFill>
                  <a:srgbClr val="0070C0"/>
                </a:solidFill>
                <a:effectLst/>
                <a:latin typeface="+mn-lt"/>
                <a:ea typeface="Calibri" panose="020F0502020204030204" pitchFamily="34" charset="0"/>
                <a:cs typeface="Arial" panose="020B0604020202020204" pitchFamily="34" charset="0"/>
              </a:rPr>
              <a:t>KE</a:t>
            </a:r>
            <a:r>
              <a:rPr lang="sl-SI" sz="1400" b="1" dirty="0">
                <a:solidFill>
                  <a:srgbClr val="0070C0"/>
                </a:solidFill>
                <a:effectLst/>
                <a:latin typeface="+mn-lt"/>
                <a:ea typeface="Calibri" panose="020F0502020204030204" pitchFamily="34" charset="0"/>
                <a:cs typeface="Arial" panose="020B0604020202020204" pitchFamily="34" charset="0"/>
              </a:rPr>
              <a:t>	</a:t>
            </a:r>
          </a:p>
          <a:p>
            <a:pPr>
              <a:lnSpc>
                <a:spcPct val="107000"/>
              </a:lnSpc>
              <a:spcAft>
                <a:spcPts val="800"/>
              </a:spcAft>
            </a:pPr>
            <a:r>
              <a:rPr lang="sl-SI" sz="1200" i="1" dirty="0">
                <a:latin typeface="+mn-lt"/>
                <a:ea typeface="Calibri" panose="020F0502020204030204" pitchFamily="34" charset="0"/>
                <a:cs typeface="Arial" panose="020B0604020202020204" pitchFamily="34" charset="0"/>
              </a:rPr>
              <a:t>„Kandidati/-</a:t>
            </a:r>
            <a:r>
              <a:rPr lang="sl-SI" sz="1200" i="1" dirty="0" err="1">
                <a:latin typeface="+mn-lt"/>
                <a:ea typeface="Calibri" panose="020F0502020204030204" pitchFamily="34" charset="0"/>
                <a:cs typeface="Arial" panose="020B0604020202020204" pitchFamily="34" charset="0"/>
              </a:rPr>
              <a:t>ke</a:t>
            </a:r>
            <a:r>
              <a:rPr lang="sl-SI" sz="1200" i="1" dirty="0">
                <a:latin typeface="+mn-lt"/>
                <a:ea typeface="Calibri" panose="020F0502020204030204" pitchFamily="34" charset="0"/>
                <a:cs typeface="Arial" panose="020B0604020202020204" pitchFamily="34" charset="0"/>
              </a:rPr>
              <a:t> </a:t>
            </a:r>
            <a:r>
              <a:rPr lang="sl-SI" sz="1200" b="1" i="1" u="sng" dirty="0">
                <a:latin typeface="+mn-lt"/>
                <a:ea typeface="Calibri" panose="020F0502020204030204" pitchFamily="34" charset="0"/>
                <a:cs typeface="Arial" panose="020B0604020202020204" pitchFamily="34" charset="0"/>
              </a:rPr>
              <a:t>se lahko znova vpišejo v študijski program oziroma smer, v katerega so že bili/-e vpisani/-e in so se iz njega izpisali/-e. </a:t>
            </a:r>
            <a:r>
              <a:rPr lang="sl-SI" sz="1200" i="1" dirty="0">
                <a:latin typeface="+mn-lt"/>
                <a:ea typeface="Calibri" panose="020F0502020204030204" pitchFamily="34" charset="0"/>
                <a:cs typeface="Arial" panose="020B0604020202020204" pitchFamily="34" charset="0"/>
              </a:rPr>
              <a:t>Za študij iz prejšnjega stavka se zaračuna šolnina (6. odstavek 77. člena Zakona o visokem šolstvu). Več informacij dobijo kandidati/-</a:t>
            </a:r>
            <a:r>
              <a:rPr lang="sl-SI" sz="1200" i="1" dirty="0" err="1">
                <a:latin typeface="+mn-lt"/>
                <a:ea typeface="Calibri" panose="020F0502020204030204" pitchFamily="34" charset="0"/>
                <a:cs typeface="Arial" panose="020B0604020202020204" pitchFamily="34" charset="0"/>
              </a:rPr>
              <a:t>ke</a:t>
            </a:r>
            <a:r>
              <a:rPr lang="sl-SI" sz="1200" i="1" dirty="0">
                <a:latin typeface="+mn-lt"/>
                <a:ea typeface="Calibri" panose="020F0502020204030204" pitchFamily="34" charset="0"/>
                <a:cs typeface="Arial" panose="020B0604020202020204" pitchFamily="34" charset="0"/>
              </a:rPr>
              <a:t> direktno na visokošolskem zavodu.“</a:t>
            </a:r>
          </a:p>
          <a:p>
            <a:pPr marL="25400" indent="0">
              <a:lnSpc>
                <a:spcPct val="107000"/>
              </a:lnSpc>
              <a:spcAft>
                <a:spcPts val="800"/>
              </a:spcAft>
              <a:buNone/>
            </a:pPr>
            <a:r>
              <a:rPr lang="sl-SI" sz="1400" b="1" dirty="0">
                <a:solidFill>
                  <a:srgbClr val="0070C0"/>
                </a:solidFill>
                <a:effectLst/>
                <a:latin typeface="+mn-lt"/>
                <a:ea typeface="Calibri" panose="020F0502020204030204" pitchFamily="34" charset="0"/>
                <a:cs typeface="Calibri" panose="020F0502020204030204" pitchFamily="34" charset="0"/>
              </a:rPr>
              <a:t>15. POJASNILO GLEDE PLAČEVANJA ŠOLNINE V SKLADU S 77. ČLENOM ZAKONA O VISOKEM ŠOLSTVU</a:t>
            </a:r>
            <a:endParaRPr lang="sl-SI" sz="1400" b="1" dirty="0">
              <a:solidFill>
                <a:srgbClr val="0070C0"/>
              </a:solidFill>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sl-SI" sz="1200" i="1" dirty="0">
                <a:latin typeface="+mn-lt"/>
                <a:ea typeface="Calibri" panose="020F0502020204030204" pitchFamily="34" charset="0"/>
                <a:cs typeface="Arial" panose="020B0604020202020204" pitchFamily="34" charset="0"/>
              </a:rPr>
              <a:t>„Kandidati/-</a:t>
            </a:r>
            <a:r>
              <a:rPr lang="sl-SI" sz="1200" i="1" dirty="0" err="1">
                <a:latin typeface="+mn-lt"/>
                <a:ea typeface="Calibri" panose="020F0502020204030204" pitchFamily="34" charset="0"/>
                <a:cs typeface="Arial" panose="020B0604020202020204" pitchFamily="34" charset="0"/>
              </a:rPr>
              <a:t>ke</a:t>
            </a:r>
            <a:r>
              <a:rPr lang="sl-SI" sz="1200" i="1" dirty="0">
                <a:latin typeface="+mn-lt"/>
                <a:ea typeface="Calibri" panose="020F0502020204030204" pitchFamily="34" charset="0"/>
                <a:cs typeface="Arial" panose="020B0604020202020204" pitchFamily="34" charset="0"/>
              </a:rPr>
              <a:t>, </a:t>
            </a:r>
            <a:r>
              <a:rPr lang="sl-SI" sz="1200" i="1" u="sng" dirty="0">
                <a:latin typeface="+mn-lt"/>
                <a:ea typeface="Calibri" panose="020F0502020204030204" pitchFamily="34" charset="0"/>
                <a:cs typeface="Arial" panose="020B0604020202020204" pitchFamily="34" charset="0"/>
              </a:rPr>
              <a:t>ki so enkrat že ponavljali/-e ali enkrat že spremenili/-e študijski program</a:t>
            </a:r>
            <a:r>
              <a:rPr lang="sl-SI" sz="1200" i="1" dirty="0">
                <a:latin typeface="+mn-lt"/>
                <a:ea typeface="Calibri" panose="020F0502020204030204" pitchFamily="34" charset="0"/>
                <a:cs typeface="Arial" panose="020B0604020202020204" pitchFamily="34" charset="0"/>
              </a:rPr>
              <a:t>, se lahko prijavijo in so sprejeti/-e za redni študij, vendar je za njihov študij predvideno plačilo šolnine v skladu s 77. členom Zakona o visokem šolstvu.  </a:t>
            </a:r>
            <a:r>
              <a:rPr lang="sl-SI" sz="1200" b="1" i="1" dirty="0">
                <a:latin typeface="+mn-lt"/>
                <a:ea typeface="Calibri" panose="020F0502020204030204" pitchFamily="34" charset="0"/>
                <a:cs typeface="Arial" panose="020B0604020202020204" pitchFamily="34" charset="0"/>
              </a:rPr>
              <a:t>Šolnina se ne zaračunava le, če se je študent vpisal v višji letnik, kot je že bil vpisan na isti stopnji študija.“</a:t>
            </a:r>
            <a:r>
              <a:rPr lang="sl-SI" sz="1200" b="1" dirty="0">
                <a:effectLst/>
                <a:latin typeface="+mn-lt"/>
                <a:ea typeface="Calibri" panose="020F0502020204030204" pitchFamily="34" charset="0"/>
                <a:cs typeface="Arial" panose="020B0604020202020204" pitchFamily="34" charset="0"/>
              </a:rPr>
              <a:t>	</a:t>
            </a:r>
          </a:p>
          <a:p>
            <a:pPr marL="0" indent="0">
              <a:lnSpc>
                <a:spcPct val="107000"/>
              </a:lnSpc>
              <a:spcAft>
                <a:spcPts val="800"/>
              </a:spcAft>
              <a:buNone/>
            </a:pPr>
            <a:r>
              <a:rPr lang="sl-SI" sz="1400" b="1" dirty="0">
                <a:effectLst/>
                <a:latin typeface="Arial" panose="020B0604020202020204" pitchFamily="34" charset="0"/>
                <a:ea typeface="Calibri" panose="020F0502020204030204" pitchFamily="34" charset="0"/>
                <a:cs typeface="Arial" panose="020B0604020202020204" pitchFamily="34" charset="0"/>
              </a:rPr>
              <a:t>	</a:t>
            </a:r>
          </a:p>
          <a:p>
            <a:pPr marL="0" indent="0">
              <a:lnSpc>
                <a:spcPct val="107000"/>
              </a:lnSpc>
              <a:spcAft>
                <a:spcPts val="800"/>
              </a:spcAft>
              <a:buNone/>
            </a:pPr>
            <a:endParaRPr lang="sl-SI" sz="1400" b="1"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82331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7D0E952-C482-493C-B7FE-F216121C9314}"/>
              </a:ext>
            </a:extLst>
          </p:cNvPr>
          <p:cNvSpPr>
            <a:spLocks noGrp="1"/>
          </p:cNvSpPr>
          <p:nvPr>
            <p:ph type="title"/>
          </p:nvPr>
        </p:nvSpPr>
        <p:spPr>
          <a:xfrm>
            <a:off x="457199" y="206375"/>
            <a:ext cx="8550729" cy="857400"/>
          </a:xfrm>
        </p:spPr>
        <p:txBody>
          <a:bodyPr>
            <a:normAutofit fontScale="90000"/>
          </a:bodyPr>
          <a:lstStyle/>
          <a:p>
            <a:pPr algn="ctr"/>
            <a:r>
              <a:rPr kumimoji="0" lang="sl-SI" sz="3000" b="0" i="1"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Razpis za vpis v dodiplomske in enovite magistrske študijske programe v študijskem letu 2024/2025 - Splošne določbe</a:t>
            </a:r>
            <a:endParaRPr lang="sl-SI" dirty="0"/>
          </a:p>
        </p:txBody>
      </p:sp>
      <p:sp>
        <p:nvSpPr>
          <p:cNvPr id="3" name="Označba mesta vsebine 2">
            <a:extLst>
              <a:ext uri="{FF2B5EF4-FFF2-40B4-BE49-F238E27FC236}">
                <a16:creationId xmlns:a16="http://schemas.microsoft.com/office/drawing/2014/main" id="{F309408C-AB90-4364-8030-6B38A66B8C2F}"/>
              </a:ext>
            </a:extLst>
          </p:cNvPr>
          <p:cNvSpPr>
            <a:spLocks noGrp="1"/>
          </p:cNvSpPr>
          <p:nvPr>
            <p:ph idx="1"/>
          </p:nvPr>
        </p:nvSpPr>
        <p:spPr>
          <a:xfrm>
            <a:off x="505968" y="1669312"/>
            <a:ext cx="8442960" cy="3200343"/>
          </a:xfrm>
        </p:spPr>
        <p:txBody>
          <a:bodyPr>
            <a:normAutofit/>
          </a:bodyPr>
          <a:lstStyle/>
          <a:p>
            <a:pPr marL="0" indent="0">
              <a:lnSpc>
                <a:spcPct val="107000"/>
              </a:lnSpc>
              <a:spcAft>
                <a:spcPts val="800"/>
              </a:spcAft>
              <a:buNone/>
            </a:pPr>
            <a:r>
              <a:rPr lang="pl-PL" sz="1500" b="1" dirty="0">
                <a:solidFill>
                  <a:srgbClr val="0070C0"/>
                </a:solidFill>
                <a:effectLst/>
                <a:latin typeface="Arial" panose="020B0604020202020204" pitchFamily="34" charset="0"/>
                <a:ea typeface="Calibri" panose="020F0502020204030204" pitchFamily="34" charset="0"/>
                <a:cs typeface="Arial" panose="020B0604020202020204" pitchFamily="34" charset="0"/>
              </a:rPr>
              <a:t>16. PODROBNEJŠE INFORMACIJE</a:t>
            </a:r>
          </a:p>
          <a:p>
            <a:pPr marL="285750" indent="-285750">
              <a:lnSpc>
                <a:spcPct val="107000"/>
              </a:lnSpc>
              <a:spcAft>
                <a:spcPts val="800"/>
              </a:spcAft>
            </a:pPr>
            <a:r>
              <a:rPr lang="sl-SI" sz="1800" dirty="0">
                <a:latin typeface="Calibri" panose="020F0502020204030204" pitchFamily="34" charset="0"/>
                <a:ea typeface="Calibri" panose="020F0502020204030204" pitchFamily="34" charset="0"/>
                <a:cs typeface="Calibri" panose="020F0502020204030204" pitchFamily="34" charset="0"/>
              </a:rPr>
              <a:t>Ni sprememb. </a:t>
            </a:r>
            <a:endParaRPr lang="sl-SI" sz="1200"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endParaRPr lang="sl-SI" sz="1200" b="1"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endParaRPr lang="sl-SI" sz="1200"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sl-SI" sz="1200" b="1" dirty="0">
                <a:effectLst/>
                <a:latin typeface="Arial" panose="020B0604020202020204" pitchFamily="34" charset="0"/>
                <a:ea typeface="Calibri" panose="020F0502020204030204" pitchFamily="34" charset="0"/>
                <a:cs typeface="Arial" panose="020B0604020202020204" pitchFamily="34" charset="0"/>
              </a:rPr>
              <a:t>	</a:t>
            </a:r>
          </a:p>
          <a:p>
            <a:pPr marL="0" indent="0">
              <a:lnSpc>
                <a:spcPct val="107000"/>
              </a:lnSpc>
              <a:spcAft>
                <a:spcPts val="800"/>
              </a:spcAft>
              <a:buNone/>
            </a:pPr>
            <a:endParaRPr lang="sl-SI" sz="1200" b="1"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61771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6529F44-72C0-46D0-A3D7-7111C9BB249D}"/>
              </a:ext>
            </a:extLst>
          </p:cNvPr>
          <p:cNvSpPr>
            <a:spLocks noGrp="1"/>
          </p:cNvSpPr>
          <p:nvPr>
            <p:ph type="title"/>
          </p:nvPr>
        </p:nvSpPr>
        <p:spPr>
          <a:xfrm>
            <a:off x="379500" y="280347"/>
            <a:ext cx="7789544" cy="914528"/>
          </a:xfrm>
        </p:spPr>
        <p:txBody>
          <a:bodyPr/>
          <a:lstStyle/>
          <a:p>
            <a:pPr algn="ctr"/>
            <a:r>
              <a:rPr lang="sl-SI" sz="2400" dirty="0">
                <a:solidFill>
                  <a:srgbClr val="C00000"/>
                </a:solidFill>
              </a:rPr>
              <a:t>Razpis za vpis v dodiplomske in enovite magistrske študijske programe 2024/25 - uvodni del</a:t>
            </a:r>
          </a:p>
        </p:txBody>
      </p:sp>
      <p:sp>
        <p:nvSpPr>
          <p:cNvPr id="3" name="Označba mesta številke diapozitiva 2">
            <a:extLst>
              <a:ext uri="{FF2B5EF4-FFF2-40B4-BE49-F238E27FC236}">
                <a16:creationId xmlns:a16="http://schemas.microsoft.com/office/drawing/2014/main" id="{8136A75C-69EB-433C-8D36-249E320146D6}"/>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smtClean="0">
                <a:ln>
                  <a:noFill/>
                </a:ln>
                <a:solidFill>
                  <a:srgbClr val="323232"/>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US" sz="1400" b="0" i="0" u="none" strike="noStrike" kern="0" cap="none" spc="0" normalizeH="0" baseline="0" noProof="0" dirty="0">
              <a:ln>
                <a:noFill/>
              </a:ln>
              <a:solidFill>
                <a:srgbClr val="323232"/>
              </a:solidFill>
              <a:effectLst/>
              <a:uLnTx/>
              <a:uFillTx/>
              <a:latin typeface="Arial"/>
              <a:cs typeface="Arial"/>
              <a:sym typeface="Arial"/>
            </a:endParaRPr>
          </a:p>
        </p:txBody>
      </p:sp>
      <p:pic>
        <p:nvPicPr>
          <p:cNvPr id="4" name="Označba mesta vsebine 3">
            <a:extLst>
              <a:ext uri="{FF2B5EF4-FFF2-40B4-BE49-F238E27FC236}">
                <a16:creationId xmlns:a16="http://schemas.microsoft.com/office/drawing/2014/main" id="{2BBE46C8-A592-4CFD-A1EA-AACDB54A55AD}"/>
              </a:ext>
            </a:extLst>
          </p:cNvPr>
          <p:cNvPicPr>
            <a:picLocks noGrp="1" noChangeAspect="1"/>
          </p:cNvPicPr>
          <p:nvPr>
            <p:ph sz="quarter" idx="13"/>
          </p:nvPr>
        </p:nvPicPr>
        <p:blipFill>
          <a:blip r:embed="rId2"/>
          <a:stretch>
            <a:fillRect/>
          </a:stretch>
        </p:blipFill>
        <p:spPr>
          <a:xfrm>
            <a:off x="379501" y="1208868"/>
            <a:ext cx="7865598" cy="3008802"/>
          </a:xfrm>
          <a:prstGeom prst="rect">
            <a:avLst/>
          </a:prstGeom>
        </p:spPr>
      </p:pic>
    </p:spTree>
    <p:extLst>
      <p:ext uri="{BB962C8B-B14F-4D97-AF65-F5344CB8AC3E}">
        <p14:creationId xmlns:p14="http://schemas.microsoft.com/office/powerpoint/2010/main" val="392642907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802758" y="1063228"/>
            <a:ext cx="7469372" cy="2048582"/>
          </a:xfrm>
        </p:spPr>
        <p:txBody>
          <a:bodyPr/>
          <a:lstStyle/>
          <a:p>
            <a:pPr eaLnBrk="1" hangingPunct="1"/>
            <a:r>
              <a:rPr lang="sl-SI" altLang="sl-SI" sz="4950" b="1" dirty="0">
                <a:solidFill>
                  <a:srgbClr val="C00000"/>
                </a:solidFill>
                <a:effectLst>
                  <a:outerShdw blurRad="38100" dist="38100" dir="2700000" algn="tl">
                    <a:srgbClr val="000000">
                      <a:alpha val="43137"/>
                    </a:srgbClr>
                  </a:outerShdw>
                </a:effectLst>
              </a:rPr>
              <a:t>KAKO IZPOLNITI PRIJAVO ???</a:t>
            </a:r>
          </a:p>
        </p:txBody>
      </p:sp>
      <p:sp>
        <p:nvSpPr>
          <p:cNvPr id="8197" name="Slide Number Placeholder 5"/>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557213" indent="-214313" eaLnBrk="0" hangingPunct="0">
              <a:defRPr>
                <a:solidFill>
                  <a:schemeClr val="tx1"/>
                </a:solidFill>
                <a:latin typeface="Calibri" pitchFamily="34" charset="0"/>
              </a:defRPr>
            </a:lvl2pPr>
            <a:lvl3pPr marL="857250" indent="-171450" eaLnBrk="0" hangingPunct="0">
              <a:defRPr>
                <a:solidFill>
                  <a:schemeClr val="tx1"/>
                </a:solidFill>
                <a:latin typeface="Calibri" pitchFamily="34" charset="0"/>
              </a:defRPr>
            </a:lvl3pPr>
            <a:lvl4pPr marL="1200150" indent="-171450" eaLnBrk="0" hangingPunct="0">
              <a:defRPr>
                <a:solidFill>
                  <a:schemeClr val="tx1"/>
                </a:solidFill>
                <a:latin typeface="Calibri" pitchFamily="34" charset="0"/>
              </a:defRPr>
            </a:lvl4pPr>
            <a:lvl5pPr marL="1543050" indent="-171450" eaLnBrk="0" hangingPunct="0">
              <a:defRPr>
                <a:solidFill>
                  <a:schemeClr val="tx1"/>
                </a:solidFill>
                <a:latin typeface="Calibri" pitchFamily="34" charset="0"/>
              </a:defRPr>
            </a:lvl5pPr>
            <a:lvl6pPr marL="1885950" indent="-171450" eaLnBrk="0" fontAlgn="base" hangingPunct="0">
              <a:spcBef>
                <a:spcPct val="0"/>
              </a:spcBef>
              <a:spcAft>
                <a:spcPct val="0"/>
              </a:spcAft>
              <a:defRPr>
                <a:solidFill>
                  <a:schemeClr val="tx1"/>
                </a:solidFill>
                <a:latin typeface="Calibri" pitchFamily="34" charset="0"/>
              </a:defRPr>
            </a:lvl6pPr>
            <a:lvl7pPr marL="2228850" indent="-171450" eaLnBrk="0" fontAlgn="base" hangingPunct="0">
              <a:spcBef>
                <a:spcPct val="0"/>
              </a:spcBef>
              <a:spcAft>
                <a:spcPct val="0"/>
              </a:spcAft>
              <a:defRPr>
                <a:solidFill>
                  <a:schemeClr val="tx1"/>
                </a:solidFill>
                <a:latin typeface="Calibri" pitchFamily="34" charset="0"/>
              </a:defRPr>
            </a:lvl7pPr>
            <a:lvl8pPr marL="2571750" indent="-171450" eaLnBrk="0" fontAlgn="base" hangingPunct="0">
              <a:spcBef>
                <a:spcPct val="0"/>
              </a:spcBef>
              <a:spcAft>
                <a:spcPct val="0"/>
              </a:spcAft>
              <a:defRPr>
                <a:solidFill>
                  <a:schemeClr val="tx1"/>
                </a:solidFill>
                <a:latin typeface="Calibri" pitchFamily="34" charset="0"/>
              </a:defRPr>
            </a:lvl8pPr>
            <a:lvl9pPr marL="2914650" indent="-171450" eaLnBrk="0" fontAlgn="base" hangingPunct="0">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a:buNone/>
              <a:tabLst/>
              <a:defRPr/>
            </a:pPr>
            <a:fld id="{4704E08E-FBB3-4BFB-BB8E-7EA71537198B}" type="slidenum">
              <a:rPr kumimoji="0" lang="sl-SI" sz="1400" b="0" i="0" u="none" strike="noStrike" kern="0" cap="none" spc="0" normalizeH="0" baseline="0" noProof="0" smtClean="0">
                <a:ln>
                  <a:noFill/>
                </a:ln>
                <a:solidFill>
                  <a:srgbClr val="FFFFFF"/>
                </a:solidFill>
                <a:effectLst/>
                <a:uLnTx/>
                <a:uFillTx/>
                <a:latin typeface="Calibri" pitchFamily="34" charset="0"/>
                <a:cs typeface="Arial"/>
                <a:sym typeface="Arial"/>
              </a:rPr>
              <a:pPr marL="0" marR="0" lvl="0" indent="0" algn="l" defTabSz="914400" rtl="0" eaLnBrk="1" fontAlgn="base" latinLnBrk="0" hangingPunct="1">
                <a:lnSpc>
                  <a:spcPct val="100000"/>
                </a:lnSpc>
                <a:spcBef>
                  <a:spcPct val="0"/>
                </a:spcBef>
                <a:spcAft>
                  <a:spcPct val="0"/>
                </a:spcAft>
                <a:buClr>
                  <a:srgbClr val="000000"/>
                </a:buClr>
                <a:buSzTx/>
                <a:buFont typeface="Arial"/>
                <a:buNone/>
                <a:tabLst/>
                <a:defRPr/>
              </a:pPr>
              <a:t>80</a:t>
            </a:fld>
            <a:endParaRPr kumimoji="0" lang="sl-SI" sz="1400" b="0" i="0" u="none" strike="noStrike" kern="0" cap="none" spc="0" normalizeH="0" baseline="0" noProof="0">
              <a:ln>
                <a:noFill/>
              </a:ln>
              <a:solidFill>
                <a:srgbClr val="FFFFFF"/>
              </a:solidFill>
              <a:effectLst/>
              <a:uLnTx/>
              <a:uFillTx/>
              <a:latin typeface="Calibri" pitchFamily="34" charset="0"/>
              <a:cs typeface="Arial"/>
              <a:sym typeface="Arial"/>
            </a:endParaRPr>
          </a:p>
        </p:txBody>
      </p:sp>
    </p:spTree>
    <p:extLst>
      <p:ext uri="{BB962C8B-B14F-4D97-AF65-F5344CB8AC3E}">
        <p14:creationId xmlns:p14="http://schemas.microsoft.com/office/powerpoint/2010/main" val="25917238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p:cNvSpPr>
            <a:spLocks noGrp="1"/>
          </p:cNvSpPr>
          <p:nvPr>
            <p:ph type="title"/>
          </p:nvPr>
        </p:nvSpPr>
        <p:spPr>
          <a:xfrm>
            <a:off x="1325770" y="45720"/>
            <a:ext cx="6383156" cy="594066"/>
          </a:xfrm>
        </p:spPr>
        <p:txBody>
          <a:bodyPr/>
          <a:lstStyle/>
          <a:p>
            <a:pPr algn="ctr"/>
            <a:r>
              <a:rPr lang="sl-SI" sz="2400" dirty="0"/>
              <a:t>KAKO IZPOLNIM PRIJAVO ???</a:t>
            </a:r>
          </a:p>
        </p:txBody>
      </p:sp>
      <p:sp>
        <p:nvSpPr>
          <p:cNvPr id="6" name="PoljeZBesedilom 5"/>
          <p:cNvSpPr txBox="1"/>
          <p:nvPr/>
        </p:nvSpPr>
        <p:spPr>
          <a:xfrm>
            <a:off x="1369380" y="721147"/>
            <a:ext cx="2092832" cy="923330"/>
          </a:xfrm>
          <a:prstGeom prst="rect">
            <a:avLst/>
          </a:prstGeom>
          <a:solidFill>
            <a:schemeClr val="bg1">
              <a:lumMod val="85000"/>
            </a:schemeClr>
          </a:solidFill>
          <a:ln/>
        </p:spPr>
        <p:style>
          <a:lnRef idx="0">
            <a:schemeClr val="accent6"/>
          </a:lnRef>
          <a:fillRef idx="3">
            <a:schemeClr val="accent6"/>
          </a:fillRef>
          <a:effectRef idx="3">
            <a:schemeClr val="accent6"/>
          </a:effectRef>
          <a:fontRef idx="minor">
            <a:schemeClr val="lt1"/>
          </a:fontRef>
        </p:style>
        <p:txBody>
          <a:bodyPr wrap="square" rtlCol="0">
            <a:spAutoFit/>
          </a:bodyP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sl-SI" sz="1800" b="1" i="0" u="sng" strike="noStrike" kern="1200" cap="none" spc="0" normalizeH="0" baseline="0" noProof="0" dirty="0">
                <a:ln>
                  <a:noFill/>
                </a:ln>
                <a:solidFill>
                  <a:srgbClr val="002060"/>
                </a:solidFill>
                <a:effectLst/>
                <a:uLnTx/>
                <a:uFillTx/>
                <a:latin typeface="Calibri"/>
                <a:ea typeface="+mn-ea"/>
                <a:cs typeface="+mn-cs"/>
                <a:sym typeface="Arial"/>
              </a:rPr>
              <a:t>IGOR B</a:t>
            </a:r>
            <a:r>
              <a:rPr kumimoji="0" lang="sl-SI" sz="1350" b="1" i="0" u="none" strike="noStrike" kern="1200" cap="none" spc="0" normalizeH="0" baseline="0" noProof="0" dirty="0">
                <a:ln>
                  <a:noFill/>
                </a:ln>
                <a:solidFill>
                  <a:srgbClr val="002060"/>
                </a:solidFill>
                <a:effectLst/>
                <a:uLnTx/>
                <a:uFillTx/>
                <a:latin typeface="Calibri"/>
                <a:ea typeface="+mn-ea"/>
                <a:cs typeface="+mn-cs"/>
                <a:sym typeface="Arial"/>
              </a:rPr>
              <a:t>.</a:t>
            </a:r>
          </a:p>
          <a:p>
            <a:pPr marL="0" marR="0" lvl="0" indent="0" algn="l" defTabSz="685800" rtl="0" eaLnBrk="1" fontAlgn="base" latinLnBrk="0" hangingPunct="1">
              <a:lnSpc>
                <a:spcPct val="100000"/>
              </a:lnSpc>
              <a:spcBef>
                <a:spcPct val="0"/>
              </a:spcBef>
              <a:spcAft>
                <a:spcPct val="0"/>
              </a:spcAft>
              <a:buClrTx/>
              <a:buSzTx/>
              <a:buFont typeface="Arial"/>
              <a:buNone/>
              <a:tabLst/>
              <a:defRPr/>
            </a:pPr>
            <a:r>
              <a:rPr kumimoji="0" lang="sl-SI" sz="1200" b="0" i="0" u="none" strike="noStrike" kern="1200" cap="none" spc="0" normalizeH="0" baseline="0" noProof="0" dirty="0">
                <a:ln>
                  <a:noFill/>
                </a:ln>
                <a:solidFill>
                  <a:srgbClr val="002060"/>
                </a:solidFill>
                <a:effectLst/>
                <a:uLnTx/>
                <a:uFillTx/>
                <a:latin typeface="Calibri"/>
                <a:ea typeface="+mn-ea"/>
                <a:cs typeface="+mn-cs"/>
                <a:sym typeface="Arial"/>
              </a:rPr>
              <a:t>3. letnik = 2</a:t>
            </a:r>
          </a:p>
          <a:p>
            <a:pPr marL="0" marR="0" lvl="0" indent="0" algn="l" defTabSz="685800" rtl="0" eaLnBrk="1" fontAlgn="base" latinLnBrk="0" hangingPunct="1">
              <a:lnSpc>
                <a:spcPct val="100000"/>
              </a:lnSpc>
              <a:spcBef>
                <a:spcPct val="0"/>
              </a:spcBef>
              <a:spcAft>
                <a:spcPct val="0"/>
              </a:spcAft>
              <a:buClrTx/>
              <a:buSzTx/>
              <a:buFont typeface="Arial"/>
              <a:buNone/>
              <a:tabLst/>
              <a:defRPr/>
            </a:pPr>
            <a:r>
              <a:rPr kumimoji="0" lang="sl-SI" sz="1200" b="0" i="0" u="none" strike="noStrike" kern="1200" cap="none" spc="0" normalizeH="0" baseline="0" noProof="0" dirty="0">
                <a:ln>
                  <a:noFill/>
                </a:ln>
                <a:solidFill>
                  <a:srgbClr val="002060"/>
                </a:solidFill>
                <a:effectLst/>
                <a:uLnTx/>
                <a:uFillTx/>
                <a:latin typeface="Calibri"/>
                <a:ea typeface="+mn-ea"/>
                <a:cs typeface="+mn-cs"/>
                <a:sym typeface="Arial"/>
              </a:rPr>
              <a:t>4. letnik = 2</a:t>
            </a:r>
          </a:p>
          <a:p>
            <a:pPr marL="0" marR="0" lvl="0" indent="0" algn="l" defTabSz="685800" rtl="0" eaLnBrk="1" fontAlgn="base" latinLnBrk="0" hangingPunct="1">
              <a:lnSpc>
                <a:spcPct val="100000"/>
              </a:lnSpc>
              <a:spcBef>
                <a:spcPct val="0"/>
              </a:spcBef>
              <a:spcAft>
                <a:spcPct val="0"/>
              </a:spcAft>
              <a:buClrTx/>
              <a:buSzTx/>
              <a:buFont typeface="Arial"/>
              <a:buNone/>
              <a:tabLst/>
              <a:defRPr/>
            </a:pPr>
            <a:r>
              <a:rPr kumimoji="0" lang="sl-SI" sz="1200" b="0" i="0" u="none" strike="noStrike" kern="1200" cap="none" spc="0" normalizeH="0" baseline="0" noProof="0" dirty="0">
                <a:ln>
                  <a:noFill/>
                </a:ln>
                <a:solidFill>
                  <a:srgbClr val="002060"/>
                </a:solidFill>
                <a:effectLst/>
                <a:uLnTx/>
                <a:uFillTx/>
                <a:latin typeface="Calibri"/>
                <a:ea typeface="+mn-ea"/>
                <a:cs typeface="+mn-cs"/>
                <a:sym typeface="Arial"/>
              </a:rPr>
              <a:t>Matura = 10 točk </a:t>
            </a:r>
            <a:r>
              <a:rPr kumimoji="0" lang="sl-SI" sz="1200" b="1" i="0" u="none" strike="noStrike" kern="1200" cap="none" spc="0" normalizeH="0" baseline="0" noProof="0" dirty="0">
                <a:ln>
                  <a:noFill/>
                </a:ln>
                <a:solidFill>
                  <a:srgbClr val="C00000"/>
                </a:solidFill>
                <a:effectLst/>
                <a:uLnTx/>
                <a:uFillTx/>
                <a:latin typeface="Calibri"/>
                <a:ea typeface="+mn-ea"/>
                <a:cs typeface="+mn-cs"/>
                <a:sym typeface="Arial"/>
              </a:rPr>
              <a:t>=&gt; 40točk</a:t>
            </a:r>
          </a:p>
        </p:txBody>
      </p:sp>
      <p:sp>
        <p:nvSpPr>
          <p:cNvPr id="7" name="PoljeZBesedilom 6"/>
          <p:cNvSpPr txBox="1"/>
          <p:nvPr/>
        </p:nvSpPr>
        <p:spPr>
          <a:xfrm>
            <a:off x="4954591" y="661641"/>
            <a:ext cx="2000838" cy="923330"/>
          </a:xfrm>
          <a:prstGeom prst="rect">
            <a:avLst/>
          </a:prstGeom>
          <a:gradFill>
            <a:gsLst>
              <a:gs pos="89000">
                <a:schemeClr val="tx2">
                  <a:lumMod val="60000"/>
                  <a:lumOff val="40000"/>
                </a:schemeClr>
              </a:gs>
              <a:gs pos="100000">
                <a:schemeClr val="tx2">
                  <a:lumMod val="40000"/>
                  <a:lumOff val="60000"/>
                </a:schemeClr>
              </a:gs>
              <a:gs pos="100000">
                <a:schemeClr val="accent1">
                  <a:shade val="94000"/>
                  <a:satMod val="135000"/>
                </a:schemeClr>
              </a:gs>
            </a:gsLst>
          </a:gradFill>
          <a:ln/>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sl-SI" sz="1800" b="1" i="0" u="sng" strike="noStrike" kern="1200" cap="none" spc="0" normalizeH="0" baseline="0" noProof="0" dirty="0">
                <a:ln>
                  <a:noFill/>
                </a:ln>
                <a:solidFill>
                  <a:prstClr val="white"/>
                </a:solidFill>
                <a:effectLst/>
                <a:uLnTx/>
                <a:uFillTx/>
                <a:latin typeface="Calibri"/>
                <a:ea typeface="+mn-ea"/>
                <a:cs typeface="+mn-cs"/>
                <a:sym typeface="Arial"/>
              </a:rPr>
              <a:t>PETRA K</a:t>
            </a:r>
            <a:r>
              <a:rPr kumimoji="0" lang="sl-SI" sz="1350" b="1" i="0" u="none" strike="noStrike" kern="1200" cap="none" spc="0" normalizeH="0" baseline="0" noProof="0" dirty="0">
                <a:ln>
                  <a:noFill/>
                </a:ln>
                <a:solidFill>
                  <a:prstClr val="white"/>
                </a:solidFill>
                <a:effectLst/>
                <a:uLnTx/>
                <a:uFillTx/>
                <a:latin typeface="Calibri"/>
                <a:ea typeface="+mn-ea"/>
                <a:cs typeface="+mn-cs"/>
                <a:sym typeface="Arial"/>
              </a:rPr>
              <a:t>.</a:t>
            </a:r>
          </a:p>
          <a:p>
            <a:pPr marL="0" marR="0" lvl="0" indent="0" algn="l" defTabSz="685800" rtl="0" eaLnBrk="1" fontAlgn="base" latinLnBrk="0" hangingPunct="1">
              <a:lnSpc>
                <a:spcPct val="100000"/>
              </a:lnSpc>
              <a:spcBef>
                <a:spcPct val="0"/>
              </a:spcBef>
              <a:spcAft>
                <a:spcPct val="0"/>
              </a:spcAft>
              <a:buClrTx/>
              <a:buSzTx/>
              <a:buFont typeface="Arial"/>
              <a:buNone/>
              <a:tabLst/>
              <a:defRPr/>
            </a:pPr>
            <a:r>
              <a:rPr kumimoji="0" lang="sl-SI" sz="1200" b="0" i="0" u="none" strike="noStrike" kern="1200" cap="none" spc="0" normalizeH="0" baseline="0" noProof="0" dirty="0">
                <a:ln>
                  <a:noFill/>
                </a:ln>
                <a:solidFill>
                  <a:prstClr val="white"/>
                </a:solidFill>
                <a:effectLst/>
                <a:uLnTx/>
                <a:uFillTx/>
                <a:latin typeface="Calibri"/>
                <a:ea typeface="+mn-ea"/>
                <a:cs typeface="+mn-cs"/>
                <a:sym typeface="Arial"/>
              </a:rPr>
              <a:t>3. letnik = 3</a:t>
            </a:r>
          </a:p>
          <a:p>
            <a:pPr marL="0" marR="0" lvl="0" indent="0" algn="l" defTabSz="685800" rtl="0" eaLnBrk="1" fontAlgn="base" latinLnBrk="0" hangingPunct="1">
              <a:lnSpc>
                <a:spcPct val="100000"/>
              </a:lnSpc>
              <a:spcBef>
                <a:spcPct val="0"/>
              </a:spcBef>
              <a:spcAft>
                <a:spcPct val="0"/>
              </a:spcAft>
              <a:buClrTx/>
              <a:buSzTx/>
              <a:buFont typeface="Arial"/>
              <a:buNone/>
              <a:tabLst/>
              <a:defRPr/>
            </a:pPr>
            <a:r>
              <a:rPr kumimoji="0" lang="sl-SI" sz="1200" b="0" i="0" u="none" strike="noStrike" kern="1200" cap="none" spc="0" normalizeH="0" baseline="0" noProof="0" dirty="0">
                <a:ln>
                  <a:noFill/>
                </a:ln>
                <a:solidFill>
                  <a:prstClr val="white"/>
                </a:solidFill>
                <a:effectLst/>
                <a:uLnTx/>
                <a:uFillTx/>
                <a:latin typeface="Calibri"/>
                <a:ea typeface="+mn-ea"/>
                <a:cs typeface="+mn-cs"/>
                <a:sym typeface="Arial"/>
              </a:rPr>
              <a:t>4. letnik = 4</a:t>
            </a:r>
          </a:p>
          <a:p>
            <a:pPr marL="0" marR="0" lvl="0" indent="0" algn="l" defTabSz="685800" rtl="0" eaLnBrk="1" fontAlgn="base" latinLnBrk="0" hangingPunct="1">
              <a:lnSpc>
                <a:spcPct val="100000"/>
              </a:lnSpc>
              <a:spcBef>
                <a:spcPct val="0"/>
              </a:spcBef>
              <a:spcAft>
                <a:spcPct val="0"/>
              </a:spcAft>
              <a:buClrTx/>
              <a:buSzTx/>
              <a:buFont typeface="Arial"/>
              <a:buNone/>
              <a:tabLst/>
              <a:defRPr/>
            </a:pPr>
            <a:r>
              <a:rPr kumimoji="0" lang="sl-SI" sz="1200" b="0" i="0" u="none" strike="noStrike" kern="1200" cap="none" spc="0" normalizeH="0" baseline="0" noProof="0" dirty="0">
                <a:ln>
                  <a:noFill/>
                </a:ln>
                <a:solidFill>
                  <a:prstClr val="white"/>
                </a:solidFill>
                <a:effectLst/>
                <a:uLnTx/>
                <a:uFillTx/>
                <a:latin typeface="Calibri"/>
                <a:ea typeface="+mn-ea"/>
                <a:cs typeface="+mn-cs"/>
                <a:sym typeface="Arial"/>
              </a:rPr>
              <a:t>Matura = 20 točk </a:t>
            </a:r>
            <a:r>
              <a:rPr kumimoji="0" lang="sl-SI" sz="1200" b="1" i="0" u="none" strike="noStrike" kern="1200" cap="none" spc="0" normalizeH="0" baseline="0" noProof="0" dirty="0">
                <a:ln>
                  <a:noFill/>
                </a:ln>
                <a:solidFill>
                  <a:prstClr val="white"/>
                </a:solidFill>
                <a:effectLst/>
                <a:uLnTx/>
                <a:uFillTx/>
                <a:latin typeface="Calibri"/>
                <a:ea typeface="+mn-ea"/>
                <a:cs typeface="+mn-cs"/>
                <a:sym typeface="Arial"/>
              </a:rPr>
              <a:t>=&gt;</a:t>
            </a:r>
            <a:r>
              <a:rPr kumimoji="0" lang="sl-SI" sz="1200" b="1" i="0" u="none" strike="noStrike" kern="1200" cap="none" spc="0" normalizeH="0" baseline="0" noProof="0" dirty="0">
                <a:ln>
                  <a:noFill/>
                </a:ln>
                <a:solidFill>
                  <a:srgbClr val="C00000"/>
                </a:solidFill>
                <a:effectLst/>
                <a:uLnTx/>
                <a:uFillTx/>
                <a:latin typeface="Calibri"/>
                <a:ea typeface="+mn-ea"/>
                <a:cs typeface="+mn-cs"/>
                <a:sym typeface="Arial"/>
              </a:rPr>
              <a:t> 76točk</a:t>
            </a:r>
          </a:p>
        </p:txBody>
      </p:sp>
      <p:sp>
        <p:nvSpPr>
          <p:cNvPr id="11" name="Dokument 10"/>
          <p:cNvSpPr/>
          <p:nvPr/>
        </p:nvSpPr>
        <p:spPr>
          <a:xfrm>
            <a:off x="1356250" y="1767520"/>
            <a:ext cx="2918806" cy="966248"/>
          </a:xfrm>
          <a:prstGeom prst="flowChartDocument">
            <a:avLst/>
          </a:prstGeom>
          <a:solidFill>
            <a:schemeClr val="bg1">
              <a:lumMod val="65000"/>
            </a:schemeClr>
          </a:solidFill>
        </p:spPr>
        <p:style>
          <a:lnRef idx="0">
            <a:schemeClr val="accent6"/>
          </a:lnRef>
          <a:fillRef idx="3">
            <a:schemeClr val="accent6"/>
          </a:fillRef>
          <a:effectRef idx="3">
            <a:schemeClr val="accent6"/>
          </a:effectRef>
          <a:fontRef idx="minor">
            <a:schemeClr val="lt1"/>
          </a:fontRef>
        </p:style>
        <p:txBody>
          <a:bodyPr rtlCol="0" anchor="ctr"/>
          <a:lstStyle/>
          <a:p>
            <a:pPr marL="257175" marR="0" lvl="0" indent="-257175" algn="ctr" defTabSz="685800" rtl="0" eaLnBrk="1" fontAlgn="base" latinLnBrk="0" hangingPunct="1">
              <a:lnSpc>
                <a:spcPct val="100000"/>
              </a:lnSpc>
              <a:spcBef>
                <a:spcPct val="0"/>
              </a:spcBef>
              <a:spcAft>
                <a:spcPct val="0"/>
              </a:spcAft>
              <a:buClrTx/>
              <a:buSzTx/>
              <a:buFontTx/>
              <a:buAutoNum type="arabicPeriod"/>
              <a:tabLst/>
              <a:defRPr/>
            </a:pPr>
            <a:endParaRPr kumimoji="0" lang="sl-SI" sz="1350" b="0" i="0" u="none" strike="noStrike" kern="1200" cap="none" spc="0" normalizeH="0" baseline="0" noProof="0" dirty="0">
              <a:ln>
                <a:noFill/>
              </a:ln>
              <a:solidFill>
                <a:prstClr val="white"/>
              </a:solidFill>
              <a:effectLst/>
              <a:uLnTx/>
              <a:uFillTx/>
              <a:latin typeface="Calibri"/>
              <a:ea typeface="+mn-ea"/>
              <a:cs typeface="+mn-cs"/>
              <a:sym typeface="Arial"/>
            </a:endParaRPr>
          </a:p>
          <a:p>
            <a:pPr marL="257175" marR="0" lvl="0" indent="-257175" algn="ctr" defTabSz="685800" rtl="0" eaLnBrk="1" fontAlgn="base" latinLnBrk="0" hangingPunct="1">
              <a:lnSpc>
                <a:spcPct val="100000"/>
              </a:lnSpc>
              <a:spcBef>
                <a:spcPct val="0"/>
              </a:spcBef>
              <a:spcAft>
                <a:spcPct val="0"/>
              </a:spcAft>
              <a:buClrTx/>
              <a:buSzTx/>
              <a:buFontTx/>
              <a:buAutoNum type="arabicPeriod"/>
              <a:tabLst/>
              <a:defRPr/>
            </a:pPr>
            <a:r>
              <a:rPr kumimoji="0" lang="sl-SI" sz="1350" b="1" i="0" u="none" strike="noStrike" kern="1200" cap="none" spc="0" normalizeH="0" baseline="0" noProof="0" dirty="0">
                <a:ln>
                  <a:noFill/>
                </a:ln>
                <a:solidFill>
                  <a:prstClr val="black"/>
                </a:solidFill>
                <a:effectLst/>
                <a:uLnTx/>
                <a:uFillTx/>
                <a:latin typeface="Calibri"/>
                <a:ea typeface="+mn-ea"/>
                <a:cs typeface="+mn-cs"/>
                <a:sym typeface="Arial"/>
              </a:rPr>
              <a:t>ŽELJA</a:t>
            </a:r>
          </a:p>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sl-SI" sz="1350" b="1" i="0" u="none" strike="noStrike" kern="1200" cap="none" spc="0" normalizeH="0" baseline="0" noProof="0" dirty="0">
                <a:ln>
                  <a:noFill/>
                </a:ln>
                <a:solidFill>
                  <a:prstClr val="black"/>
                </a:solidFill>
                <a:effectLst/>
                <a:uLnTx/>
                <a:uFillTx/>
                <a:latin typeface="Calibri"/>
                <a:ea typeface="+mn-ea"/>
                <a:cs typeface="+mn-cs"/>
                <a:sym typeface="Arial"/>
              </a:rPr>
              <a:t>Logistika </a:t>
            </a:r>
            <a:r>
              <a:rPr kumimoji="0" lang="sl-SI" sz="1350" b="1" i="0" u="none" strike="noStrike" kern="1200" cap="none" spc="0" normalizeH="0" baseline="0" noProof="0" dirty="0" err="1">
                <a:ln>
                  <a:noFill/>
                </a:ln>
                <a:solidFill>
                  <a:prstClr val="black"/>
                </a:solidFill>
                <a:effectLst/>
                <a:uLnTx/>
                <a:uFillTx/>
                <a:latin typeface="Calibri"/>
                <a:ea typeface="+mn-ea"/>
                <a:cs typeface="+mn-cs"/>
                <a:sym typeface="Arial"/>
              </a:rPr>
              <a:t>sist</a:t>
            </a:r>
            <a:r>
              <a:rPr kumimoji="0" lang="sl-SI" sz="1350" b="1" i="0" u="none" strike="noStrike" kern="1200" cap="none" spc="0" normalizeH="0" baseline="0" noProof="0" dirty="0">
                <a:ln>
                  <a:noFill/>
                </a:ln>
                <a:solidFill>
                  <a:prstClr val="black"/>
                </a:solidFill>
                <a:effectLst/>
                <a:uLnTx/>
                <a:uFillTx/>
                <a:latin typeface="Calibri"/>
                <a:ea typeface="+mn-ea"/>
                <a:cs typeface="+mn-cs"/>
                <a:sym typeface="Arial"/>
              </a:rPr>
              <a:t>. </a:t>
            </a:r>
            <a:r>
              <a:rPr kumimoji="0" lang="sl-SI" sz="1350" b="1" i="0" u="none" strike="noStrike" kern="1200" cap="none" spc="0" normalizeH="0" baseline="0" noProof="0" dirty="0" err="1">
                <a:ln>
                  <a:noFill/>
                </a:ln>
                <a:solidFill>
                  <a:prstClr val="black"/>
                </a:solidFill>
                <a:effectLst/>
                <a:uLnTx/>
                <a:uFillTx/>
                <a:latin typeface="Calibri"/>
                <a:ea typeface="+mn-ea"/>
                <a:cs typeface="+mn-cs"/>
                <a:sym typeface="Arial"/>
              </a:rPr>
              <a:t>UN</a:t>
            </a:r>
            <a:r>
              <a:rPr kumimoji="0" lang="sl-SI" sz="1350" b="1" i="0" u="none" strike="noStrike" kern="1200" cap="none" spc="0" normalizeH="0" baseline="0" noProof="0" dirty="0">
                <a:ln>
                  <a:noFill/>
                </a:ln>
                <a:solidFill>
                  <a:prstClr val="black"/>
                </a:solidFill>
                <a:effectLst/>
                <a:uLnTx/>
                <a:uFillTx/>
                <a:latin typeface="Calibri"/>
                <a:ea typeface="+mn-ea"/>
                <a:cs typeface="+mn-cs"/>
                <a:sym typeface="Arial"/>
              </a:rPr>
              <a:t> – </a:t>
            </a:r>
            <a:r>
              <a:rPr kumimoji="0" lang="sl-SI" sz="1350" b="1" i="0" u="none" strike="noStrike" kern="1200" cap="none" spc="0" normalizeH="0" baseline="0" noProof="0" dirty="0" err="1">
                <a:ln>
                  <a:noFill/>
                </a:ln>
                <a:solidFill>
                  <a:prstClr val="black"/>
                </a:solidFill>
                <a:effectLst/>
                <a:uLnTx/>
                <a:uFillTx/>
                <a:latin typeface="Calibri"/>
                <a:ea typeface="+mn-ea"/>
                <a:cs typeface="+mn-cs"/>
                <a:sym typeface="Arial"/>
              </a:rPr>
              <a:t>UMB</a:t>
            </a:r>
            <a:r>
              <a:rPr kumimoji="0" lang="sl-SI" sz="1350" b="1" i="0" u="none" strike="noStrike" kern="1200" cap="none" spc="0" normalizeH="0" baseline="0" noProof="0" dirty="0">
                <a:ln>
                  <a:noFill/>
                </a:ln>
                <a:solidFill>
                  <a:prstClr val="black"/>
                </a:solidFill>
                <a:effectLst/>
                <a:uLnTx/>
                <a:uFillTx/>
                <a:latin typeface="Calibri"/>
                <a:ea typeface="+mn-ea"/>
                <a:cs typeface="+mn-cs"/>
                <a:sym typeface="Arial"/>
              </a:rPr>
              <a:t> (100 mest)</a:t>
            </a:r>
          </a:p>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sl-SI" sz="1350" b="1" i="0" u="none" strike="noStrike" kern="1200" cap="none" spc="0" normalizeH="0" baseline="0" noProof="0" dirty="0">
                <a:ln>
                  <a:noFill/>
                </a:ln>
                <a:solidFill>
                  <a:prstClr val="black"/>
                </a:solidFill>
                <a:effectLst/>
                <a:uLnTx/>
                <a:uFillTx/>
                <a:latin typeface="Calibri"/>
                <a:ea typeface="+mn-ea"/>
                <a:cs typeface="+mn-cs"/>
                <a:sym typeface="Arial"/>
              </a:rPr>
              <a:t>(NEOMEJEN, 95 sprejetih)</a:t>
            </a:r>
          </a:p>
        </p:txBody>
      </p:sp>
      <p:sp>
        <p:nvSpPr>
          <p:cNvPr id="12" name="Dokument 11"/>
          <p:cNvSpPr/>
          <p:nvPr/>
        </p:nvSpPr>
        <p:spPr>
          <a:xfrm>
            <a:off x="4689220" y="1734533"/>
            <a:ext cx="3070784" cy="876693"/>
          </a:xfrm>
          <a:prstGeom prst="flowChartDocument">
            <a:avLst/>
          </a:prstGeom>
          <a:gradFill>
            <a:gsLst>
              <a:gs pos="84000">
                <a:schemeClr val="tx2">
                  <a:lumMod val="60000"/>
                  <a:lumOff val="40000"/>
                </a:schemeClr>
              </a:gs>
              <a:gs pos="100000">
                <a:schemeClr val="tx2">
                  <a:lumMod val="40000"/>
                  <a:lumOff val="60000"/>
                </a:schemeClr>
              </a:gs>
              <a:gs pos="100000">
                <a:schemeClr val="accent1">
                  <a:shade val="94000"/>
                  <a:satMod val="135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marL="257175" marR="0" lvl="0" indent="-257175" algn="ctr" defTabSz="685800" rtl="0" eaLnBrk="1" fontAlgn="base" latinLnBrk="0" hangingPunct="1">
              <a:lnSpc>
                <a:spcPct val="100000"/>
              </a:lnSpc>
              <a:spcBef>
                <a:spcPct val="0"/>
              </a:spcBef>
              <a:spcAft>
                <a:spcPct val="0"/>
              </a:spcAft>
              <a:buClrTx/>
              <a:buSzTx/>
              <a:buFontTx/>
              <a:buAutoNum type="arabicPeriod"/>
              <a:tabLst/>
              <a:defRPr/>
            </a:pPr>
            <a:endParaRPr kumimoji="0" lang="sl-SI" sz="1350" b="0" i="0" u="none" strike="noStrike" kern="1200" cap="none" spc="0" normalizeH="0" baseline="0" noProof="0" dirty="0">
              <a:ln>
                <a:noFill/>
              </a:ln>
              <a:solidFill>
                <a:prstClr val="white"/>
              </a:solidFill>
              <a:effectLst/>
              <a:uLnTx/>
              <a:uFillTx/>
              <a:latin typeface="Calibri"/>
              <a:ea typeface="+mn-ea"/>
              <a:cs typeface="+mn-cs"/>
              <a:sym typeface="Arial"/>
            </a:endParaRPr>
          </a:p>
          <a:p>
            <a:pPr marL="257175" marR="0" lvl="0" indent="-257175" algn="ctr" defTabSz="685800" rtl="0" eaLnBrk="1" fontAlgn="base" latinLnBrk="0" hangingPunct="1">
              <a:lnSpc>
                <a:spcPct val="100000"/>
              </a:lnSpc>
              <a:spcBef>
                <a:spcPct val="0"/>
              </a:spcBef>
              <a:spcAft>
                <a:spcPct val="0"/>
              </a:spcAft>
              <a:buClrTx/>
              <a:buSzTx/>
              <a:buFontTx/>
              <a:buAutoNum type="arabicPeriod"/>
              <a:tabLst/>
              <a:defRPr/>
            </a:pPr>
            <a:r>
              <a:rPr kumimoji="0" lang="sl-SI" sz="1350" b="0" i="0" u="none" strike="noStrike" kern="1200" cap="none" spc="0" normalizeH="0" baseline="0" noProof="0" dirty="0">
                <a:ln>
                  <a:noFill/>
                </a:ln>
                <a:solidFill>
                  <a:prstClr val="white"/>
                </a:solidFill>
                <a:effectLst/>
                <a:uLnTx/>
                <a:uFillTx/>
                <a:latin typeface="Calibri"/>
                <a:ea typeface="+mn-ea"/>
                <a:cs typeface="+mn-cs"/>
                <a:sym typeface="Arial"/>
              </a:rPr>
              <a:t>ŽELJA</a:t>
            </a:r>
          </a:p>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sl-SI" sz="1350" b="0" i="0" u="none" strike="noStrike" kern="1200" cap="none" spc="0" normalizeH="0" baseline="0" noProof="0" dirty="0">
                <a:ln>
                  <a:noFill/>
                </a:ln>
                <a:solidFill>
                  <a:prstClr val="white"/>
                </a:solidFill>
                <a:effectLst/>
                <a:uLnTx/>
                <a:uFillTx/>
                <a:latin typeface="Calibri"/>
                <a:ea typeface="+mn-ea"/>
                <a:cs typeface="+mn-cs"/>
                <a:sym typeface="Arial"/>
              </a:rPr>
              <a:t>Medicina </a:t>
            </a:r>
            <a:r>
              <a:rPr kumimoji="0" lang="sl-SI" sz="1350" b="0" i="0" u="none" strike="noStrike" kern="1200" cap="none" spc="0" normalizeH="0" baseline="0" noProof="0" dirty="0" err="1">
                <a:ln>
                  <a:noFill/>
                </a:ln>
                <a:solidFill>
                  <a:prstClr val="white"/>
                </a:solidFill>
                <a:effectLst/>
                <a:uLnTx/>
                <a:uFillTx/>
                <a:latin typeface="Calibri"/>
                <a:ea typeface="+mn-ea"/>
                <a:cs typeface="+mn-cs"/>
                <a:sym typeface="Arial"/>
              </a:rPr>
              <a:t>UN</a:t>
            </a:r>
            <a:r>
              <a:rPr kumimoji="0" lang="sl-SI" sz="1350" b="0" i="0" u="none" strike="noStrike" kern="1200" cap="none" spc="0" normalizeH="0" baseline="0" noProof="0" dirty="0">
                <a:ln>
                  <a:noFill/>
                </a:ln>
                <a:solidFill>
                  <a:prstClr val="white"/>
                </a:solidFill>
                <a:effectLst/>
                <a:uLnTx/>
                <a:uFillTx/>
                <a:latin typeface="Calibri"/>
                <a:ea typeface="+mn-ea"/>
                <a:cs typeface="+mn-cs"/>
                <a:sym typeface="Arial"/>
              </a:rPr>
              <a:t> - ULJ (86 mest)	</a:t>
            </a:r>
          </a:p>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sl-SI" sz="1350" b="0" i="0" u="none" strike="noStrike" kern="1200" cap="none" spc="0" normalizeH="0" baseline="0" noProof="0" dirty="0">
                <a:ln>
                  <a:noFill/>
                </a:ln>
                <a:solidFill>
                  <a:prstClr val="white"/>
                </a:solidFill>
                <a:effectLst/>
                <a:uLnTx/>
                <a:uFillTx/>
                <a:latin typeface="Calibri"/>
                <a:ea typeface="+mn-ea"/>
                <a:cs typeface="+mn-cs"/>
                <a:sym typeface="Arial"/>
              </a:rPr>
              <a:t>(OMEJEN min 84 točk,)</a:t>
            </a:r>
          </a:p>
        </p:txBody>
      </p:sp>
      <p:sp>
        <p:nvSpPr>
          <p:cNvPr id="13" name="Dokument 12"/>
          <p:cNvSpPr/>
          <p:nvPr/>
        </p:nvSpPr>
        <p:spPr>
          <a:xfrm>
            <a:off x="4668622" y="2800940"/>
            <a:ext cx="3070784" cy="876693"/>
          </a:xfrm>
          <a:prstGeom prst="flowChartDocument">
            <a:avLst/>
          </a:prstGeom>
          <a:gradFill>
            <a:gsLst>
              <a:gs pos="89000">
                <a:schemeClr val="tx2">
                  <a:lumMod val="60000"/>
                  <a:lumOff val="40000"/>
                </a:schemeClr>
              </a:gs>
              <a:gs pos="100000">
                <a:schemeClr val="tx2">
                  <a:lumMod val="40000"/>
                  <a:lumOff val="60000"/>
                </a:schemeClr>
              </a:gs>
              <a:gs pos="100000">
                <a:schemeClr val="accent1">
                  <a:shade val="94000"/>
                  <a:satMod val="135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marL="257175" marR="0" lvl="0" indent="-257175" algn="ctr" defTabSz="685800" rtl="0" eaLnBrk="1" fontAlgn="base" latinLnBrk="0" hangingPunct="1">
              <a:lnSpc>
                <a:spcPct val="100000"/>
              </a:lnSpc>
              <a:spcBef>
                <a:spcPct val="0"/>
              </a:spcBef>
              <a:spcAft>
                <a:spcPct val="0"/>
              </a:spcAft>
              <a:buClrTx/>
              <a:buSzTx/>
              <a:buFontTx/>
              <a:buAutoNum type="arabicPeriod"/>
              <a:tabLst/>
              <a:defRPr/>
            </a:pPr>
            <a:endParaRPr kumimoji="0" lang="sl-SI" sz="1350" b="0" i="0" u="none" strike="noStrike" kern="1200" cap="none" spc="0" normalizeH="0" baseline="0" noProof="0" dirty="0">
              <a:ln>
                <a:noFill/>
              </a:ln>
              <a:solidFill>
                <a:prstClr val="white"/>
              </a:solidFill>
              <a:effectLst/>
              <a:uLnTx/>
              <a:uFillTx/>
              <a:latin typeface="Calibri"/>
              <a:ea typeface="+mn-ea"/>
              <a:cs typeface="+mn-cs"/>
              <a:sym typeface="Arial"/>
            </a:endParaRPr>
          </a:p>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sl-SI" sz="1350" b="0" i="0" u="none" strike="noStrike" kern="1200" cap="none" spc="0" normalizeH="0" baseline="0" noProof="0" dirty="0">
                <a:ln>
                  <a:noFill/>
                </a:ln>
                <a:solidFill>
                  <a:prstClr val="white"/>
                </a:solidFill>
                <a:effectLst/>
                <a:uLnTx/>
                <a:uFillTx/>
                <a:latin typeface="Calibri"/>
                <a:ea typeface="+mn-ea"/>
                <a:cs typeface="+mn-cs"/>
                <a:sym typeface="Arial"/>
              </a:rPr>
              <a:t>2.</a:t>
            </a:r>
            <a:r>
              <a:rPr kumimoji="0" lang="sl-SI" sz="1350" b="0" i="0" u="none" strike="noStrike" kern="1200" cap="none" spc="0" normalizeH="0" baseline="0" noProof="0" dirty="0">
                <a:ln>
                  <a:noFill/>
                </a:ln>
                <a:solidFill>
                  <a:srgbClr val="FFC000"/>
                </a:solidFill>
                <a:effectLst/>
                <a:uLnTx/>
                <a:uFillTx/>
                <a:latin typeface="Calibri"/>
                <a:ea typeface="+mn-ea"/>
                <a:cs typeface="+mn-cs"/>
                <a:sym typeface="Arial"/>
              </a:rPr>
              <a:t> </a:t>
            </a:r>
            <a:r>
              <a:rPr kumimoji="0" lang="sl-SI" sz="1350" b="0" i="0" u="none" strike="noStrike" kern="1200" cap="none" spc="0" normalizeH="0" baseline="0" noProof="0" dirty="0">
                <a:ln>
                  <a:noFill/>
                </a:ln>
                <a:solidFill>
                  <a:prstClr val="white"/>
                </a:solidFill>
                <a:effectLst/>
                <a:uLnTx/>
                <a:uFillTx/>
                <a:latin typeface="Calibri"/>
                <a:ea typeface="+mn-ea"/>
                <a:cs typeface="+mn-cs"/>
                <a:sym typeface="Arial"/>
              </a:rPr>
              <a:t>ŽELJA</a:t>
            </a:r>
          </a:p>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sl-SI" sz="1350" b="0" i="0" u="none" strike="noStrike" kern="1200" cap="none" spc="0" normalizeH="0" baseline="0" noProof="0" dirty="0">
                <a:ln>
                  <a:noFill/>
                </a:ln>
                <a:solidFill>
                  <a:prstClr val="white"/>
                </a:solidFill>
                <a:effectLst/>
                <a:uLnTx/>
                <a:uFillTx/>
                <a:latin typeface="Calibri"/>
                <a:ea typeface="+mn-ea"/>
                <a:cs typeface="+mn-cs"/>
                <a:sym typeface="Arial"/>
              </a:rPr>
              <a:t>Logistika sistemov </a:t>
            </a:r>
            <a:r>
              <a:rPr kumimoji="0" lang="sl-SI" sz="1350" b="0" i="0" u="none" strike="noStrike" kern="1200" cap="none" spc="0" normalizeH="0" baseline="0" noProof="0" dirty="0" err="1">
                <a:ln>
                  <a:noFill/>
                </a:ln>
                <a:solidFill>
                  <a:prstClr val="white"/>
                </a:solidFill>
                <a:effectLst/>
                <a:uLnTx/>
                <a:uFillTx/>
                <a:latin typeface="Calibri"/>
                <a:ea typeface="+mn-ea"/>
                <a:cs typeface="+mn-cs"/>
                <a:sym typeface="Arial"/>
              </a:rPr>
              <a:t>UN</a:t>
            </a:r>
            <a:r>
              <a:rPr kumimoji="0" lang="sl-SI" sz="1350" b="0" i="0" u="none" strike="noStrike" kern="1200" cap="none" spc="0" normalizeH="0" baseline="0" noProof="0" dirty="0">
                <a:ln>
                  <a:noFill/>
                </a:ln>
                <a:solidFill>
                  <a:prstClr val="white"/>
                </a:solidFill>
                <a:effectLst/>
                <a:uLnTx/>
                <a:uFillTx/>
                <a:latin typeface="Calibri"/>
                <a:ea typeface="+mn-ea"/>
                <a:cs typeface="+mn-cs"/>
                <a:sym typeface="Arial"/>
              </a:rPr>
              <a:t> (5 mest)</a:t>
            </a:r>
          </a:p>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sl-SI" sz="1350" b="0" i="0" u="none" strike="noStrike" kern="1200" cap="none" spc="0" normalizeH="0" baseline="0" noProof="0" dirty="0">
                <a:ln>
                  <a:noFill/>
                </a:ln>
                <a:solidFill>
                  <a:prstClr val="white"/>
                </a:solidFill>
                <a:effectLst/>
                <a:uLnTx/>
                <a:uFillTx/>
                <a:latin typeface="Calibri"/>
                <a:ea typeface="+mn-ea"/>
                <a:cs typeface="+mn-cs"/>
                <a:sym typeface="Arial"/>
              </a:rPr>
              <a:t>(OMEJEN z 2. in 3. željo, min 79 )	</a:t>
            </a:r>
          </a:p>
        </p:txBody>
      </p:sp>
      <p:sp>
        <p:nvSpPr>
          <p:cNvPr id="14" name="Dokument 13"/>
          <p:cNvSpPr/>
          <p:nvPr/>
        </p:nvSpPr>
        <p:spPr>
          <a:xfrm>
            <a:off x="4668622" y="3896805"/>
            <a:ext cx="3070784" cy="876693"/>
          </a:xfrm>
          <a:prstGeom prst="flowChartDocument">
            <a:avLst/>
          </a:prstGeom>
          <a:gradFill>
            <a:gsLst>
              <a:gs pos="87000">
                <a:schemeClr val="tx2">
                  <a:lumMod val="60000"/>
                  <a:lumOff val="40000"/>
                </a:schemeClr>
              </a:gs>
              <a:gs pos="100000">
                <a:schemeClr val="tx2">
                  <a:lumMod val="40000"/>
                  <a:lumOff val="60000"/>
                </a:schemeClr>
              </a:gs>
              <a:gs pos="100000">
                <a:schemeClr val="accent1">
                  <a:shade val="94000"/>
                  <a:satMod val="135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marL="257175" marR="0" lvl="0" indent="-257175" algn="ctr" defTabSz="685800" rtl="0" eaLnBrk="1" fontAlgn="base" latinLnBrk="0" hangingPunct="1">
              <a:lnSpc>
                <a:spcPct val="100000"/>
              </a:lnSpc>
              <a:spcBef>
                <a:spcPct val="0"/>
              </a:spcBef>
              <a:spcAft>
                <a:spcPct val="0"/>
              </a:spcAft>
              <a:buClrTx/>
              <a:buSzTx/>
              <a:buFontTx/>
              <a:buAutoNum type="arabicPeriod"/>
              <a:tabLst/>
              <a:defRPr/>
            </a:pPr>
            <a:endParaRPr kumimoji="0" lang="sl-SI" sz="1350" b="0" i="0" u="none" strike="noStrike" kern="1200" cap="none" spc="0" normalizeH="0" baseline="0" noProof="0" dirty="0">
              <a:ln>
                <a:noFill/>
              </a:ln>
              <a:solidFill>
                <a:prstClr val="white"/>
              </a:solidFill>
              <a:effectLst/>
              <a:uLnTx/>
              <a:uFillTx/>
              <a:latin typeface="Calibri"/>
              <a:ea typeface="+mn-ea"/>
              <a:cs typeface="+mn-cs"/>
              <a:sym typeface="Arial"/>
            </a:endParaRPr>
          </a:p>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sl-SI" sz="1350" b="0" i="0" u="none" strike="noStrike" kern="1200" cap="none" spc="0" normalizeH="0" baseline="0" noProof="0" dirty="0">
                <a:ln>
                  <a:noFill/>
                </a:ln>
                <a:solidFill>
                  <a:prstClr val="white"/>
                </a:solidFill>
                <a:effectLst/>
                <a:uLnTx/>
                <a:uFillTx/>
                <a:latin typeface="Calibri"/>
                <a:ea typeface="+mn-ea"/>
                <a:cs typeface="+mn-cs"/>
                <a:sym typeface="Arial"/>
              </a:rPr>
              <a:t>3. ŽELJA</a:t>
            </a:r>
          </a:p>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sl-SI" sz="1350" b="0" i="0" u="none" strike="noStrike" kern="1200" cap="none" spc="0" normalizeH="0" baseline="0" noProof="0" dirty="0">
                <a:ln>
                  <a:noFill/>
                </a:ln>
                <a:solidFill>
                  <a:prstClr val="white"/>
                </a:solidFill>
                <a:effectLst/>
                <a:uLnTx/>
                <a:uFillTx/>
                <a:latin typeface="Calibri"/>
                <a:ea typeface="+mn-ea"/>
                <a:cs typeface="+mn-cs"/>
                <a:sym typeface="Arial"/>
              </a:rPr>
              <a:t>ZDRAV. NEGA </a:t>
            </a:r>
            <a:r>
              <a:rPr kumimoji="0" lang="sl-SI" sz="1350" b="0" i="0" u="none" strike="noStrike" kern="1200" cap="none" spc="0" normalizeH="0" baseline="0" noProof="0" dirty="0" err="1">
                <a:ln>
                  <a:noFill/>
                </a:ln>
                <a:solidFill>
                  <a:prstClr val="white"/>
                </a:solidFill>
                <a:effectLst/>
                <a:uLnTx/>
                <a:uFillTx/>
                <a:latin typeface="Calibri"/>
                <a:ea typeface="+mn-ea"/>
                <a:cs typeface="+mn-cs"/>
                <a:sym typeface="Arial"/>
              </a:rPr>
              <a:t>VS</a:t>
            </a:r>
            <a:r>
              <a:rPr kumimoji="0" lang="sl-SI" sz="1350" b="0" i="0" u="none" strike="noStrike" kern="1200" cap="none" spc="0" normalizeH="0" baseline="0" noProof="0" dirty="0">
                <a:ln>
                  <a:noFill/>
                </a:ln>
                <a:solidFill>
                  <a:prstClr val="white"/>
                </a:solidFill>
                <a:effectLst/>
                <a:uLnTx/>
                <a:uFillTx/>
                <a:latin typeface="Calibri"/>
                <a:ea typeface="+mn-ea"/>
                <a:cs typeface="+mn-cs"/>
                <a:sym typeface="Arial"/>
              </a:rPr>
              <a:t> </a:t>
            </a:r>
            <a:r>
              <a:rPr kumimoji="0" lang="sl-SI" sz="1350" b="0" i="0" u="none" strike="noStrike" kern="1200" cap="none" spc="0" normalizeH="0" baseline="0" noProof="0" dirty="0" err="1">
                <a:ln>
                  <a:noFill/>
                </a:ln>
                <a:solidFill>
                  <a:prstClr val="white"/>
                </a:solidFill>
                <a:effectLst/>
                <a:uLnTx/>
                <a:uFillTx/>
                <a:latin typeface="Calibri"/>
                <a:ea typeface="+mn-ea"/>
                <a:cs typeface="+mn-cs"/>
                <a:sym typeface="Arial"/>
              </a:rPr>
              <a:t>UNP</a:t>
            </a:r>
            <a:r>
              <a:rPr kumimoji="0" lang="sl-SI" sz="1350" b="0" i="0" u="none" strike="noStrike" kern="1200" cap="none" spc="0" normalizeH="0" baseline="0" noProof="0" dirty="0">
                <a:ln>
                  <a:noFill/>
                </a:ln>
                <a:solidFill>
                  <a:prstClr val="white"/>
                </a:solidFill>
                <a:effectLst/>
                <a:uLnTx/>
                <a:uFillTx/>
                <a:latin typeface="Calibri"/>
                <a:ea typeface="+mn-ea"/>
                <a:cs typeface="+mn-cs"/>
                <a:sym typeface="Arial"/>
              </a:rPr>
              <a:t>(60 mest)</a:t>
            </a:r>
          </a:p>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sl-SI" sz="1350" b="0" i="0" u="none" strike="noStrike" kern="1200" cap="none" spc="0" normalizeH="0" baseline="0" noProof="0" dirty="0">
                <a:ln>
                  <a:noFill/>
                </a:ln>
                <a:solidFill>
                  <a:prstClr val="white"/>
                </a:solidFill>
                <a:effectLst/>
                <a:uLnTx/>
                <a:uFillTx/>
                <a:latin typeface="Calibri"/>
                <a:ea typeface="+mn-ea"/>
                <a:cs typeface="+mn-cs"/>
                <a:sym typeface="Arial"/>
              </a:rPr>
              <a:t>(OMEJEN; min 69 točk)</a:t>
            </a:r>
          </a:p>
        </p:txBody>
      </p:sp>
      <p:sp>
        <p:nvSpPr>
          <p:cNvPr id="21" name="Puščica dol 20"/>
          <p:cNvSpPr/>
          <p:nvPr/>
        </p:nvSpPr>
        <p:spPr>
          <a:xfrm>
            <a:off x="7239784" y="3566435"/>
            <a:ext cx="207950" cy="300912"/>
          </a:xfrm>
          <a:prstGeom prst="downArrow">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endParaRPr kumimoji="0" lang="sl-SI"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2" name="Zlomljena puščica 21"/>
          <p:cNvSpPr/>
          <p:nvPr/>
        </p:nvSpPr>
        <p:spPr>
          <a:xfrm rot="5400000">
            <a:off x="7011723" y="960362"/>
            <a:ext cx="552104" cy="553176"/>
          </a:xfrm>
          <a:prstGeom prst="bentArrow">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endParaRPr kumimoji="0" lang="sl-SI"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23" name="Zlomljena puščica 22"/>
          <p:cNvSpPr/>
          <p:nvPr/>
        </p:nvSpPr>
        <p:spPr>
          <a:xfrm rot="5400000">
            <a:off x="3581014" y="960363"/>
            <a:ext cx="552104" cy="553176"/>
          </a:xfrm>
          <a:prstGeom prst="bentArrow">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endParaRPr kumimoji="0" lang="sl-SI"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24" name="Puščica dol 23"/>
          <p:cNvSpPr/>
          <p:nvPr/>
        </p:nvSpPr>
        <p:spPr>
          <a:xfrm>
            <a:off x="7331107" y="2517744"/>
            <a:ext cx="233255" cy="270030"/>
          </a:xfrm>
          <a:prstGeom prst="downArrow">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endParaRPr kumimoji="0" lang="sl-SI"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7" name="Elipsa 26"/>
          <p:cNvSpPr/>
          <p:nvPr/>
        </p:nvSpPr>
        <p:spPr>
          <a:xfrm>
            <a:off x="1257300" y="1705094"/>
            <a:ext cx="3102597" cy="1126504"/>
          </a:xfrm>
          <a:prstGeom prst="ellipse">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endParaRPr kumimoji="0" lang="sl-SI" sz="1350" b="0" i="0" u="none" strike="noStrike" kern="1200" cap="none" spc="0" normalizeH="0" baseline="0" noProof="0">
              <a:ln>
                <a:noFill/>
              </a:ln>
              <a:solidFill>
                <a:srgbClr val="C00000"/>
              </a:solidFill>
              <a:effectLst/>
              <a:uLnTx/>
              <a:uFillTx/>
              <a:latin typeface="Calibri"/>
              <a:ea typeface="+mn-ea"/>
              <a:cs typeface="+mn-cs"/>
              <a:sym typeface="Arial"/>
            </a:endParaRPr>
          </a:p>
        </p:txBody>
      </p:sp>
      <p:sp>
        <p:nvSpPr>
          <p:cNvPr id="29" name="Elipsa 28"/>
          <p:cNvSpPr/>
          <p:nvPr/>
        </p:nvSpPr>
        <p:spPr>
          <a:xfrm>
            <a:off x="4636809" y="3796646"/>
            <a:ext cx="3102597" cy="1126504"/>
          </a:xfrm>
          <a:prstGeom prst="ellipse">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endParaRPr kumimoji="0" lang="sl-SI" sz="1350" b="0" i="0" u="none" strike="noStrike" kern="1200" cap="none" spc="0" normalizeH="0" baseline="0" noProof="0">
              <a:ln>
                <a:noFill/>
              </a:ln>
              <a:solidFill>
                <a:srgbClr val="C00000"/>
              </a:solidFill>
              <a:effectLst/>
              <a:uLnTx/>
              <a:uFillTx/>
              <a:latin typeface="Calibri"/>
              <a:ea typeface="+mn-ea"/>
              <a:cs typeface="+mn-cs"/>
              <a:sym typeface="Arial"/>
            </a:endParaRPr>
          </a:p>
        </p:txBody>
      </p:sp>
      <p:cxnSp>
        <p:nvCxnSpPr>
          <p:cNvPr id="35" name="Ukrivljen povezovalnik 34"/>
          <p:cNvCxnSpPr/>
          <p:nvPr/>
        </p:nvCxnSpPr>
        <p:spPr>
          <a:xfrm>
            <a:off x="4133653" y="2250645"/>
            <a:ext cx="1626479" cy="781252"/>
          </a:xfrm>
          <a:prstGeom prst="curvedConnector3">
            <a:avLst>
              <a:gd name="adj1" fmla="val 50000"/>
            </a:avLst>
          </a:prstGeom>
          <a:ln w="47625">
            <a:solidFill>
              <a:srgbClr val="FF0066"/>
            </a:solidFill>
            <a:tailEnd type="stealth"/>
          </a:ln>
        </p:spPr>
        <p:style>
          <a:lnRef idx="1">
            <a:schemeClr val="accent1"/>
          </a:lnRef>
          <a:fillRef idx="0">
            <a:schemeClr val="accent1"/>
          </a:fillRef>
          <a:effectRef idx="0">
            <a:schemeClr val="accent1"/>
          </a:effectRef>
          <a:fontRef idx="minor">
            <a:schemeClr val="tx1"/>
          </a:fontRef>
        </p:style>
      </p:cxnSp>
      <p:cxnSp>
        <p:nvCxnSpPr>
          <p:cNvPr id="42" name="Raven povezovalnik 41"/>
          <p:cNvCxnSpPr/>
          <p:nvPr/>
        </p:nvCxnSpPr>
        <p:spPr>
          <a:xfrm flipH="1">
            <a:off x="4557860" y="1621395"/>
            <a:ext cx="3124986" cy="2387354"/>
          </a:xfrm>
          <a:prstGeom prst="line">
            <a:avLst/>
          </a:prstGeom>
          <a:ln w="1270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44" name="Raven povezovalnik 43"/>
          <p:cNvCxnSpPr/>
          <p:nvPr/>
        </p:nvCxnSpPr>
        <p:spPr>
          <a:xfrm>
            <a:off x="4784103" y="1705094"/>
            <a:ext cx="3040145" cy="2303655"/>
          </a:xfrm>
          <a:prstGeom prst="line">
            <a:avLst/>
          </a:prstGeom>
          <a:ln w="127000">
            <a:solidFill>
              <a:srgbClr val="FF00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60506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arn(inVertical)">
                                      <p:cBhvr>
                                        <p:cTn id="33" dur="500"/>
                                        <p:tgtEl>
                                          <p:spTgt spid="21"/>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barn(inVertical)">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barn(inVertical)">
                                      <p:cBhvr>
                                        <p:cTn id="46" dur="500"/>
                                        <p:tgtEl>
                                          <p:spTgt spid="29"/>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barn(inVertical)">
                                      <p:cBhvr>
                                        <p:cTn id="51" dur="500"/>
                                        <p:tgtEl>
                                          <p:spTgt spid="35"/>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35"/>
                                        </p:tgtEl>
                                      </p:cBhvr>
                                    </p:animEffect>
                                    <p:set>
                                      <p:cBhvr>
                                        <p:cTn id="56" dur="1" fill="hold">
                                          <p:stCondLst>
                                            <p:cond delay="499"/>
                                          </p:stCondLst>
                                        </p:cTn>
                                        <p:tgtEl>
                                          <p:spTgt spid="35"/>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1" nodeType="clickEffect">
                                  <p:stCondLst>
                                    <p:cond delay="0"/>
                                  </p:stCondLst>
                                  <p:childTnLst>
                                    <p:animEffect transition="out" filter="fade">
                                      <p:cBhvr>
                                        <p:cTn id="60" dur="500"/>
                                        <p:tgtEl>
                                          <p:spTgt spid="29"/>
                                        </p:tgtEl>
                                      </p:cBhvr>
                                    </p:animEffect>
                                    <p:set>
                                      <p:cBhvr>
                                        <p:cTn id="61" dur="1" fill="hold">
                                          <p:stCondLst>
                                            <p:cond delay="499"/>
                                          </p:stCondLst>
                                        </p:cTn>
                                        <p:tgtEl>
                                          <p:spTgt spid="29"/>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grpId="1" nodeType="clickEffect">
                                  <p:stCondLst>
                                    <p:cond delay="0"/>
                                  </p:stCondLst>
                                  <p:childTnLst>
                                    <p:set>
                                      <p:cBhvr>
                                        <p:cTn id="65" dur="1" fill="hold">
                                          <p:stCondLst>
                                            <p:cond delay="0"/>
                                          </p:stCondLst>
                                        </p:cTn>
                                        <p:tgtEl>
                                          <p:spTgt spid="14"/>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barn(inVertical)">
                                      <p:cBhvr>
                                        <p:cTn id="70" dur="500"/>
                                        <p:tgtEl>
                                          <p:spTgt spid="44"/>
                                        </p:tgtEl>
                                      </p:cBhvr>
                                    </p:animEffect>
                                  </p:childTnLst>
                                </p:cTn>
                              </p:par>
                              <p:par>
                                <p:cTn id="71" presetID="16" presetClass="entr" presetSubtype="21" fill="hold" nodeType="withEffect">
                                  <p:stCondLst>
                                    <p:cond delay="0"/>
                                  </p:stCondLst>
                                  <p:childTnLst>
                                    <p:set>
                                      <p:cBhvr>
                                        <p:cTn id="72" dur="1" fill="hold">
                                          <p:stCondLst>
                                            <p:cond delay="0"/>
                                          </p:stCondLst>
                                        </p:cTn>
                                        <p:tgtEl>
                                          <p:spTgt spid="42"/>
                                        </p:tgtEl>
                                        <p:attrNameLst>
                                          <p:attrName>style.visibility</p:attrName>
                                        </p:attrNameLst>
                                      </p:cBhvr>
                                      <p:to>
                                        <p:strVal val="visible"/>
                                      </p:to>
                                    </p:set>
                                    <p:animEffect transition="in" filter="barn(inVertical)">
                                      <p:cBhvr>
                                        <p:cTn id="7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P spid="12" grpId="0" animBg="1"/>
      <p:bldP spid="13" grpId="0" animBg="1"/>
      <p:bldP spid="14" grpId="0" animBg="1"/>
      <p:bldP spid="14" grpId="1" animBg="1"/>
      <p:bldP spid="21" grpId="0" animBg="1"/>
      <p:bldP spid="22" grpId="0" animBg="1"/>
      <p:bldP spid="23" grpId="0" animBg="1"/>
      <p:bldP spid="24" grpId="0" animBg="1"/>
      <p:bldP spid="27" grpId="0" animBg="1"/>
      <p:bldP spid="29" grpId="0" animBg="1"/>
      <p:bldP spid="29" grpId="1" animBg="1"/>
    </p:bld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p:cNvSpPr>
            <a:spLocks noGrp="1"/>
          </p:cNvSpPr>
          <p:nvPr>
            <p:ph type="title"/>
          </p:nvPr>
        </p:nvSpPr>
        <p:spPr>
          <a:xfrm>
            <a:off x="1462567" y="84874"/>
            <a:ext cx="6165053" cy="532346"/>
          </a:xfrm>
        </p:spPr>
        <p:txBody>
          <a:bodyPr/>
          <a:lstStyle/>
          <a:p>
            <a:pPr algn="ctr"/>
            <a:r>
              <a:rPr lang="sl-SI" sz="2400" dirty="0"/>
              <a:t>KAKO IZPOLNIM PRIJAVO ???</a:t>
            </a:r>
          </a:p>
        </p:txBody>
      </p:sp>
      <p:sp>
        <p:nvSpPr>
          <p:cNvPr id="6" name="PoljeZBesedilom 5"/>
          <p:cNvSpPr txBox="1"/>
          <p:nvPr/>
        </p:nvSpPr>
        <p:spPr>
          <a:xfrm>
            <a:off x="1356250" y="721147"/>
            <a:ext cx="2092832" cy="923330"/>
          </a:xfrm>
          <a:prstGeom prst="rect">
            <a:avLst/>
          </a:prstGeom>
          <a:solidFill>
            <a:schemeClr val="bg1">
              <a:lumMod val="85000"/>
            </a:schemeClr>
          </a:solidFill>
          <a:ln/>
        </p:spPr>
        <p:style>
          <a:lnRef idx="0">
            <a:schemeClr val="accent6"/>
          </a:lnRef>
          <a:fillRef idx="3">
            <a:schemeClr val="accent6"/>
          </a:fillRef>
          <a:effectRef idx="3">
            <a:schemeClr val="accent6"/>
          </a:effectRef>
          <a:fontRef idx="minor">
            <a:schemeClr val="lt1"/>
          </a:fontRef>
        </p:style>
        <p:txBody>
          <a:bodyPr wrap="square" rtlCol="0">
            <a:spAutoFit/>
          </a:bodyP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sl-SI" sz="1800" b="1" i="0" u="sng" strike="noStrike" kern="1200" cap="none" spc="0" normalizeH="0" baseline="0" noProof="0" dirty="0">
                <a:ln>
                  <a:noFill/>
                </a:ln>
                <a:solidFill>
                  <a:srgbClr val="002060"/>
                </a:solidFill>
                <a:effectLst/>
                <a:uLnTx/>
                <a:uFillTx/>
                <a:latin typeface="Calibri"/>
                <a:ea typeface="+mn-ea"/>
                <a:cs typeface="+mn-cs"/>
                <a:sym typeface="Arial"/>
              </a:rPr>
              <a:t>IGOR B</a:t>
            </a:r>
            <a:r>
              <a:rPr kumimoji="0" lang="sl-SI" sz="1350" b="1" i="0" u="none" strike="noStrike" kern="1200" cap="none" spc="0" normalizeH="0" baseline="0" noProof="0" dirty="0">
                <a:ln>
                  <a:noFill/>
                </a:ln>
                <a:solidFill>
                  <a:srgbClr val="002060"/>
                </a:solidFill>
                <a:effectLst/>
                <a:uLnTx/>
                <a:uFillTx/>
                <a:latin typeface="Calibri"/>
                <a:ea typeface="+mn-ea"/>
                <a:cs typeface="+mn-cs"/>
                <a:sym typeface="Arial"/>
              </a:rPr>
              <a:t>.</a:t>
            </a:r>
          </a:p>
          <a:p>
            <a:pPr marL="0" marR="0" lvl="0" indent="0" algn="l" defTabSz="685800" rtl="0" eaLnBrk="1" fontAlgn="base" latinLnBrk="0" hangingPunct="1">
              <a:lnSpc>
                <a:spcPct val="100000"/>
              </a:lnSpc>
              <a:spcBef>
                <a:spcPct val="0"/>
              </a:spcBef>
              <a:spcAft>
                <a:spcPct val="0"/>
              </a:spcAft>
              <a:buClrTx/>
              <a:buSzTx/>
              <a:buFont typeface="Arial"/>
              <a:buNone/>
              <a:tabLst/>
              <a:defRPr/>
            </a:pPr>
            <a:r>
              <a:rPr kumimoji="0" lang="sl-SI" sz="1200" b="0" i="0" u="none" strike="noStrike" kern="1200" cap="none" spc="0" normalizeH="0" baseline="0" noProof="0" dirty="0">
                <a:ln>
                  <a:noFill/>
                </a:ln>
                <a:solidFill>
                  <a:srgbClr val="002060"/>
                </a:solidFill>
                <a:effectLst/>
                <a:uLnTx/>
                <a:uFillTx/>
                <a:latin typeface="Calibri"/>
                <a:ea typeface="+mn-ea"/>
                <a:cs typeface="+mn-cs"/>
                <a:sym typeface="Arial"/>
              </a:rPr>
              <a:t>3. letnik = 2</a:t>
            </a:r>
          </a:p>
          <a:p>
            <a:pPr marL="0" marR="0" lvl="0" indent="0" algn="l" defTabSz="685800" rtl="0" eaLnBrk="1" fontAlgn="base" latinLnBrk="0" hangingPunct="1">
              <a:lnSpc>
                <a:spcPct val="100000"/>
              </a:lnSpc>
              <a:spcBef>
                <a:spcPct val="0"/>
              </a:spcBef>
              <a:spcAft>
                <a:spcPct val="0"/>
              </a:spcAft>
              <a:buClrTx/>
              <a:buSzTx/>
              <a:buFont typeface="Arial"/>
              <a:buNone/>
              <a:tabLst/>
              <a:defRPr/>
            </a:pPr>
            <a:r>
              <a:rPr kumimoji="0" lang="sl-SI" sz="1200" b="0" i="0" u="none" strike="noStrike" kern="1200" cap="none" spc="0" normalizeH="0" baseline="0" noProof="0" dirty="0">
                <a:ln>
                  <a:noFill/>
                </a:ln>
                <a:solidFill>
                  <a:srgbClr val="002060"/>
                </a:solidFill>
                <a:effectLst/>
                <a:uLnTx/>
                <a:uFillTx/>
                <a:latin typeface="Calibri"/>
                <a:ea typeface="+mn-ea"/>
                <a:cs typeface="+mn-cs"/>
                <a:sym typeface="Arial"/>
              </a:rPr>
              <a:t>4. letnik = 2</a:t>
            </a:r>
          </a:p>
          <a:p>
            <a:pPr marL="0" marR="0" lvl="0" indent="0" algn="l" defTabSz="685800" rtl="0" eaLnBrk="1" fontAlgn="base" latinLnBrk="0" hangingPunct="1">
              <a:lnSpc>
                <a:spcPct val="100000"/>
              </a:lnSpc>
              <a:spcBef>
                <a:spcPct val="0"/>
              </a:spcBef>
              <a:spcAft>
                <a:spcPct val="0"/>
              </a:spcAft>
              <a:buClrTx/>
              <a:buSzTx/>
              <a:buFont typeface="Arial"/>
              <a:buNone/>
              <a:tabLst/>
              <a:defRPr/>
            </a:pPr>
            <a:r>
              <a:rPr kumimoji="0" lang="sl-SI" sz="1200" b="0" i="0" u="none" strike="noStrike" kern="1200" cap="none" spc="0" normalizeH="0" baseline="0" noProof="0" dirty="0">
                <a:ln>
                  <a:noFill/>
                </a:ln>
                <a:solidFill>
                  <a:srgbClr val="002060"/>
                </a:solidFill>
                <a:effectLst/>
                <a:uLnTx/>
                <a:uFillTx/>
                <a:latin typeface="Calibri"/>
                <a:ea typeface="+mn-ea"/>
                <a:cs typeface="+mn-cs"/>
                <a:sym typeface="Arial"/>
              </a:rPr>
              <a:t>Matura = 10 točk </a:t>
            </a:r>
            <a:r>
              <a:rPr kumimoji="0" lang="sl-SI" sz="1200" b="1" i="0" u="none" strike="noStrike" kern="1200" cap="none" spc="0" normalizeH="0" baseline="0" noProof="0" dirty="0">
                <a:ln>
                  <a:noFill/>
                </a:ln>
                <a:solidFill>
                  <a:srgbClr val="C00000"/>
                </a:solidFill>
                <a:effectLst/>
                <a:uLnTx/>
                <a:uFillTx/>
                <a:latin typeface="Calibri"/>
                <a:ea typeface="+mn-ea"/>
                <a:cs typeface="+mn-cs"/>
                <a:sym typeface="Arial"/>
              </a:rPr>
              <a:t>=&gt; 40točk</a:t>
            </a:r>
          </a:p>
        </p:txBody>
      </p:sp>
      <p:sp>
        <p:nvSpPr>
          <p:cNvPr id="7" name="PoljeZBesedilom 6"/>
          <p:cNvSpPr txBox="1"/>
          <p:nvPr/>
        </p:nvSpPr>
        <p:spPr>
          <a:xfrm>
            <a:off x="4939646" y="728218"/>
            <a:ext cx="2000838" cy="923330"/>
          </a:xfrm>
          <a:prstGeom prst="rect">
            <a:avLst/>
          </a:prstGeom>
          <a:gradFill>
            <a:gsLst>
              <a:gs pos="85000">
                <a:schemeClr val="tx2">
                  <a:lumMod val="60000"/>
                  <a:lumOff val="40000"/>
                </a:schemeClr>
              </a:gs>
              <a:gs pos="100000">
                <a:schemeClr val="tx2">
                  <a:lumMod val="40000"/>
                  <a:lumOff val="60000"/>
                </a:schemeClr>
              </a:gs>
              <a:gs pos="100000">
                <a:schemeClr val="accent1">
                  <a:shade val="94000"/>
                  <a:satMod val="135000"/>
                </a:schemeClr>
              </a:gs>
            </a:gsLst>
          </a:gradFill>
          <a:ln/>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sl-SI" sz="1800" b="1" i="0" u="sng" strike="noStrike" kern="1200" cap="none" spc="0" normalizeH="0" baseline="0" noProof="0" dirty="0">
                <a:ln>
                  <a:noFill/>
                </a:ln>
                <a:solidFill>
                  <a:prstClr val="white"/>
                </a:solidFill>
                <a:effectLst/>
                <a:uLnTx/>
                <a:uFillTx/>
                <a:latin typeface="Calibri"/>
                <a:ea typeface="+mn-ea"/>
                <a:cs typeface="+mn-cs"/>
                <a:sym typeface="Arial"/>
              </a:rPr>
              <a:t>PETRA K</a:t>
            </a:r>
            <a:r>
              <a:rPr kumimoji="0" lang="sl-SI" sz="1350" b="1" i="0" u="none" strike="noStrike" kern="1200" cap="none" spc="0" normalizeH="0" baseline="0" noProof="0" dirty="0">
                <a:ln>
                  <a:noFill/>
                </a:ln>
                <a:solidFill>
                  <a:prstClr val="white"/>
                </a:solidFill>
                <a:effectLst/>
                <a:uLnTx/>
                <a:uFillTx/>
                <a:latin typeface="Calibri"/>
                <a:ea typeface="+mn-ea"/>
                <a:cs typeface="+mn-cs"/>
                <a:sym typeface="Arial"/>
              </a:rPr>
              <a:t>.</a:t>
            </a:r>
          </a:p>
          <a:p>
            <a:pPr marL="0" marR="0" lvl="0" indent="0" algn="l" defTabSz="685800" rtl="0" eaLnBrk="1" fontAlgn="base" latinLnBrk="0" hangingPunct="1">
              <a:lnSpc>
                <a:spcPct val="100000"/>
              </a:lnSpc>
              <a:spcBef>
                <a:spcPct val="0"/>
              </a:spcBef>
              <a:spcAft>
                <a:spcPct val="0"/>
              </a:spcAft>
              <a:buClrTx/>
              <a:buSzTx/>
              <a:buFont typeface="Arial"/>
              <a:buNone/>
              <a:tabLst/>
              <a:defRPr/>
            </a:pPr>
            <a:r>
              <a:rPr kumimoji="0" lang="sl-SI" sz="1200" b="0" i="0" u="none" strike="noStrike" kern="1200" cap="none" spc="0" normalizeH="0" baseline="0" noProof="0" dirty="0">
                <a:ln>
                  <a:noFill/>
                </a:ln>
                <a:solidFill>
                  <a:prstClr val="white"/>
                </a:solidFill>
                <a:effectLst/>
                <a:uLnTx/>
                <a:uFillTx/>
                <a:latin typeface="Calibri"/>
                <a:ea typeface="+mn-ea"/>
                <a:cs typeface="+mn-cs"/>
                <a:sym typeface="Arial"/>
              </a:rPr>
              <a:t>3. letnik = 3</a:t>
            </a:r>
          </a:p>
          <a:p>
            <a:pPr marL="0" marR="0" lvl="0" indent="0" algn="l" defTabSz="685800" rtl="0" eaLnBrk="1" fontAlgn="base" latinLnBrk="0" hangingPunct="1">
              <a:lnSpc>
                <a:spcPct val="100000"/>
              </a:lnSpc>
              <a:spcBef>
                <a:spcPct val="0"/>
              </a:spcBef>
              <a:spcAft>
                <a:spcPct val="0"/>
              </a:spcAft>
              <a:buClrTx/>
              <a:buSzTx/>
              <a:buFont typeface="Arial"/>
              <a:buNone/>
              <a:tabLst/>
              <a:defRPr/>
            </a:pPr>
            <a:r>
              <a:rPr kumimoji="0" lang="sl-SI" sz="1200" b="0" i="0" u="none" strike="noStrike" kern="1200" cap="none" spc="0" normalizeH="0" baseline="0" noProof="0" dirty="0">
                <a:ln>
                  <a:noFill/>
                </a:ln>
                <a:solidFill>
                  <a:prstClr val="white"/>
                </a:solidFill>
                <a:effectLst/>
                <a:uLnTx/>
                <a:uFillTx/>
                <a:latin typeface="Calibri"/>
                <a:ea typeface="+mn-ea"/>
                <a:cs typeface="+mn-cs"/>
                <a:sym typeface="Arial"/>
              </a:rPr>
              <a:t>4. letnik = 4</a:t>
            </a:r>
          </a:p>
          <a:p>
            <a:pPr marL="0" marR="0" lvl="0" indent="0" algn="l" defTabSz="685800" rtl="0" eaLnBrk="1" fontAlgn="base" latinLnBrk="0" hangingPunct="1">
              <a:lnSpc>
                <a:spcPct val="100000"/>
              </a:lnSpc>
              <a:spcBef>
                <a:spcPct val="0"/>
              </a:spcBef>
              <a:spcAft>
                <a:spcPct val="0"/>
              </a:spcAft>
              <a:buClrTx/>
              <a:buSzTx/>
              <a:buFont typeface="Arial"/>
              <a:buNone/>
              <a:tabLst/>
              <a:defRPr/>
            </a:pPr>
            <a:r>
              <a:rPr kumimoji="0" lang="sl-SI" sz="1200" b="0" i="0" u="none" strike="noStrike" kern="1200" cap="none" spc="0" normalizeH="0" baseline="0" noProof="0" dirty="0">
                <a:ln>
                  <a:noFill/>
                </a:ln>
                <a:solidFill>
                  <a:prstClr val="white"/>
                </a:solidFill>
                <a:effectLst/>
                <a:uLnTx/>
                <a:uFillTx/>
                <a:latin typeface="Calibri"/>
                <a:ea typeface="+mn-ea"/>
                <a:cs typeface="+mn-cs"/>
                <a:sym typeface="Arial"/>
              </a:rPr>
              <a:t>Matura = 20 točk </a:t>
            </a:r>
            <a:r>
              <a:rPr kumimoji="0" lang="sl-SI" sz="1200" b="1" i="0" u="none" strike="noStrike" kern="1200" cap="none" spc="0" normalizeH="0" baseline="0" noProof="0" dirty="0">
                <a:ln>
                  <a:noFill/>
                </a:ln>
                <a:solidFill>
                  <a:prstClr val="white"/>
                </a:solidFill>
                <a:effectLst/>
                <a:uLnTx/>
                <a:uFillTx/>
                <a:latin typeface="Calibri"/>
                <a:ea typeface="+mn-ea"/>
                <a:cs typeface="+mn-cs"/>
                <a:sym typeface="Arial"/>
              </a:rPr>
              <a:t>=&gt;</a:t>
            </a:r>
            <a:r>
              <a:rPr kumimoji="0" lang="sl-SI" sz="1200" b="1" i="0" u="none" strike="noStrike" kern="1200" cap="none" spc="0" normalizeH="0" baseline="0" noProof="0" dirty="0">
                <a:ln>
                  <a:noFill/>
                </a:ln>
                <a:solidFill>
                  <a:srgbClr val="C00000"/>
                </a:solidFill>
                <a:effectLst/>
                <a:uLnTx/>
                <a:uFillTx/>
                <a:latin typeface="Calibri"/>
                <a:ea typeface="+mn-ea"/>
                <a:cs typeface="+mn-cs"/>
                <a:sym typeface="Arial"/>
              </a:rPr>
              <a:t> 76točk</a:t>
            </a:r>
          </a:p>
        </p:txBody>
      </p:sp>
      <p:sp>
        <p:nvSpPr>
          <p:cNvPr id="11" name="Dokument 10"/>
          <p:cNvSpPr/>
          <p:nvPr/>
        </p:nvSpPr>
        <p:spPr>
          <a:xfrm>
            <a:off x="1298611" y="1785221"/>
            <a:ext cx="3091925" cy="966248"/>
          </a:xfrm>
          <a:prstGeom prst="flowChartDocument">
            <a:avLst/>
          </a:prstGeom>
          <a:solidFill>
            <a:schemeClr val="bg1">
              <a:lumMod val="75000"/>
            </a:schemeClr>
          </a:solidFill>
        </p:spPr>
        <p:style>
          <a:lnRef idx="0">
            <a:schemeClr val="accent6"/>
          </a:lnRef>
          <a:fillRef idx="3">
            <a:schemeClr val="accent6"/>
          </a:fillRef>
          <a:effectRef idx="3">
            <a:schemeClr val="accent6"/>
          </a:effectRef>
          <a:fontRef idx="minor">
            <a:schemeClr val="lt1"/>
          </a:fontRef>
        </p:style>
        <p:txBody>
          <a:bodyPr rtlCol="0" anchor="ctr"/>
          <a:lstStyle/>
          <a:p>
            <a:pPr marL="257175" marR="0" lvl="0" indent="-257175" algn="ctr" defTabSz="685800" rtl="0" eaLnBrk="1" fontAlgn="base" latinLnBrk="0" hangingPunct="1">
              <a:lnSpc>
                <a:spcPct val="100000"/>
              </a:lnSpc>
              <a:spcBef>
                <a:spcPct val="0"/>
              </a:spcBef>
              <a:spcAft>
                <a:spcPct val="0"/>
              </a:spcAft>
              <a:buClrTx/>
              <a:buSzTx/>
              <a:buFontTx/>
              <a:buAutoNum type="arabicPeriod"/>
              <a:tabLst/>
              <a:defRPr/>
            </a:pPr>
            <a:endParaRPr kumimoji="0" lang="sl-SI" sz="1350" b="0" i="0" u="none" strike="noStrike" kern="1200" cap="none" spc="0" normalizeH="0" baseline="0" noProof="0" dirty="0">
              <a:ln>
                <a:noFill/>
              </a:ln>
              <a:solidFill>
                <a:prstClr val="white"/>
              </a:solidFill>
              <a:effectLst/>
              <a:uLnTx/>
              <a:uFillTx/>
              <a:latin typeface="Calibri"/>
              <a:ea typeface="+mn-ea"/>
              <a:cs typeface="+mn-cs"/>
              <a:sym typeface="Arial"/>
            </a:endParaRPr>
          </a:p>
          <a:p>
            <a:pPr marL="257175" marR="0" lvl="0" indent="-257175" algn="ctr" defTabSz="685800" rtl="0" eaLnBrk="1" fontAlgn="base" latinLnBrk="0" hangingPunct="1">
              <a:lnSpc>
                <a:spcPct val="100000"/>
              </a:lnSpc>
              <a:spcBef>
                <a:spcPct val="0"/>
              </a:spcBef>
              <a:spcAft>
                <a:spcPct val="0"/>
              </a:spcAft>
              <a:buClrTx/>
              <a:buSzTx/>
              <a:buFontTx/>
              <a:buAutoNum type="arabicPeriod"/>
              <a:tabLst/>
              <a:defRPr/>
            </a:pPr>
            <a:r>
              <a:rPr kumimoji="0" lang="sl-SI" sz="1350" b="1" i="0" u="none" strike="noStrike" kern="1200" cap="none" spc="0" normalizeH="0" baseline="0" noProof="0" dirty="0">
                <a:ln>
                  <a:noFill/>
                </a:ln>
                <a:solidFill>
                  <a:prstClr val="black"/>
                </a:solidFill>
                <a:effectLst/>
                <a:uLnTx/>
                <a:uFillTx/>
                <a:latin typeface="Calibri"/>
                <a:ea typeface="+mn-ea"/>
                <a:cs typeface="+mn-cs"/>
                <a:sym typeface="Arial"/>
              </a:rPr>
              <a:t>ŽELJA</a:t>
            </a:r>
          </a:p>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sl-SI" sz="1350" b="1" i="0" u="none" strike="noStrike" kern="1200" cap="none" spc="0" normalizeH="0" baseline="0" noProof="0" dirty="0">
                <a:ln>
                  <a:noFill/>
                </a:ln>
                <a:solidFill>
                  <a:prstClr val="black"/>
                </a:solidFill>
                <a:effectLst/>
                <a:uLnTx/>
                <a:uFillTx/>
                <a:latin typeface="Calibri"/>
                <a:ea typeface="+mn-ea"/>
                <a:cs typeface="+mn-cs"/>
                <a:sym typeface="Arial"/>
              </a:rPr>
              <a:t>Sociologija – UMB (100 mest)</a:t>
            </a:r>
          </a:p>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sl-SI" sz="1350" b="1" i="0" u="none" strike="noStrike" kern="1200" cap="none" spc="0" normalizeH="0" baseline="0" noProof="0" dirty="0">
                <a:ln>
                  <a:noFill/>
                </a:ln>
                <a:solidFill>
                  <a:prstClr val="black"/>
                </a:solidFill>
                <a:effectLst/>
                <a:uLnTx/>
                <a:uFillTx/>
                <a:latin typeface="Calibri"/>
                <a:ea typeface="+mn-ea"/>
                <a:cs typeface="+mn-cs"/>
                <a:sym typeface="Arial"/>
              </a:rPr>
              <a:t>(NEOMEJEN, 105 sprejetih)</a:t>
            </a:r>
          </a:p>
        </p:txBody>
      </p:sp>
      <p:sp>
        <p:nvSpPr>
          <p:cNvPr id="12" name="Dokument 11"/>
          <p:cNvSpPr/>
          <p:nvPr/>
        </p:nvSpPr>
        <p:spPr>
          <a:xfrm>
            <a:off x="4668622" y="1734533"/>
            <a:ext cx="3070784" cy="876693"/>
          </a:xfrm>
          <a:prstGeom prst="flowChartDocument">
            <a:avLst/>
          </a:prstGeom>
          <a:gradFill>
            <a:gsLst>
              <a:gs pos="87000">
                <a:schemeClr val="tx2">
                  <a:lumMod val="60000"/>
                  <a:lumOff val="40000"/>
                </a:schemeClr>
              </a:gs>
              <a:gs pos="100000">
                <a:schemeClr val="tx2">
                  <a:lumMod val="40000"/>
                  <a:lumOff val="60000"/>
                </a:schemeClr>
              </a:gs>
              <a:gs pos="100000">
                <a:schemeClr val="accent1">
                  <a:shade val="94000"/>
                  <a:satMod val="135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marL="257175" marR="0" lvl="0" indent="-257175" algn="ctr" defTabSz="685800" rtl="0" eaLnBrk="1" fontAlgn="base" latinLnBrk="0" hangingPunct="1">
              <a:lnSpc>
                <a:spcPct val="100000"/>
              </a:lnSpc>
              <a:spcBef>
                <a:spcPct val="0"/>
              </a:spcBef>
              <a:spcAft>
                <a:spcPct val="0"/>
              </a:spcAft>
              <a:buClrTx/>
              <a:buSzTx/>
              <a:buFontTx/>
              <a:buAutoNum type="arabicPeriod"/>
              <a:tabLst/>
              <a:defRPr/>
            </a:pPr>
            <a:endParaRPr kumimoji="0" lang="sl-SI" sz="1350" b="0" i="0" u="none" strike="noStrike" kern="1200" cap="none" spc="0" normalizeH="0" baseline="0" noProof="0" dirty="0">
              <a:ln>
                <a:noFill/>
              </a:ln>
              <a:solidFill>
                <a:prstClr val="white"/>
              </a:solidFill>
              <a:effectLst/>
              <a:uLnTx/>
              <a:uFillTx/>
              <a:latin typeface="Calibri"/>
              <a:ea typeface="+mn-ea"/>
              <a:cs typeface="+mn-cs"/>
              <a:sym typeface="Arial"/>
            </a:endParaRPr>
          </a:p>
          <a:p>
            <a:pPr marL="257175" marR="0" lvl="0" indent="-257175" algn="ctr" defTabSz="685800" rtl="0" eaLnBrk="1" fontAlgn="base" latinLnBrk="0" hangingPunct="1">
              <a:lnSpc>
                <a:spcPct val="100000"/>
              </a:lnSpc>
              <a:spcBef>
                <a:spcPct val="0"/>
              </a:spcBef>
              <a:spcAft>
                <a:spcPct val="0"/>
              </a:spcAft>
              <a:buClrTx/>
              <a:buSzTx/>
              <a:buFontTx/>
              <a:buAutoNum type="arabicPeriod"/>
              <a:tabLst/>
              <a:defRPr/>
            </a:pPr>
            <a:r>
              <a:rPr kumimoji="0" lang="sl-SI" sz="1350" b="0" i="0" u="none" strike="noStrike" kern="1200" cap="none" spc="0" normalizeH="0" baseline="0" noProof="0" dirty="0">
                <a:ln>
                  <a:noFill/>
                </a:ln>
                <a:solidFill>
                  <a:prstClr val="white"/>
                </a:solidFill>
                <a:effectLst/>
                <a:uLnTx/>
                <a:uFillTx/>
                <a:latin typeface="Calibri"/>
                <a:ea typeface="+mn-ea"/>
                <a:cs typeface="+mn-cs"/>
                <a:sym typeface="Arial"/>
              </a:rPr>
              <a:t>ŽELJA</a:t>
            </a:r>
          </a:p>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sl-SI" sz="1350" b="0" i="0" u="none" strike="noStrike" kern="1200" cap="none" spc="0" normalizeH="0" baseline="0" noProof="0" dirty="0">
                <a:ln>
                  <a:noFill/>
                </a:ln>
                <a:solidFill>
                  <a:prstClr val="white"/>
                </a:solidFill>
                <a:effectLst/>
                <a:uLnTx/>
                <a:uFillTx/>
                <a:latin typeface="Calibri"/>
                <a:ea typeface="+mn-ea"/>
                <a:cs typeface="+mn-cs"/>
                <a:sym typeface="Arial"/>
              </a:rPr>
              <a:t>Medicina </a:t>
            </a:r>
            <a:r>
              <a:rPr kumimoji="0" lang="sl-SI" sz="1350" b="0" i="0" u="none" strike="noStrike" kern="1200" cap="none" spc="0" normalizeH="0" baseline="0" noProof="0" dirty="0" err="1">
                <a:ln>
                  <a:noFill/>
                </a:ln>
                <a:solidFill>
                  <a:prstClr val="white"/>
                </a:solidFill>
                <a:effectLst/>
                <a:uLnTx/>
                <a:uFillTx/>
                <a:latin typeface="Calibri"/>
                <a:ea typeface="+mn-ea"/>
                <a:cs typeface="+mn-cs"/>
                <a:sym typeface="Arial"/>
              </a:rPr>
              <a:t>UN</a:t>
            </a:r>
            <a:r>
              <a:rPr kumimoji="0" lang="sl-SI" sz="1350" b="0" i="0" u="none" strike="noStrike" kern="1200" cap="none" spc="0" normalizeH="0" baseline="0" noProof="0" dirty="0">
                <a:ln>
                  <a:noFill/>
                </a:ln>
                <a:solidFill>
                  <a:prstClr val="white"/>
                </a:solidFill>
                <a:effectLst/>
                <a:uLnTx/>
                <a:uFillTx/>
                <a:latin typeface="Calibri"/>
                <a:ea typeface="+mn-ea"/>
                <a:cs typeface="+mn-cs"/>
                <a:sym typeface="Arial"/>
              </a:rPr>
              <a:t> - ULJ (86 mest)	</a:t>
            </a:r>
          </a:p>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sl-SI" sz="1350" b="0" i="0" u="none" strike="noStrike" kern="1200" cap="none" spc="0" normalizeH="0" baseline="0" noProof="0" dirty="0">
                <a:ln>
                  <a:noFill/>
                </a:ln>
                <a:solidFill>
                  <a:prstClr val="white"/>
                </a:solidFill>
                <a:effectLst/>
                <a:uLnTx/>
                <a:uFillTx/>
                <a:latin typeface="Calibri"/>
                <a:ea typeface="+mn-ea"/>
                <a:cs typeface="+mn-cs"/>
                <a:sym typeface="Arial"/>
              </a:rPr>
              <a:t>(OMEJEN min 84 točk,)</a:t>
            </a:r>
          </a:p>
        </p:txBody>
      </p:sp>
      <p:sp>
        <p:nvSpPr>
          <p:cNvPr id="13" name="Dokument 12"/>
          <p:cNvSpPr/>
          <p:nvPr/>
        </p:nvSpPr>
        <p:spPr>
          <a:xfrm>
            <a:off x="4699261" y="2800940"/>
            <a:ext cx="3070784" cy="876693"/>
          </a:xfrm>
          <a:prstGeom prst="flowChartDocument">
            <a:avLst/>
          </a:prstGeom>
          <a:gradFill>
            <a:gsLst>
              <a:gs pos="0">
                <a:schemeClr val="accent1">
                  <a:shade val="51000"/>
                  <a:satMod val="130000"/>
                </a:schemeClr>
              </a:gs>
              <a:gs pos="100000">
                <a:schemeClr val="tx2">
                  <a:lumMod val="40000"/>
                  <a:lumOff val="60000"/>
                </a:schemeClr>
              </a:gs>
              <a:gs pos="82000">
                <a:schemeClr val="tx2">
                  <a:lumMod val="60000"/>
                  <a:lumOff val="40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marL="257175" marR="0" lvl="0" indent="-257175" algn="ctr" defTabSz="685800" rtl="0" eaLnBrk="1" fontAlgn="base" latinLnBrk="0" hangingPunct="1">
              <a:lnSpc>
                <a:spcPct val="100000"/>
              </a:lnSpc>
              <a:spcBef>
                <a:spcPct val="0"/>
              </a:spcBef>
              <a:spcAft>
                <a:spcPct val="0"/>
              </a:spcAft>
              <a:buClrTx/>
              <a:buSzTx/>
              <a:buFontTx/>
              <a:buAutoNum type="arabicPeriod"/>
              <a:tabLst/>
              <a:defRPr/>
            </a:pPr>
            <a:endParaRPr kumimoji="0" lang="sl-SI" sz="1350" b="0" i="0" u="none" strike="noStrike" kern="1200" cap="none" spc="0" normalizeH="0" baseline="0" noProof="0" dirty="0">
              <a:ln>
                <a:noFill/>
              </a:ln>
              <a:solidFill>
                <a:prstClr val="white"/>
              </a:solidFill>
              <a:effectLst/>
              <a:uLnTx/>
              <a:uFillTx/>
              <a:latin typeface="Calibri"/>
              <a:ea typeface="+mn-ea"/>
              <a:cs typeface="+mn-cs"/>
              <a:sym typeface="Arial"/>
            </a:endParaRPr>
          </a:p>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sl-SI" sz="1350" b="0" i="0" u="none" strike="noStrike" kern="1200" cap="none" spc="0" normalizeH="0" baseline="0" noProof="0" dirty="0">
                <a:ln>
                  <a:noFill/>
                </a:ln>
                <a:solidFill>
                  <a:prstClr val="white"/>
                </a:solidFill>
                <a:effectLst/>
                <a:uLnTx/>
                <a:uFillTx/>
                <a:latin typeface="Calibri"/>
                <a:ea typeface="+mn-ea"/>
                <a:cs typeface="+mn-cs"/>
                <a:sym typeface="Arial"/>
              </a:rPr>
              <a:t>2. ŽELJA</a:t>
            </a:r>
          </a:p>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sl-SI" sz="1350" b="0" i="0" u="none" strike="noStrike" kern="1200" cap="none" spc="0" normalizeH="0" baseline="0" noProof="0" dirty="0">
                <a:ln>
                  <a:noFill/>
                </a:ln>
                <a:solidFill>
                  <a:prstClr val="white"/>
                </a:solidFill>
                <a:effectLst/>
                <a:uLnTx/>
                <a:uFillTx/>
                <a:latin typeface="Calibri"/>
                <a:ea typeface="+mn-ea"/>
                <a:cs typeface="+mn-cs"/>
                <a:sym typeface="Arial"/>
              </a:rPr>
              <a:t>Sociologija UN (0 mest)</a:t>
            </a:r>
          </a:p>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sl-SI" sz="1350" b="0" i="0" u="none" strike="noStrike" kern="1200" cap="none" spc="0" normalizeH="0" baseline="0" noProof="0" dirty="0">
                <a:ln>
                  <a:noFill/>
                </a:ln>
                <a:solidFill>
                  <a:prstClr val="white"/>
                </a:solidFill>
                <a:effectLst/>
                <a:uLnTx/>
                <a:uFillTx/>
                <a:latin typeface="Calibri"/>
                <a:ea typeface="+mn-ea"/>
                <a:cs typeface="+mn-cs"/>
                <a:sym typeface="Arial"/>
              </a:rPr>
              <a:t>(zapolnjen s prvi željo)	</a:t>
            </a:r>
          </a:p>
        </p:txBody>
      </p:sp>
      <p:sp>
        <p:nvSpPr>
          <p:cNvPr id="14" name="Dokument 13"/>
          <p:cNvSpPr/>
          <p:nvPr/>
        </p:nvSpPr>
        <p:spPr>
          <a:xfrm>
            <a:off x="4668622" y="3896805"/>
            <a:ext cx="3070784" cy="876693"/>
          </a:xfrm>
          <a:prstGeom prst="flowChartDocument">
            <a:avLst/>
          </a:prstGeom>
          <a:gradFill>
            <a:gsLst>
              <a:gs pos="90000">
                <a:schemeClr val="tx2">
                  <a:lumMod val="60000"/>
                  <a:lumOff val="40000"/>
                </a:schemeClr>
              </a:gs>
              <a:gs pos="100000">
                <a:schemeClr val="tx2">
                  <a:lumMod val="40000"/>
                  <a:lumOff val="60000"/>
                </a:schemeClr>
              </a:gs>
              <a:gs pos="100000">
                <a:schemeClr val="accent1">
                  <a:shade val="94000"/>
                  <a:satMod val="135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marL="257175" marR="0" lvl="0" indent="-257175" algn="ctr" defTabSz="685800" rtl="0" eaLnBrk="1" fontAlgn="base" latinLnBrk="0" hangingPunct="1">
              <a:lnSpc>
                <a:spcPct val="100000"/>
              </a:lnSpc>
              <a:spcBef>
                <a:spcPct val="0"/>
              </a:spcBef>
              <a:spcAft>
                <a:spcPct val="0"/>
              </a:spcAft>
              <a:buClrTx/>
              <a:buSzTx/>
              <a:buFontTx/>
              <a:buAutoNum type="arabicPeriod"/>
              <a:tabLst/>
              <a:defRPr/>
            </a:pPr>
            <a:endParaRPr kumimoji="0" lang="sl-SI" sz="1350" b="0" i="0" u="none" strike="noStrike" kern="1200" cap="none" spc="0" normalizeH="0" baseline="0" noProof="0" dirty="0">
              <a:ln>
                <a:noFill/>
              </a:ln>
              <a:solidFill>
                <a:prstClr val="white"/>
              </a:solidFill>
              <a:effectLst/>
              <a:uLnTx/>
              <a:uFillTx/>
              <a:latin typeface="Calibri"/>
              <a:ea typeface="+mn-ea"/>
              <a:cs typeface="+mn-cs"/>
              <a:sym typeface="Arial"/>
            </a:endParaRPr>
          </a:p>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sl-SI" sz="1350" b="0" i="0" u="none" strike="noStrike" kern="1200" cap="none" spc="0" normalizeH="0" baseline="0" noProof="0" dirty="0">
                <a:ln>
                  <a:noFill/>
                </a:ln>
                <a:solidFill>
                  <a:prstClr val="white"/>
                </a:solidFill>
                <a:effectLst/>
                <a:uLnTx/>
                <a:uFillTx/>
                <a:latin typeface="Calibri"/>
                <a:ea typeface="+mn-ea"/>
                <a:cs typeface="+mn-cs"/>
                <a:sym typeface="Arial"/>
              </a:rPr>
              <a:t>3. ŽELJA</a:t>
            </a:r>
          </a:p>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sl-SI" sz="1350" b="0" i="0" u="none" strike="noStrike" kern="1200" cap="none" spc="0" normalizeH="0" baseline="0" noProof="0" dirty="0">
                <a:ln>
                  <a:noFill/>
                </a:ln>
                <a:solidFill>
                  <a:prstClr val="white"/>
                </a:solidFill>
                <a:effectLst/>
                <a:uLnTx/>
                <a:uFillTx/>
                <a:latin typeface="Calibri"/>
                <a:ea typeface="+mn-ea"/>
                <a:cs typeface="+mn-cs"/>
                <a:sym typeface="Arial"/>
              </a:rPr>
              <a:t>Arhitektura FG (0 mest)</a:t>
            </a:r>
          </a:p>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sl-SI" sz="1350" b="0" i="0" u="none" strike="noStrike" kern="1200" cap="none" spc="0" normalizeH="0" baseline="0" noProof="0" dirty="0">
                <a:ln>
                  <a:noFill/>
                </a:ln>
                <a:solidFill>
                  <a:prstClr val="white"/>
                </a:solidFill>
                <a:effectLst/>
                <a:uLnTx/>
                <a:uFillTx/>
                <a:latin typeface="Calibri"/>
                <a:ea typeface="+mn-ea"/>
                <a:cs typeface="+mn-cs"/>
                <a:sym typeface="Arial"/>
              </a:rPr>
              <a:t>(zapolnjen s prvo željo)</a:t>
            </a:r>
          </a:p>
        </p:txBody>
      </p:sp>
      <p:sp>
        <p:nvSpPr>
          <p:cNvPr id="21" name="Puščica dol 20"/>
          <p:cNvSpPr/>
          <p:nvPr/>
        </p:nvSpPr>
        <p:spPr>
          <a:xfrm>
            <a:off x="7239784" y="3585921"/>
            <a:ext cx="207950" cy="281426"/>
          </a:xfrm>
          <a:prstGeom prst="downArrow">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endParaRPr kumimoji="0" lang="sl-SI"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2" name="Zlomljena puščica 21"/>
          <p:cNvSpPr/>
          <p:nvPr/>
        </p:nvSpPr>
        <p:spPr>
          <a:xfrm rot="5400000">
            <a:off x="7011723" y="960362"/>
            <a:ext cx="552104" cy="553176"/>
          </a:xfrm>
          <a:prstGeom prst="bentArrow">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endParaRPr kumimoji="0" lang="sl-SI"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23" name="Zlomljena puščica 22"/>
          <p:cNvSpPr/>
          <p:nvPr/>
        </p:nvSpPr>
        <p:spPr>
          <a:xfrm rot="5400000">
            <a:off x="3581014" y="960363"/>
            <a:ext cx="552104" cy="553176"/>
          </a:xfrm>
          <a:prstGeom prst="bentArrow">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endParaRPr kumimoji="0" lang="sl-SI"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24" name="Puščica dol 23"/>
          <p:cNvSpPr/>
          <p:nvPr/>
        </p:nvSpPr>
        <p:spPr>
          <a:xfrm>
            <a:off x="7331107" y="2463738"/>
            <a:ext cx="233255" cy="291450"/>
          </a:xfrm>
          <a:prstGeom prst="downArrow">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endParaRPr kumimoji="0" lang="sl-SI"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7" name="Elipsa 26"/>
          <p:cNvSpPr/>
          <p:nvPr/>
        </p:nvSpPr>
        <p:spPr>
          <a:xfrm>
            <a:off x="1257300" y="1705094"/>
            <a:ext cx="3102597" cy="1126504"/>
          </a:xfrm>
          <a:prstGeom prst="ellipse">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endParaRPr kumimoji="0" lang="sl-SI" sz="1350" b="0" i="0" u="none" strike="noStrike" kern="1200" cap="none" spc="0" normalizeH="0" baseline="0" noProof="0">
              <a:ln>
                <a:noFill/>
              </a:ln>
              <a:solidFill>
                <a:prstClr val="white"/>
              </a:solidFill>
              <a:effectLst/>
              <a:uLnTx/>
              <a:uFillTx/>
              <a:latin typeface="Calibri"/>
              <a:ea typeface="+mn-ea"/>
              <a:cs typeface="+mn-cs"/>
              <a:sym typeface="Arial"/>
            </a:endParaRPr>
          </a:p>
        </p:txBody>
      </p:sp>
      <p:cxnSp>
        <p:nvCxnSpPr>
          <p:cNvPr id="42" name="Raven povezovalnik 41"/>
          <p:cNvCxnSpPr/>
          <p:nvPr/>
        </p:nvCxnSpPr>
        <p:spPr>
          <a:xfrm flipH="1">
            <a:off x="4699261" y="1628465"/>
            <a:ext cx="2958839" cy="2997756"/>
          </a:xfrm>
          <a:prstGeom prst="line">
            <a:avLst/>
          </a:prstGeom>
          <a:ln w="1270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44" name="Raven povezovalnik 43"/>
          <p:cNvCxnSpPr/>
          <p:nvPr/>
        </p:nvCxnSpPr>
        <p:spPr>
          <a:xfrm>
            <a:off x="4784103" y="1705093"/>
            <a:ext cx="3040145" cy="2828807"/>
          </a:xfrm>
          <a:prstGeom prst="line">
            <a:avLst/>
          </a:prstGeom>
          <a:ln w="127000">
            <a:solidFill>
              <a:srgbClr val="FF00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15278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arn(inVertical)">
                                      <p:cBhvr>
                                        <p:cTn id="33" dur="500"/>
                                        <p:tgtEl>
                                          <p:spTgt spid="21"/>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barn(inVertical)">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barn(inVertical)">
                                      <p:cBhvr>
                                        <p:cTn id="46" dur="500"/>
                                        <p:tgtEl>
                                          <p:spTgt spid="44"/>
                                        </p:tgtEl>
                                      </p:cBhvr>
                                    </p:animEffect>
                                  </p:childTnLst>
                                </p:cTn>
                              </p:par>
                              <p:par>
                                <p:cTn id="47" presetID="16" presetClass="entr" presetSubtype="21" fill="hold" nodeType="with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barn(inVertical)">
                                      <p:cBhvr>
                                        <p:cTn id="4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P spid="12" grpId="0" animBg="1"/>
      <p:bldP spid="13" grpId="0" animBg="1"/>
      <p:bldP spid="14" grpId="0" animBg="1"/>
      <p:bldP spid="21" grpId="0" animBg="1"/>
      <p:bldP spid="22" grpId="0" animBg="1"/>
      <p:bldP spid="23" grpId="0" animBg="1"/>
      <p:bldP spid="24" grpId="0" animBg="1"/>
      <p:bldP spid="27" grpId="0" animBg="1"/>
    </p:bld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p:cNvSpPr>
            <a:spLocks noGrp="1"/>
          </p:cNvSpPr>
          <p:nvPr>
            <p:ph type="title"/>
          </p:nvPr>
        </p:nvSpPr>
        <p:spPr>
          <a:xfrm>
            <a:off x="1462567" y="84874"/>
            <a:ext cx="6165053" cy="532346"/>
          </a:xfrm>
        </p:spPr>
        <p:txBody>
          <a:bodyPr/>
          <a:lstStyle/>
          <a:p>
            <a:pPr algn="ctr"/>
            <a:r>
              <a:rPr lang="sl-SI" sz="2400" dirty="0"/>
              <a:t>KAKO IZPOLNIM PRIJAVO ???</a:t>
            </a:r>
          </a:p>
        </p:txBody>
      </p:sp>
      <p:sp>
        <p:nvSpPr>
          <p:cNvPr id="6" name="PoljeZBesedilom 5"/>
          <p:cNvSpPr txBox="1"/>
          <p:nvPr/>
        </p:nvSpPr>
        <p:spPr>
          <a:xfrm>
            <a:off x="1356250" y="721147"/>
            <a:ext cx="2092832" cy="923330"/>
          </a:xfrm>
          <a:prstGeom prst="rect">
            <a:avLst/>
          </a:prstGeom>
          <a:solidFill>
            <a:schemeClr val="bg1">
              <a:lumMod val="85000"/>
            </a:schemeClr>
          </a:solidFill>
          <a:ln/>
        </p:spPr>
        <p:style>
          <a:lnRef idx="0">
            <a:schemeClr val="accent6"/>
          </a:lnRef>
          <a:fillRef idx="3">
            <a:schemeClr val="accent6"/>
          </a:fillRef>
          <a:effectRef idx="3">
            <a:schemeClr val="accent6"/>
          </a:effectRef>
          <a:fontRef idx="minor">
            <a:schemeClr val="lt1"/>
          </a:fontRef>
        </p:style>
        <p:txBody>
          <a:bodyPr wrap="square" rtlCol="0">
            <a:spAutoFit/>
          </a:bodyP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sl-SI" sz="1800" b="1" i="0" u="sng" strike="noStrike" kern="1200" cap="none" spc="0" normalizeH="0" baseline="0" noProof="0" dirty="0">
                <a:ln>
                  <a:noFill/>
                </a:ln>
                <a:solidFill>
                  <a:srgbClr val="002060"/>
                </a:solidFill>
                <a:effectLst/>
                <a:uLnTx/>
                <a:uFillTx/>
                <a:latin typeface="Calibri"/>
                <a:ea typeface="+mn-ea"/>
                <a:cs typeface="+mn-cs"/>
                <a:sym typeface="Arial"/>
              </a:rPr>
              <a:t>IGOR B</a:t>
            </a:r>
            <a:r>
              <a:rPr kumimoji="0" lang="sl-SI" sz="1350" b="1" i="0" u="none" strike="noStrike" kern="1200" cap="none" spc="0" normalizeH="0" baseline="0" noProof="0" dirty="0">
                <a:ln>
                  <a:noFill/>
                </a:ln>
                <a:solidFill>
                  <a:srgbClr val="002060"/>
                </a:solidFill>
                <a:effectLst/>
                <a:uLnTx/>
                <a:uFillTx/>
                <a:latin typeface="Calibri"/>
                <a:ea typeface="+mn-ea"/>
                <a:cs typeface="+mn-cs"/>
                <a:sym typeface="Arial"/>
              </a:rPr>
              <a:t>.</a:t>
            </a:r>
          </a:p>
          <a:p>
            <a:pPr marL="0" marR="0" lvl="0" indent="0" algn="l" defTabSz="685800" rtl="0" eaLnBrk="1" fontAlgn="base" latinLnBrk="0" hangingPunct="1">
              <a:lnSpc>
                <a:spcPct val="100000"/>
              </a:lnSpc>
              <a:spcBef>
                <a:spcPct val="0"/>
              </a:spcBef>
              <a:spcAft>
                <a:spcPct val="0"/>
              </a:spcAft>
              <a:buClrTx/>
              <a:buSzTx/>
              <a:buFont typeface="Arial"/>
              <a:buNone/>
              <a:tabLst/>
              <a:defRPr/>
            </a:pPr>
            <a:r>
              <a:rPr kumimoji="0" lang="sl-SI" sz="1200" b="0" i="0" u="none" strike="noStrike" kern="1200" cap="none" spc="0" normalizeH="0" baseline="0" noProof="0" dirty="0">
                <a:ln>
                  <a:noFill/>
                </a:ln>
                <a:solidFill>
                  <a:srgbClr val="002060"/>
                </a:solidFill>
                <a:effectLst/>
                <a:uLnTx/>
                <a:uFillTx/>
                <a:latin typeface="Calibri"/>
                <a:ea typeface="+mn-ea"/>
                <a:cs typeface="+mn-cs"/>
                <a:sym typeface="Arial"/>
              </a:rPr>
              <a:t>3. letnik = 2</a:t>
            </a:r>
          </a:p>
          <a:p>
            <a:pPr marL="0" marR="0" lvl="0" indent="0" algn="l" defTabSz="685800" rtl="0" eaLnBrk="1" fontAlgn="base" latinLnBrk="0" hangingPunct="1">
              <a:lnSpc>
                <a:spcPct val="100000"/>
              </a:lnSpc>
              <a:spcBef>
                <a:spcPct val="0"/>
              </a:spcBef>
              <a:spcAft>
                <a:spcPct val="0"/>
              </a:spcAft>
              <a:buClrTx/>
              <a:buSzTx/>
              <a:buFont typeface="Arial"/>
              <a:buNone/>
              <a:tabLst/>
              <a:defRPr/>
            </a:pPr>
            <a:r>
              <a:rPr kumimoji="0" lang="sl-SI" sz="1200" b="0" i="0" u="none" strike="noStrike" kern="1200" cap="none" spc="0" normalizeH="0" baseline="0" noProof="0" dirty="0">
                <a:ln>
                  <a:noFill/>
                </a:ln>
                <a:solidFill>
                  <a:srgbClr val="002060"/>
                </a:solidFill>
                <a:effectLst/>
                <a:uLnTx/>
                <a:uFillTx/>
                <a:latin typeface="Calibri"/>
                <a:ea typeface="+mn-ea"/>
                <a:cs typeface="+mn-cs"/>
                <a:sym typeface="Arial"/>
              </a:rPr>
              <a:t>4. letnik = 2</a:t>
            </a:r>
          </a:p>
          <a:p>
            <a:pPr marL="0" marR="0" lvl="0" indent="0" algn="l" defTabSz="685800" rtl="0" eaLnBrk="1" fontAlgn="base" latinLnBrk="0" hangingPunct="1">
              <a:lnSpc>
                <a:spcPct val="100000"/>
              </a:lnSpc>
              <a:spcBef>
                <a:spcPct val="0"/>
              </a:spcBef>
              <a:spcAft>
                <a:spcPct val="0"/>
              </a:spcAft>
              <a:buClrTx/>
              <a:buSzTx/>
              <a:buFont typeface="Arial"/>
              <a:buNone/>
              <a:tabLst/>
              <a:defRPr/>
            </a:pPr>
            <a:r>
              <a:rPr kumimoji="0" lang="sl-SI" sz="1200" b="0" i="0" u="none" strike="noStrike" kern="1200" cap="none" spc="0" normalizeH="0" baseline="0" noProof="0" dirty="0">
                <a:ln>
                  <a:noFill/>
                </a:ln>
                <a:solidFill>
                  <a:srgbClr val="002060"/>
                </a:solidFill>
                <a:effectLst/>
                <a:uLnTx/>
                <a:uFillTx/>
                <a:latin typeface="Calibri"/>
                <a:ea typeface="+mn-ea"/>
                <a:cs typeface="+mn-cs"/>
                <a:sym typeface="Arial"/>
              </a:rPr>
              <a:t>Matura = 10 točk </a:t>
            </a:r>
            <a:r>
              <a:rPr kumimoji="0" lang="sl-SI" sz="1200" b="1" i="0" u="none" strike="noStrike" kern="1200" cap="none" spc="0" normalizeH="0" baseline="0" noProof="0" dirty="0">
                <a:ln>
                  <a:noFill/>
                </a:ln>
                <a:solidFill>
                  <a:srgbClr val="C00000"/>
                </a:solidFill>
                <a:effectLst/>
                <a:uLnTx/>
                <a:uFillTx/>
                <a:latin typeface="Calibri"/>
                <a:ea typeface="+mn-ea"/>
                <a:cs typeface="+mn-cs"/>
                <a:sym typeface="Arial"/>
              </a:rPr>
              <a:t>=&gt; 40točk</a:t>
            </a:r>
          </a:p>
        </p:txBody>
      </p:sp>
      <p:sp>
        <p:nvSpPr>
          <p:cNvPr id="7" name="PoljeZBesedilom 6"/>
          <p:cNvSpPr txBox="1"/>
          <p:nvPr/>
        </p:nvSpPr>
        <p:spPr>
          <a:xfrm>
            <a:off x="4961047" y="664811"/>
            <a:ext cx="2000838" cy="923330"/>
          </a:xfrm>
          <a:prstGeom prst="rect">
            <a:avLst/>
          </a:prstGeom>
          <a:gradFill>
            <a:gsLst>
              <a:gs pos="100000">
                <a:schemeClr val="tx2">
                  <a:lumMod val="60000"/>
                  <a:lumOff val="40000"/>
                </a:schemeClr>
              </a:gs>
              <a:gs pos="100000">
                <a:schemeClr val="tx2">
                  <a:lumMod val="40000"/>
                  <a:lumOff val="60000"/>
                </a:schemeClr>
              </a:gs>
              <a:gs pos="85000">
                <a:schemeClr val="tx2">
                  <a:lumMod val="60000"/>
                  <a:lumOff val="40000"/>
                </a:schemeClr>
              </a:gs>
            </a:gsLst>
          </a:gradFill>
          <a:ln/>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sl-SI" sz="1800" b="1" i="0" u="sng" strike="noStrike" kern="1200" cap="none" spc="0" normalizeH="0" baseline="0" noProof="0" dirty="0">
                <a:ln>
                  <a:noFill/>
                </a:ln>
                <a:solidFill>
                  <a:prstClr val="white"/>
                </a:solidFill>
                <a:effectLst/>
                <a:uLnTx/>
                <a:uFillTx/>
                <a:latin typeface="Calibri"/>
                <a:ea typeface="+mn-ea"/>
                <a:cs typeface="+mn-cs"/>
                <a:sym typeface="Arial"/>
              </a:rPr>
              <a:t>PETRA K</a:t>
            </a:r>
            <a:r>
              <a:rPr kumimoji="0" lang="sl-SI" sz="1350" b="1" i="0" u="none" strike="noStrike" kern="1200" cap="none" spc="0" normalizeH="0" baseline="0" noProof="0" dirty="0">
                <a:ln>
                  <a:noFill/>
                </a:ln>
                <a:solidFill>
                  <a:prstClr val="white"/>
                </a:solidFill>
                <a:effectLst/>
                <a:uLnTx/>
                <a:uFillTx/>
                <a:latin typeface="Calibri"/>
                <a:ea typeface="+mn-ea"/>
                <a:cs typeface="+mn-cs"/>
                <a:sym typeface="Arial"/>
              </a:rPr>
              <a:t>.</a:t>
            </a:r>
          </a:p>
          <a:p>
            <a:pPr marL="0" marR="0" lvl="0" indent="0" algn="l" defTabSz="685800" rtl="0" eaLnBrk="1" fontAlgn="base" latinLnBrk="0" hangingPunct="1">
              <a:lnSpc>
                <a:spcPct val="100000"/>
              </a:lnSpc>
              <a:spcBef>
                <a:spcPct val="0"/>
              </a:spcBef>
              <a:spcAft>
                <a:spcPct val="0"/>
              </a:spcAft>
              <a:buClrTx/>
              <a:buSzTx/>
              <a:buFont typeface="Arial"/>
              <a:buNone/>
              <a:tabLst/>
              <a:defRPr/>
            </a:pPr>
            <a:r>
              <a:rPr kumimoji="0" lang="sl-SI" sz="1200" b="0" i="0" u="none" strike="noStrike" kern="1200" cap="none" spc="0" normalizeH="0" baseline="0" noProof="0" dirty="0">
                <a:ln>
                  <a:noFill/>
                </a:ln>
                <a:solidFill>
                  <a:prstClr val="white"/>
                </a:solidFill>
                <a:effectLst/>
                <a:uLnTx/>
                <a:uFillTx/>
                <a:latin typeface="Calibri"/>
                <a:ea typeface="+mn-ea"/>
                <a:cs typeface="+mn-cs"/>
                <a:sym typeface="Arial"/>
              </a:rPr>
              <a:t>3. letnik = 3</a:t>
            </a:r>
          </a:p>
          <a:p>
            <a:pPr marL="0" marR="0" lvl="0" indent="0" algn="l" defTabSz="685800" rtl="0" eaLnBrk="1" fontAlgn="base" latinLnBrk="0" hangingPunct="1">
              <a:lnSpc>
                <a:spcPct val="100000"/>
              </a:lnSpc>
              <a:spcBef>
                <a:spcPct val="0"/>
              </a:spcBef>
              <a:spcAft>
                <a:spcPct val="0"/>
              </a:spcAft>
              <a:buClrTx/>
              <a:buSzTx/>
              <a:buFont typeface="Arial"/>
              <a:buNone/>
              <a:tabLst/>
              <a:defRPr/>
            </a:pPr>
            <a:r>
              <a:rPr kumimoji="0" lang="sl-SI" sz="1200" b="0" i="0" u="none" strike="noStrike" kern="1200" cap="none" spc="0" normalizeH="0" baseline="0" noProof="0" dirty="0">
                <a:ln>
                  <a:noFill/>
                </a:ln>
                <a:solidFill>
                  <a:prstClr val="white"/>
                </a:solidFill>
                <a:effectLst/>
                <a:uLnTx/>
                <a:uFillTx/>
                <a:latin typeface="Calibri"/>
                <a:ea typeface="+mn-ea"/>
                <a:cs typeface="+mn-cs"/>
                <a:sym typeface="Arial"/>
              </a:rPr>
              <a:t>4. letnik = 4</a:t>
            </a:r>
          </a:p>
          <a:p>
            <a:pPr marL="0" marR="0" lvl="0" indent="0" algn="l" defTabSz="685800" rtl="0" eaLnBrk="1" fontAlgn="base" latinLnBrk="0" hangingPunct="1">
              <a:lnSpc>
                <a:spcPct val="100000"/>
              </a:lnSpc>
              <a:spcBef>
                <a:spcPct val="0"/>
              </a:spcBef>
              <a:spcAft>
                <a:spcPct val="0"/>
              </a:spcAft>
              <a:buClrTx/>
              <a:buSzTx/>
              <a:buFont typeface="Arial"/>
              <a:buNone/>
              <a:tabLst/>
              <a:defRPr/>
            </a:pPr>
            <a:r>
              <a:rPr kumimoji="0" lang="sl-SI" sz="1200" b="0" i="0" u="none" strike="noStrike" kern="1200" cap="none" spc="0" normalizeH="0" baseline="0" noProof="0" dirty="0">
                <a:ln>
                  <a:noFill/>
                </a:ln>
                <a:solidFill>
                  <a:prstClr val="white"/>
                </a:solidFill>
                <a:effectLst/>
                <a:uLnTx/>
                <a:uFillTx/>
                <a:latin typeface="Calibri"/>
                <a:ea typeface="+mn-ea"/>
                <a:cs typeface="+mn-cs"/>
                <a:sym typeface="Arial"/>
              </a:rPr>
              <a:t>Matura = 20 točk </a:t>
            </a:r>
            <a:r>
              <a:rPr kumimoji="0" lang="sl-SI" sz="1200" b="1" i="0" u="none" strike="noStrike" kern="1200" cap="none" spc="0" normalizeH="0" baseline="0" noProof="0" dirty="0">
                <a:ln>
                  <a:noFill/>
                </a:ln>
                <a:solidFill>
                  <a:prstClr val="white"/>
                </a:solidFill>
                <a:effectLst/>
                <a:uLnTx/>
                <a:uFillTx/>
                <a:latin typeface="Calibri"/>
                <a:ea typeface="+mn-ea"/>
                <a:cs typeface="+mn-cs"/>
                <a:sym typeface="Arial"/>
              </a:rPr>
              <a:t>=&gt;</a:t>
            </a:r>
            <a:r>
              <a:rPr kumimoji="0" lang="sl-SI" sz="1200" b="1" i="0" u="none" strike="noStrike" kern="1200" cap="none" spc="0" normalizeH="0" baseline="0" noProof="0" dirty="0">
                <a:ln>
                  <a:noFill/>
                </a:ln>
                <a:solidFill>
                  <a:srgbClr val="C00000"/>
                </a:solidFill>
                <a:effectLst/>
                <a:uLnTx/>
                <a:uFillTx/>
                <a:latin typeface="Calibri"/>
                <a:ea typeface="+mn-ea"/>
                <a:cs typeface="+mn-cs"/>
                <a:sym typeface="Arial"/>
              </a:rPr>
              <a:t> 76točk</a:t>
            </a:r>
          </a:p>
        </p:txBody>
      </p:sp>
      <p:sp>
        <p:nvSpPr>
          <p:cNvPr id="11" name="Dokument 10"/>
          <p:cNvSpPr/>
          <p:nvPr/>
        </p:nvSpPr>
        <p:spPr>
          <a:xfrm>
            <a:off x="1356250" y="1755743"/>
            <a:ext cx="3091925" cy="966248"/>
          </a:xfrm>
          <a:prstGeom prst="flowChartDocument">
            <a:avLst/>
          </a:prstGeom>
          <a:solidFill>
            <a:schemeClr val="bg1">
              <a:lumMod val="75000"/>
            </a:schemeClr>
          </a:solidFill>
        </p:spPr>
        <p:style>
          <a:lnRef idx="0">
            <a:schemeClr val="accent6"/>
          </a:lnRef>
          <a:fillRef idx="3">
            <a:schemeClr val="accent6"/>
          </a:fillRef>
          <a:effectRef idx="3">
            <a:schemeClr val="accent6"/>
          </a:effectRef>
          <a:fontRef idx="minor">
            <a:schemeClr val="lt1"/>
          </a:fontRef>
        </p:style>
        <p:txBody>
          <a:bodyPr rtlCol="0" anchor="ctr"/>
          <a:lstStyle/>
          <a:p>
            <a:pPr marL="257175" marR="0" lvl="0" indent="-257175" algn="ctr" defTabSz="685800" rtl="0" eaLnBrk="1" fontAlgn="base" latinLnBrk="0" hangingPunct="1">
              <a:lnSpc>
                <a:spcPct val="100000"/>
              </a:lnSpc>
              <a:spcBef>
                <a:spcPct val="0"/>
              </a:spcBef>
              <a:spcAft>
                <a:spcPct val="0"/>
              </a:spcAft>
              <a:buClrTx/>
              <a:buSzTx/>
              <a:buFontTx/>
              <a:buAutoNum type="arabicPeriod"/>
              <a:tabLst/>
              <a:defRPr/>
            </a:pPr>
            <a:endParaRPr kumimoji="0" lang="sl-SI" sz="1350" b="1" i="0" u="none" strike="noStrike" kern="1200" cap="none" spc="0" normalizeH="0" baseline="0" noProof="0" dirty="0">
              <a:ln>
                <a:noFill/>
              </a:ln>
              <a:solidFill>
                <a:prstClr val="black"/>
              </a:solidFill>
              <a:effectLst/>
              <a:uLnTx/>
              <a:uFillTx/>
              <a:latin typeface="Calibri"/>
              <a:ea typeface="+mn-ea"/>
              <a:cs typeface="+mn-cs"/>
              <a:sym typeface="Arial"/>
            </a:endParaRPr>
          </a:p>
          <a:p>
            <a:pPr marL="257175" marR="0" lvl="0" indent="-257175" algn="ctr" defTabSz="685800" rtl="0" eaLnBrk="1" fontAlgn="base" latinLnBrk="0" hangingPunct="1">
              <a:lnSpc>
                <a:spcPct val="100000"/>
              </a:lnSpc>
              <a:spcBef>
                <a:spcPct val="0"/>
              </a:spcBef>
              <a:spcAft>
                <a:spcPct val="0"/>
              </a:spcAft>
              <a:buClrTx/>
              <a:buSzTx/>
              <a:buFontTx/>
              <a:buAutoNum type="arabicPeriod"/>
              <a:tabLst/>
              <a:defRPr/>
            </a:pPr>
            <a:r>
              <a:rPr kumimoji="0" lang="sl-SI" sz="1350" b="1" i="0" u="none" strike="noStrike" kern="1200" cap="none" spc="0" normalizeH="0" baseline="0" noProof="0" dirty="0">
                <a:ln>
                  <a:noFill/>
                </a:ln>
                <a:solidFill>
                  <a:prstClr val="black"/>
                </a:solidFill>
                <a:effectLst/>
                <a:uLnTx/>
                <a:uFillTx/>
                <a:latin typeface="Calibri"/>
                <a:ea typeface="+mn-ea"/>
                <a:cs typeface="+mn-cs"/>
                <a:sym typeface="Arial"/>
              </a:rPr>
              <a:t>ŽELJA</a:t>
            </a:r>
          </a:p>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sl-SI" sz="1350" b="1" i="0" u="none" strike="noStrike" kern="1200" cap="none" spc="0" normalizeH="0" baseline="0" noProof="0" dirty="0">
                <a:ln>
                  <a:noFill/>
                </a:ln>
                <a:solidFill>
                  <a:prstClr val="black"/>
                </a:solidFill>
                <a:effectLst/>
                <a:uLnTx/>
                <a:uFillTx/>
                <a:latin typeface="Calibri"/>
                <a:ea typeface="+mn-ea"/>
                <a:cs typeface="+mn-cs"/>
                <a:sym typeface="Arial"/>
              </a:rPr>
              <a:t>Sociologija – UMB (100 mest)</a:t>
            </a:r>
          </a:p>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sl-SI" sz="1350" b="1" i="0" u="none" strike="noStrike" kern="1200" cap="none" spc="0" normalizeH="0" baseline="0" noProof="0" dirty="0">
                <a:ln>
                  <a:noFill/>
                </a:ln>
                <a:solidFill>
                  <a:prstClr val="black"/>
                </a:solidFill>
                <a:effectLst/>
                <a:uLnTx/>
                <a:uFillTx/>
                <a:latin typeface="Calibri"/>
                <a:ea typeface="+mn-ea"/>
                <a:cs typeface="+mn-cs"/>
                <a:sym typeface="Arial"/>
              </a:rPr>
              <a:t>(OMEJEN, min 75, 105 sprejetih)</a:t>
            </a:r>
          </a:p>
        </p:txBody>
      </p:sp>
      <p:sp>
        <p:nvSpPr>
          <p:cNvPr id="12" name="Dokument 11"/>
          <p:cNvSpPr/>
          <p:nvPr/>
        </p:nvSpPr>
        <p:spPr>
          <a:xfrm>
            <a:off x="4690023" y="1734533"/>
            <a:ext cx="3070784" cy="876693"/>
          </a:xfrm>
          <a:prstGeom prst="flowChartDocument">
            <a:avLst/>
          </a:prstGeom>
          <a:gradFill>
            <a:gsLst>
              <a:gs pos="100000">
                <a:schemeClr val="tx2">
                  <a:lumMod val="60000"/>
                  <a:lumOff val="40000"/>
                </a:schemeClr>
              </a:gs>
              <a:gs pos="100000">
                <a:schemeClr val="tx2">
                  <a:lumMod val="40000"/>
                  <a:lumOff val="60000"/>
                </a:schemeClr>
              </a:gs>
              <a:gs pos="85000">
                <a:schemeClr val="tx2">
                  <a:lumMod val="60000"/>
                  <a:lumOff val="40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marL="257175" marR="0" lvl="0" indent="-257175" algn="ctr" defTabSz="685800" rtl="0" eaLnBrk="1" fontAlgn="base" latinLnBrk="0" hangingPunct="1">
              <a:lnSpc>
                <a:spcPct val="100000"/>
              </a:lnSpc>
              <a:spcBef>
                <a:spcPct val="0"/>
              </a:spcBef>
              <a:spcAft>
                <a:spcPct val="0"/>
              </a:spcAft>
              <a:buClrTx/>
              <a:buSzTx/>
              <a:buFontTx/>
              <a:buAutoNum type="arabicPeriod"/>
              <a:tabLst/>
              <a:defRPr/>
            </a:pPr>
            <a:endParaRPr kumimoji="0" lang="sl-SI" sz="1350" b="0" i="0" u="none" strike="noStrike" kern="1200" cap="none" spc="0" normalizeH="0" baseline="0" noProof="0" dirty="0">
              <a:ln>
                <a:noFill/>
              </a:ln>
              <a:solidFill>
                <a:prstClr val="white"/>
              </a:solidFill>
              <a:effectLst/>
              <a:uLnTx/>
              <a:uFillTx/>
              <a:latin typeface="Calibri"/>
              <a:ea typeface="+mn-ea"/>
              <a:cs typeface="+mn-cs"/>
              <a:sym typeface="Arial"/>
            </a:endParaRPr>
          </a:p>
          <a:p>
            <a:pPr marL="257175" marR="0" lvl="0" indent="-257175" algn="ctr" defTabSz="685800" rtl="0" eaLnBrk="1" fontAlgn="base" latinLnBrk="0" hangingPunct="1">
              <a:lnSpc>
                <a:spcPct val="100000"/>
              </a:lnSpc>
              <a:spcBef>
                <a:spcPct val="0"/>
              </a:spcBef>
              <a:spcAft>
                <a:spcPct val="0"/>
              </a:spcAft>
              <a:buClrTx/>
              <a:buSzTx/>
              <a:buFontTx/>
              <a:buAutoNum type="arabicPeriod"/>
              <a:tabLst/>
              <a:defRPr/>
            </a:pPr>
            <a:r>
              <a:rPr kumimoji="0" lang="sl-SI" sz="1350" b="0" i="0" u="none" strike="noStrike" kern="1200" cap="none" spc="0" normalizeH="0" baseline="0" noProof="0" dirty="0">
                <a:ln>
                  <a:noFill/>
                </a:ln>
                <a:solidFill>
                  <a:prstClr val="white"/>
                </a:solidFill>
                <a:effectLst/>
                <a:uLnTx/>
                <a:uFillTx/>
                <a:latin typeface="Calibri"/>
                <a:ea typeface="+mn-ea"/>
                <a:cs typeface="+mn-cs"/>
                <a:sym typeface="Arial"/>
              </a:rPr>
              <a:t>ŽELJA</a:t>
            </a:r>
          </a:p>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sl-SI" sz="1350" b="0" i="0" u="none" strike="noStrike" kern="1200" cap="none" spc="0" normalizeH="0" baseline="0" noProof="0" dirty="0">
                <a:ln>
                  <a:noFill/>
                </a:ln>
                <a:solidFill>
                  <a:prstClr val="white"/>
                </a:solidFill>
                <a:effectLst/>
                <a:uLnTx/>
                <a:uFillTx/>
                <a:latin typeface="Calibri"/>
                <a:ea typeface="+mn-ea"/>
                <a:cs typeface="+mn-cs"/>
                <a:sym typeface="Arial"/>
              </a:rPr>
              <a:t>Medicina </a:t>
            </a:r>
            <a:r>
              <a:rPr kumimoji="0" lang="sl-SI" sz="1350" b="0" i="0" u="none" strike="noStrike" kern="1200" cap="none" spc="0" normalizeH="0" baseline="0" noProof="0" dirty="0" err="1">
                <a:ln>
                  <a:noFill/>
                </a:ln>
                <a:solidFill>
                  <a:prstClr val="white"/>
                </a:solidFill>
                <a:effectLst/>
                <a:uLnTx/>
                <a:uFillTx/>
                <a:latin typeface="Calibri"/>
                <a:ea typeface="+mn-ea"/>
                <a:cs typeface="+mn-cs"/>
                <a:sym typeface="Arial"/>
              </a:rPr>
              <a:t>UN</a:t>
            </a:r>
            <a:r>
              <a:rPr kumimoji="0" lang="sl-SI" sz="1350" b="0" i="0" u="none" strike="noStrike" kern="1200" cap="none" spc="0" normalizeH="0" baseline="0" noProof="0" dirty="0">
                <a:ln>
                  <a:noFill/>
                </a:ln>
                <a:solidFill>
                  <a:prstClr val="white"/>
                </a:solidFill>
                <a:effectLst/>
                <a:uLnTx/>
                <a:uFillTx/>
                <a:latin typeface="Calibri"/>
                <a:ea typeface="+mn-ea"/>
                <a:cs typeface="+mn-cs"/>
                <a:sym typeface="Arial"/>
              </a:rPr>
              <a:t> - ULJ (86 mest)	</a:t>
            </a:r>
          </a:p>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sl-SI" sz="1350" b="0" i="0" u="none" strike="noStrike" kern="1200" cap="none" spc="0" normalizeH="0" baseline="0" noProof="0" dirty="0">
                <a:ln>
                  <a:noFill/>
                </a:ln>
                <a:solidFill>
                  <a:prstClr val="white"/>
                </a:solidFill>
                <a:effectLst/>
                <a:uLnTx/>
                <a:uFillTx/>
                <a:latin typeface="Calibri"/>
                <a:ea typeface="+mn-ea"/>
                <a:cs typeface="+mn-cs"/>
                <a:sym typeface="Arial"/>
              </a:rPr>
              <a:t>(OMEJEN min 84 točk,)</a:t>
            </a:r>
          </a:p>
        </p:txBody>
      </p:sp>
      <p:sp>
        <p:nvSpPr>
          <p:cNvPr id="13" name="Dokument 12"/>
          <p:cNvSpPr/>
          <p:nvPr/>
        </p:nvSpPr>
        <p:spPr>
          <a:xfrm>
            <a:off x="4690023" y="2800940"/>
            <a:ext cx="3070784" cy="876693"/>
          </a:xfrm>
          <a:prstGeom prst="flowChartDocument">
            <a:avLst/>
          </a:prstGeom>
          <a:gradFill>
            <a:gsLst>
              <a:gs pos="100000">
                <a:schemeClr val="tx2">
                  <a:lumMod val="60000"/>
                  <a:lumOff val="40000"/>
                </a:schemeClr>
              </a:gs>
              <a:gs pos="100000">
                <a:schemeClr val="tx2">
                  <a:lumMod val="40000"/>
                  <a:lumOff val="60000"/>
                </a:schemeClr>
              </a:gs>
              <a:gs pos="85000">
                <a:schemeClr val="tx2">
                  <a:lumMod val="60000"/>
                  <a:lumOff val="40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marL="257175" marR="0" lvl="0" indent="-257175" algn="ctr" defTabSz="685800" rtl="0" eaLnBrk="1" fontAlgn="base" latinLnBrk="0" hangingPunct="1">
              <a:lnSpc>
                <a:spcPct val="100000"/>
              </a:lnSpc>
              <a:spcBef>
                <a:spcPct val="0"/>
              </a:spcBef>
              <a:spcAft>
                <a:spcPct val="0"/>
              </a:spcAft>
              <a:buClrTx/>
              <a:buSzTx/>
              <a:buFontTx/>
              <a:buAutoNum type="arabicPeriod"/>
              <a:tabLst/>
              <a:defRPr/>
            </a:pPr>
            <a:endParaRPr kumimoji="0" lang="sl-SI" sz="1350" b="0" i="0" u="none" strike="noStrike" kern="1200" cap="none" spc="0" normalizeH="0" baseline="0" noProof="0" dirty="0">
              <a:ln>
                <a:noFill/>
              </a:ln>
              <a:solidFill>
                <a:prstClr val="white"/>
              </a:solidFill>
              <a:effectLst/>
              <a:uLnTx/>
              <a:uFillTx/>
              <a:latin typeface="Calibri"/>
              <a:ea typeface="+mn-ea"/>
              <a:cs typeface="+mn-cs"/>
              <a:sym typeface="Arial"/>
            </a:endParaRPr>
          </a:p>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sl-SI" sz="1350" b="0" i="0" u="none" strike="noStrike" kern="1200" cap="none" spc="0" normalizeH="0" baseline="0" noProof="0" dirty="0">
                <a:ln>
                  <a:noFill/>
                </a:ln>
                <a:solidFill>
                  <a:prstClr val="white"/>
                </a:solidFill>
                <a:effectLst/>
                <a:uLnTx/>
                <a:uFillTx/>
                <a:latin typeface="Calibri"/>
                <a:ea typeface="+mn-ea"/>
                <a:cs typeface="+mn-cs"/>
                <a:sym typeface="Arial"/>
              </a:rPr>
              <a:t>2. ŽELJA</a:t>
            </a:r>
          </a:p>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sl-SI" sz="1350" b="0" i="0" u="none" strike="noStrike" kern="1200" cap="none" spc="0" normalizeH="0" baseline="0" noProof="0" dirty="0">
                <a:ln>
                  <a:noFill/>
                </a:ln>
                <a:solidFill>
                  <a:prstClr val="white"/>
                </a:solidFill>
                <a:effectLst/>
                <a:uLnTx/>
                <a:uFillTx/>
                <a:latin typeface="Calibri"/>
                <a:ea typeface="+mn-ea"/>
                <a:cs typeface="+mn-cs"/>
                <a:sym typeface="Arial"/>
              </a:rPr>
              <a:t>Sociologija </a:t>
            </a:r>
            <a:r>
              <a:rPr kumimoji="0" lang="sl-SI" sz="1350" b="0" i="0" u="none" strike="noStrike" kern="1200" cap="none" spc="0" normalizeH="0" baseline="0" noProof="0" dirty="0" err="1">
                <a:ln>
                  <a:noFill/>
                </a:ln>
                <a:solidFill>
                  <a:prstClr val="white"/>
                </a:solidFill>
                <a:effectLst/>
                <a:uLnTx/>
                <a:uFillTx/>
                <a:latin typeface="Calibri"/>
                <a:ea typeface="+mn-ea"/>
                <a:cs typeface="+mn-cs"/>
                <a:sym typeface="Arial"/>
              </a:rPr>
              <a:t>UMB</a:t>
            </a:r>
            <a:r>
              <a:rPr kumimoji="0" lang="sl-SI" sz="1350" b="0" i="0" u="none" strike="noStrike" kern="1200" cap="none" spc="0" normalizeH="0" baseline="0" noProof="0" dirty="0">
                <a:ln>
                  <a:noFill/>
                </a:ln>
                <a:solidFill>
                  <a:prstClr val="white"/>
                </a:solidFill>
                <a:effectLst/>
                <a:uLnTx/>
                <a:uFillTx/>
                <a:latin typeface="Calibri"/>
                <a:ea typeface="+mn-ea"/>
                <a:cs typeface="+mn-cs"/>
                <a:sym typeface="Arial"/>
              </a:rPr>
              <a:t> (100 mest)</a:t>
            </a:r>
          </a:p>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sl-SI" sz="1350" b="0" i="0" u="none" strike="noStrike" kern="1200" cap="none" spc="0" normalizeH="0" baseline="0" noProof="0" dirty="0">
                <a:ln>
                  <a:noFill/>
                </a:ln>
                <a:solidFill>
                  <a:prstClr val="white"/>
                </a:solidFill>
                <a:effectLst/>
                <a:uLnTx/>
                <a:uFillTx/>
                <a:latin typeface="Calibri"/>
                <a:ea typeface="+mn-ea"/>
                <a:cs typeface="+mn-cs"/>
                <a:sym typeface="Arial"/>
              </a:rPr>
              <a:t>         (OMEJEN, min 75, 105 sprejetih)	</a:t>
            </a:r>
          </a:p>
        </p:txBody>
      </p:sp>
      <p:sp>
        <p:nvSpPr>
          <p:cNvPr id="14" name="Dokument 13"/>
          <p:cNvSpPr/>
          <p:nvPr/>
        </p:nvSpPr>
        <p:spPr>
          <a:xfrm>
            <a:off x="4711717" y="3896805"/>
            <a:ext cx="3070784" cy="943197"/>
          </a:xfrm>
          <a:prstGeom prst="flowChartDocument">
            <a:avLst/>
          </a:prstGeom>
          <a:gradFill>
            <a:gsLst>
              <a:gs pos="100000">
                <a:schemeClr val="tx2">
                  <a:lumMod val="60000"/>
                  <a:lumOff val="40000"/>
                </a:schemeClr>
              </a:gs>
              <a:gs pos="100000">
                <a:schemeClr val="tx2">
                  <a:lumMod val="40000"/>
                  <a:lumOff val="60000"/>
                </a:schemeClr>
              </a:gs>
              <a:gs pos="85000">
                <a:schemeClr val="tx2">
                  <a:lumMod val="60000"/>
                  <a:lumOff val="40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marL="257175" marR="0" lvl="0" indent="-257175" algn="ctr" defTabSz="685800" rtl="0" eaLnBrk="1" fontAlgn="base" latinLnBrk="0" hangingPunct="1">
              <a:lnSpc>
                <a:spcPct val="100000"/>
              </a:lnSpc>
              <a:spcBef>
                <a:spcPct val="0"/>
              </a:spcBef>
              <a:spcAft>
                <a:spcPct val="0"/>
              </a:spcAft>
              <a:buClrTx/>
              <a:buSzTx/>
              <a:buFontTx/>
              <a:buAutoNum type="arabicPeriod"/>
              <a:tabLst/>
              <a:defRPr/>
            </a:pPr>
            <a:endParaRPr kumimoji="0" lang="sl-SI" sz="1350" b="0" i="0" u="none" strike="noStrike" kern="1200" cap="none" spc="0" normalizeH="0" baseline="0" noProof="0" dirty="0">
              <a:ln>
                <a:noFill/>
              </a:ln>
              <a:solidFill>
                <a:prstClr val="white"/>
              </a:solidFill>
              <a:effectLst/>
              <a:uLnTx/>
              <a:uFillTx/>
              <a:latin typeface="Calibri"/>
              <a:ea typeface="+mn-ea"/>
              <a:cs typeface="+mn-cs"/>
              <a:sym typeface="Arial"/>
            </a:endParaRPr>
          </a:p>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sl-SI" sz="1350" b="0" i="0" u="none" strike="noStrike" kern="1200" cap="none" spc="0" normalizeH="0" baseline="0" noProof="0" dirty="0">
                <a:ln>
                  <a:noFill/>
                </a:ln>
                <a:solidFill>
                  <a:prstClr val="white"/>
                </a:solidFill>
                <a:effectLst/>
                <a:uLnTx/>
                <a:uFillTx/>
                <a:latin typeface="Calibri"/>
                <a:ea typeface="+mn-ea"/>
                <a:cs typeface="+mn-cs"/>
                <a:sym typeface="Arial"/>
              </a:rPr>
              <a:t>3. ŽELJA</a:t>
            </a:r>
          </a:p>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sl-SI" sz="1350" b="0" i="0" u="none" strike="noStrike" kern="1200" cap="none" spc="0" normalizeH="0" baseline="0" noProof="0" dirty="0">
                <a:ln>
                  <a:noFill/>
                </a:ln>
                <a:solidFill>
                  <a:prstClr val="white"/>
                </a:solidFill>
                <a:effectLst/>
                <a:uLnTx/>
                <a:uFillTx/>
                <a:latin typeface="Calibri"/>
                <a:ea typeface="+mn-ea"/>
                <a:cs typeface="+mn-cs"/>
                <a:sym typeface="Arial"/>
              </a:rPr>
              <a:t>Arhitektura FG (0 mest)</a:t>
            </a:r>
          </a:p>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sl-SI" sz="1350" b="0" i="0" u="none" strike="noStrike" kern="1200" cap="none" spc="0" normalizeH="0" baseline="0" noProof="0" dirty="0">
                <a:ln>
                  <a:noFill/>
                </a:ln>
                <a:solidFill>
                  <a:prstClr val="white"/>
                </a:solidFill>
                <a:effectLst/>
                <a:uLnTx/>
                <a:uFillTx/>
                <a:latin typeface="Calibri"/>
                <a:ea typeface="+mn-ea"/>
                <a:cs typeface="+mn-cs"/>
                <a:sym typeface="Arial"/>
              </a:rPr>
              <a:t>(zapolnjen s prvo željo)</a:t>
            </a:r>
          </a:p>
        </p:txBody>
      </p:sp>
      <p:sp>
        <p:nvSpPr>
          <p:cNvPr id="21" name="Puščica dol 20"/>
          <p:cNvSpPr/>
          <p:nvPr/>
        </p:nvSpPr>
        <p:spPr>
          <a:xfrm>
            <a:off x="7239784" y="3619893"/>
            <a:ext cx="207950" cy="247454"/>
          </a:xfrm>
          <a:prstGeom prst="downArrow">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endParaRPr kumimoji="0" lang="sl-SI"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2" name="Zlomljena puščica 21"/>
          <p:cNvSpPr/>
          <p:nvPr/>
        </p:nvSpPr>
        <p:spPr>
          <a:xfrm rot="5400000">
            <a:off x="7011723" y="960362"/>
            <a:ext cx="552104" cy="553176"/>
          </a:xfrm>
          <a:prstGeom prst="bentArrow">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endParaRPr kumimoji="0" lang="sl-SI"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23" name="Zlomljena puščica 22"/>
          <p:cNvSpPr/>
          <p:nvPr/>
        </p:nvSpPr>
        <p:spPr>
          <a:xfrm rot="5400000">
            <a:off x="3581014" y="960363"/>
            <a:ext cx="552104" cy="553176"/>
          </a:xfrm>
          <a:prstGeom prst="bentArrow">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endParaRPr kumimoji="0" lang="sl-SI"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24" name="Puščica dol 23"/>
          <p:cNvSpPr/>
          <p:nvPr/>
        </p:nvSpPr>
        <p:spPr>
          <a:xfrm>
            <a:off x="7331107" y="2502817"/>
            <a:ext cx="233255" cy="233315"/>
          </a:xfrm>
          <a:prstGeom prst="downArrow">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endParaRPr kumimoji="0" lang="sl-SI"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7" name="Elipsa 26"/>
          <p:cNvSpPr/>
          <p:nvPr/>
        </p:nvSpPr>
        <p:spPr>
          <a:xfrm>
            <a:off x="4680012" y="2687385"/>
            <a:ext cx="3102597" cy="1126504"/>
          </a:xfrm>
          <a:prstGeom prst="ellipse">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endParaRPr kumimoji="0" lang="sl-SI" sz="1350" b="0" i="0" u="none" strike="noStrike" kern="1200" cap="none" spc="0" normalizeH="0" baseline="0" noProof="0">
              <a:ln>
                <a:noFill/>
              </a:ln>
              <a:solidFill>
                <a:prstClr val="white"/>
              </a:solidFill>
              <a:effectLst/>
              <a:uLnTx/>
              <a:uFillTx/>
              <a:latin typeface="Calibri"/>
              <a:ea typeface="+mn-ea"/>
              <a:cs typeface="+mn-cs"/>
              <a:sym typeface="Arial"/>
            </a:endParaRPr>
          </a:p>
        </p:txBody>
      </p:sp>
      <p:grpSp>
        <p:nvGrpSpPr>
          <p:cNvPr id="3" name="Skupina 2"/>
          <p:cNvGrpSpPr/>
          <p:nvPr/>
        </p:nvGrpSpPr>
        <p:grpSpPr>
          <a:xfrm>
            <a:off x="1297083" y="1653648"/>
            <a:ext cx="3099287" cy="1384728"/>
            <a:chOff x="4741682" y="2171287"/>
            <a:chExt cx="4166648" cy="3997008"/>
          </a:xfrm>
        </p:grpSpPr>
        <p:cxnSp>
          <p:nvCxnSpPr>
            <p:cNvPr id="42" name="Raven povezovalnik 41"/>
            <p:cNvCxnSpPr/>
            <p:nvPr/>
          </p:nvCxnSpPr>
          <p:spPr>
            <a:xfrm flipH="1">
              <a:off x="4741682" y="2171287"/>
              <a:ext cx="3945118" cy="3997008"/>
            </a:xfrm>
            <a:prstGeom prst="line">
              <a:avLst/>
            </a:prstGeom>
            <a:ln w="1270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44" name="Raven povezovalnik 43"/>
            <p:cNvCxnSpPr/>
            <p:nvPr/>
          </p:nvCxnSpPr>
          <p:spPr>
            <a:xfrm>
              <a:off x="4854804" y="2273458"/>
              <a:ext cx="4053526" cy="3771742"/>
            </a:xfrm>
            <a:prstGeom prst="line">
              <a:avLst/>
            </a:prstGeom>
            <a:ln w="127000">
              <a:solidFill>
                <a:srgbClr val="FF006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452916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arn(inVertical)">
                                      <p:cBhvr>
                                        <p:cTn id="33" dur="500"/>
                                        <p:tgtEl>
                                          <p:spTgt spid="21"/>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1000"/>
                                        <p:tgtEl>
                                          <p:spTgt spid="27"/>
                                        </p:tgtEl>
                                      </p:cBhvr>
                                    </p:animEffect>
                                    <p:anim calcmode="lin" valueType="num">
                                      <p:cBhvr>
                                        <p:cTn id="42" dur="1000" fill="hold"/>
                                        <p:tgtEl>
                                          <p:spTgt spid="27"/>
                                        </p:tgtEl>
                                        <p:attrNameLst>
                                          <p:attrName>ppt_x</p:attrName>
                                        </p:attrNameLst>
                                      </p:cBhvr>
                                      <p:tavLst>
                                        <p:tav tm="0">
                                          <p:val>
                                            <p:strVal val="#ppt_x"/>
                                          </p:val>
                                        </p:tav>
                                        <p:tav tm="100000">
                                          <p:val>
                                            <p:strVal val="#ppt_x"/>
                                          </p:val>
                                        </p:tav>
                                      </p:tavLst>
                                    </p:anim>
                                    <p:anim calcmode="lin" valueType="num">
                                      <p:cBhvr>
                                        <p:cTn id="4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3"/>
                                        </p:tgtEl>
                                        <p:attrNameLst>
                                          <p:attrName>style.visibility</p:attrName>
                                        </p:attrNameLst>
                                      </p:cBhvr>
                                      <p:to>
                                        <p:strVal val="visible"/>
                                      </p:to>
                                    </p:set>
                                    <p:anim calcmode="lin" valueType="num">
                                      <p:cBhvr additive="base">
                                        <p:cTn id="48" dur="500" fill="hold"/>
                                        <p:tgtEl>
                                          <p:spTgt spid="3"/>
                                        </p:tgtEl>
                                        <p:attrNameLst>
                                          <p:attrName>ppt_x</p:attrName>
                                        </p:attrNameLst>
                                      </p:cBhvr>
                                      <p:tavLst>
                                        <p:tav tm="0">
                                          <p:val>
                                            <p:strVal val="#ppt_x"/>
                                          </p:val>
                                        </p:tav>
                                        <p:tav tm="100000">
                                          <p:val>
                                            <p:strVal val="#ppt_x"/>
                                          </p:val>
                                        </p:tav>
                                      </p:tavLst>
                                    </p:anim>
                                    <p:anim calcmode="lin" valueType="num">
                                      <p:cBhvr additive="base">
                                        <p:cTn id="4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P spid="12" grpId="0" animBg="1"/>
      <p:bldP spid="13" grpId="0" animBg="1"/>
      <p:bldP spid="14" grpId="0" animBg="1"/>
      <p:bldP spid="21" grpId="0" animBg="1"/>
      <p:bldP spid="22" grpId="0" animBg="1"/>
      <p:bldP spid="23" grpId="0" animBg="1"/>
      <p:bldP spid="24" grpId="0" animBg="1"/>
      <p:bldP spid="27" grpId="0" animBg="1"/>
    </p:bld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p:cNvSpPr>
            <a:spLocks noGrp="1"/>
          </p:cNvSpPr>
          <p:nvPr>
            <p:ph type="title"/>
          </p:nvPr>
        </p:nvSpPr>
        <p:spPr>
          <a:xfrm>
            <a:off x="1356250" y="77254"/>
            <a:ext cx="6552838" cy="418046"/>
          </a:xfrm>
        </p:spPr>
        <p:txBody>
          <a:bodyPr/>
          <a:lstStyle/>
          <a:p>
            <a:pPr algn="ctr"/>
            <a:r>
              <a:rPr lang="sl-SI" sz="2400" dirty="0"/>
              <a:t>KAKO IZPOLNIM PRIJAVO ???</a:t>
            </a:r>
          </a:p>
        </p:txBody>
      </p:sp>
      <p:sp>
        <p:nvSpPr>
          <p:cNvPr id="6" name="PoljeZBesedilom 5"/>
          <p:cNvSpPr txBox="1"/>
          <p:nvPr/>
        </p:nvSpPr>
        <p:spPr>
          <a:xfrm>
            <a:off x="1356250" y="721147"/>
            <a:ext cx="2092832" cy="923330"/>
          </a:xfrm>
          <a:prstGeom prst="rect">
            <a:avLst/>
          </a:prstGeom>
          <a:solidFill>
            <a:schemeClr val="bg1">
              <a:lumMod val="85000"/>
            </a:schemeClr>
          </a:solidFill>
          <a:ln/>
        </p:spPr>
        <p:style>
          <a:lnRef idx="0">
            <a:schemeClr val="accent6"/>
          </a:lnRef>
          <a:fillRef idx="3">
            <a:schemeClr val="accent6"/>
          </a:fillRef>
          <a:effectRef idx="3">
            <a:schemeClr val="accent6"/>
          </a:effectRef>
          <a:fontRef idx="minor">
            <a:schemeClr val="lt1"/>
          </a:fontRef>
        </p:style>
        <p:txBody>
          <a:bodyPr wrap="square" rtlCol="0">
            <a:spAutoFit/>
          </a:bodyP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sl-SI" sz="1800" b="1" i="0" u="sng" strike="noStrike" kern="1200" cap="none" spc="0" normalizeH="0" baseline="0" noProof="0" dirty="0">
                <a:ln>
                  <a:noFill/>
                </a:ln>
                <a:solidFill>
                  <a:srgbClr val="002060"/>
                </a:solidFill>
                <a:effectLst/>
                <a:uLnTx/>
                <a:uFillTx/>
                <a:latin typeface="Calibri"/>
                <a:ea typeface="+mn-ea"/>
                <a:cs typeface="+mn-cs"/>
                <a:sym typeface="Arial"/>
              </a:rPr>
              <a:t>IGOR B</a:t>
            </a:r>
            <a:r>
              <a:rPr kumimoji="0" lang="sl-SI" sz="1350" b="1" i="0" u="none" strike="noStrike" kern="1200" cap="none" spc="0" normalizeH="0" baseline="0" noProof="0" dirty="0">
                <a:ln>
                  <a:noFill/>
                </a:ln>
                <a:solidFill>
                  <a:srgbClr val="002060"/>
                </a:solidFill>
                <a:effectLst/>
                <a:uLnTx/>
                <a:uFillTx/>
                <a:latin typeface="Calibri"/>
                <a:ea typeface="+mn-ea"/>
                <a:cs typeface="+mn-cs"/>
                <a:sym typeface="Arial"/>
              </a:rPr>
              <a:t>.</a:t>
            </a:r>
          </a:p>
          <a:p>
            <a:pPr marL="0" marR="0" lvl="0" indent="0" algn="l" defTabSz="685800" rtl="0" eaLnBrk="1" fontAlgn="base" latinLnBrk="0" hangingPunct="1">
              <a:lnSpc>
                <a:spcPct val="100000"/>
              </a:lnSpc>
              <a:spcBef>
                <a:spcPct val="0"/>
              </a:spcBef>
              <a:spcAft>
                <a:spcPct val="0"/>
              </a:spcAft>
              <a:buClrTx/>
              <a:buSzTx/>
              <a:buFont typeface="Arial"/>
              <a:buNone/>
              <a:tabLst/>
              <a:defRPr/>
            </a:pPr>
            <a:r>
              <a:rPr kumimoji="0" lang="sl-SI" sz="1200" b="0" i="0" u="none" strike="noStrike" kern="1200" cap="none" spc="0" normalizeH="0" baseline="0" noProof="0" dirty="0">
                <a:ln>
                  <a:noFill/>
                </a:ln>
                <a:solidFill>
                  <a:srgbClr val="002060"/>
                </a:solidFill>
                <a:effectLst/>
                <a:uLnTx/>
                <a:uFillTx/>
                <a:latin typeface="Calibri"/>
                <a:ea typeface="+mn-ea"/>
                <a:cs typeface="+mn-cs"/>
                <a:sym typeface="Arial"/>
              </a:rPr>
              <a:t>3. letnik = 2</a:t>
            </a:r>
          </a:p>
          <a:p>
            <a:pPr marL="0" marR="0" lvl="0" indent="0" algn="l" defTabSz="685800" rtl="0" eaLnBrk="1" fontAlgn="base" latinLnBrk="0" hangingPunct="1">
              <a:lnSpc>
                <a:spcPct val="100000"/>
              </a:lnSpc>
              <a:spcBef>
                <a:spcPct val="0"/>
              </a:spcBef>
              <a:spcAft>
                <a:spcPct val="0"/>
              </a:spcAft>
              <a:buClrTx/>
              <a:buSzTx/>
              <a:buFont typeface="Arial"/>
              <a:buNone/>
              <a:tabLst/>
              <a:defRPr/>
            </a:pPr>
            <a:r>
              <a:rPr kumimoji="0" lang="sl-SI" sz="1200" b="0" i="0" u="none" strike="noStrike" kern="1200" cap="none" spc="0" normalizeH="0" baseline="0" noProof="0" dirty="0">
                <a:ln>
                  <a:noFill/>
                </a:ln>
                <a:solidFill>
                  <a:srgbClr val="002060"/>
                </a:solidFill>
                <a:effectLst/>
                <a:uLnTx/>
                <a:uFillTx/>
                <a:latin typeface="Calibri"/>
                <a:ea typeface="+mn-ea"/>
                <a:cs typeface="+mn-cs"/>
                <a:sym typeface="Arial"/>
              </a:rPr>
              <a:t>4. letnik = 2</a:t>
            </a:r>
          </a:p>
          <a:p>
            <a:pPr marL="0" marR="0" lvl="0" indent="0" algn="l" defTabSz="685800" rtl="0" eaLnBrk="1" fontAlgn="base" latinLnBrk="0" hangingPunct="1">
              <a:lnSpc>
                <a:spcPct val="100000"/>
              </a:lnSpc>
              <a:spcBef>
                <a:spcPct val="0"/>
              </a:spcBef>
              <a:spcAft>
                <a:spcPct val="0"/>
              </a:spcAft>
              <a:buClrTx/>
              <a:buSzTx/>
              <a:buFont typeface="Arial"/>
              <a:buNone/>
              <a:tabLst/>
              <a:defRPr/>
            </a:pPr>
            <a:r>
              <a:rPr kumimoji="0" lang="sl-SI" sz="1200" b="0" i="0" u="none" strike="noStrike" kern="1200" cap="none" spc="0" normalizeH="0" baseline="0" noProof="0" dirty="0">
                <a:ln>
                  <a:noFill/>
                </a:ln>
                <a:solidFill>
                  <a:srgbClr val="002060"/>
                </a:solidFill>
                <a:effectLst/>
                <a:uLnTx/>
                <a:uFillTx/>
                <a:latin typeface="Calibri"/>
                <a:ea typeface="+mn-ea"/>
                <a:cs typeface="+mn-cs"/>
                <a:sym typeface="Arial"/>
              </a:rPr>
              <a:t>Poklicna matura 8 </a:t>
            </a:r>
            <a:r>
              <a:rPr kumimoji="0" lang="sl-SI" sz="1200" b="1" i="0" u="none" strike="noStrike" kern="1200" cap="none" spc="0" normalizeH="0" baseline="0" noProof="0" dirty="0">
                <a:ln>
                  <a:noFill/>
                </a:ln>
                <a:solidFill>
                  <a:srgbClr val="C00000"/>
                </a:solidFill>
                <a:effectLst/>
                <a:uLnTx/>
                <a:uFillTx/>
                <a:latin typeface="Calibri"/>
                <a:ea typeface="+mn-ea"/>
                <a:cs typeface="+mn-cs"/>
                <a:sym typeface="Arial"/>
              </a:rPr>
              <a:t>=&gt; 40 točk</a:t>
            </a:r>
          </a:p>
        </p:txBody>
      </p:sp>
      <p:sp>
        <p:nvSpPr>
          <p:cNvPr id="7" name="PoljeZBesedilom 6"/>
          <p:cNvSpPr txBox="1"/>
          <p:nvPr/>
        </p:nvSpPr>
        <p:spPr>
          <a:xfrm>
            <a:off x="4709278" y="604394"/>
            <a:ext cx="2530507" cy="1107996"/>
          </a:xfrm>
          <a:prstGeom prst="rect">
            <a:avLst/>
          </a:prstGeom>
          <a:gradFill>
            <a:gsLst>
              <a:gs pos="92000">
                <a:schemeClr val="tx2">
                  <a:lumMod val="60000"/>
                  <a:lumOff val="40000"/>
                </a:schemeClr>
              </a:gs>
              <a:gs pos="80000">
                <a:schemeClr val="accent1">
                  <a:shade val="93000"/>
                  <a:satMod val="130000"/>
                </a:schemeClr>
              </a:gs>
              <a:gs pos="100000">
                <a:schemeClr val="accent1">
                  <a:shade val="94000"/>
                  <a:satMod val="135000"/>
                </a:schemeClr>
              </a:gs>
            </a:gsLst>
          </a:gradFill>
          <a:ln/>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sl-SI" sz="1800" b="1" i="0" u="sng" strike="noStrike" kern="1200" cap="none" spc="0" normalizeH="0" baseline="0" noProof="0" dirty="0">
                <a:ln>
                  <a:noFill/>
                </a:ln>
                <a:solidFill>
                  <a:prstClr val="white"/>
                </a:solidFill>
                <a:effectLst/>
                <a:uLnTx/>
                <a:uFillTx/>
                <a:latin typeface="Calibri"/>
                <a:ea typeface="+mn-ea"/>
                <a:cs typeface="+mn-cs"/>
                <a:sym typeface="Arial"/>
              </a:rPr>
              <a:t>PETRA K</a:t>
            </a:r>
            <a:r>
              <a:rPr kumimoji="0" lang="sl-SI" sz="1350" b="1" i="0" u="none" strike="noStrike" kern="1200" cap="none" spc="0" normalizeH="0" baseline="0" noProof="0" dirty="0">
                <a:ln>
                  <a:noFill/>
                </a:ln>
                <a:solidFill>
                  <a:prstClr val="white"/>
                </a:solidFill>
                <a:effectLst/>
                <a:uLnTx/>
                <a:uFillTx/>
                <a:latin typeface="Calibri"/>
                <a:ea typeface="+mn-ea"/>
                <a:cs typeface="+mn-cs"/>
                <a:sym typeface="Arial"/>
              </a:rPr>
              <a:t>.</a:t>
            </a:r>
          </a:p>
          <a:p>
            <a:pPr marL="0" marR="0" lvl="0" indent="0" algn="l" defTabSz="685800" rtl="0" eaLnBrk="1" fontAlgn="base" latinLnBrk="0" hangingPunct="1">
              <a:lnSpc>
                <a:spcPct val="100000"/>
              </a:lnSpc>
              <a:spcBef>
                <a:spcPct val="0"/>
              </a:spcBef>
              <a:spcAft>
                <a:spcPct val="0"/>
              </a:spcAft>
              <a:buClrTx/>
              <a:buSzTx/>
              <a:buFont typeface="Arial"/>
              <a:buNone/>
              <a:tabLst/>
              <a:defRPr/>
            </a:pPr>
            <a:r>
              <a:rPr kumimoji="0" lang="sl-SI" sz="1200" b="0" i="0" u="none" strike="noStrike" kern="1200" cap="none" spc="0" normalizeH="0" baseline="0" noProof="0" dirty="0">
                <a:ln>
                  <a:noFill/>
                </a:ln>
                <a:solidFill>
                  <a:prstClr val="white"/>
                </a:solidFill>
                <a:effectLst/>
                <a:uLnTx/>
                <a:uFillTx/>
                <a:latin typeface="Calibri"/>
                <a:ea typeface="+mn-ea"/>
                <a:cs typeface="+mn-cs"/>
                <a:sym typeface="Arial"/>
              </a:rPr>
              <a:t>3. letnik = 3</a:t>
            </a:r>
          </a:p>
          <a:p>
            <a:pPr marL="0" marR="0" lvl="0" indent="0" algn="l" defTabSz="685800" rtl="0" eaLnBrk="1" fontAlgn="base" latinLnBrk="0" hangingPunct="1">
              <a:lnSpc>
                <a:spcPct val="100000"/>
              </a:lnSpc>
              <a:spcBef>
                <a:spcPct val="0"/>
              </a:spcBef>
              <a:spcAft>
                <a:spcPct val="0"/>
              </a:spcAft>
              <a:buClrTx/>
              <a:buSzTx/>
              <a:buFont typeface="Arial"/>
              <a:buNone/>
              <a:tabLst/>
              <a:defRPr/>
            </a:pPr>
            <a:r>
              <a:rPr kumimoji="0" lang="sl-SI" sz="1200" b="0" i="0" u="none" strike="noStrike" kern="1200" cap="none" spc="0" normalizeH="0" baseline="0" noProof="0" dirty="0">
                <a:ln>
                  <a:noFill/>
                </a:ln>
                <a:solidFill>
                  <a:prstClr val="white"/>
                </a:solidFill>
                <a:effectLst/>
                <a:uLnTx/>
                <a:uFillTx/>
                <a:latin typeface="Calibri"/>
                <a:ea typeface="+mn-ea"/>
                <a:cs typeface="+mn-cs"/>
                <a:sym typeface="Arial"/>
              </a:rPr>
              <a:t>4. letnik = 4</a:t>
            </a:r>
          </a:p>
          <a:p>
            <a:pPr marL="0" marR="0" lvl="0" indent="0" algn="l" defTabSz="685800" rtl="0" eaLnBrk="1" fontAlgn="base" latinLnBrk="0" hangingPunct="1">
              <a:lnSpc>
                <a:spcPct val="100000"/>
              </a:lnSpc>
              <a:spcBef>
                <a:spcPct val="0"/>
              </a:spcBef>
              <a:spcAft>
                <a:spcPct val="0"/>
              </a:spcAft>
              <a:buClrTx/>
              <a:buSzTx/>
              <a:buFont typeface="Arial"/>
              <a:buNone/>
              <a:tabLst/>
              <a:defRPr/>
            </a:pPr>
            <a:r>
              <a:rPr kumimoji="0" lang="sl-SI" sz="1200" b="0" i="0" u="none" strike="noStrike" kern="1200" cap="none" spc="0" normalizeH="0" baseline="0" noProof="0" dirty="0">
                <a:ln>
                  <a:noFill/>
                </a:ln>
                <a:solidFill>
                  <a:prstClr val="white"/>
                </a:solidFill>
                <a:effectLst/>
                <a:uLnTx/>
                <a:uFillTx/>
                <a:latin typeface="Calibri"/>
                <a:ea typeface="+mn-ea"/>
                <a:cs typeface="+mn-cs"/>
                <a:sym typeface="Arial"/>
              </a:rPr>
              <a:t>Poklicna matura 15 točk </a:t>
            </a:r>
            <a:r>
              <a:rPr kumimoji="0" lang="sl-SI" sz="1200" b="1" i="0" u="none" strike="noStrike" kern="1200" cap="none" spc="0" normalizeH="0" baseline="0" noProof="0" dirty="0">
                <a:ln>
                  <a:noFill/>
                </a:ln>
                <a:solidFill>
                  <a:srgbClr val="C00000"/>
                </a:solidFill>
                <a:effectLst/>
                <a:uLnTx/>
                <a:uFillTx/>
                <a:latin typeface="Calibri"/>
                <a:ea typeface="+mn-ea"/>
                <a:cs typeface="+mn-cs"/>
                <a:sym typeface="Arial"/>
              </a:rPr>
              <a:t>=&gt; 76točk</a:t>
            </a:r>
          </a:p>
          <a:p>
            <a:pPr marL="0" marR="0" lvl="0" indent="0" algn="l" defTabSz="685800" rtl="0" eaLnBrk="1" fontAlgn="base" latinLnBrk="0" hangingPunct="1">
              <a:lnSpc>
                <a:spcPct val="100000"/>
              </a:lnSpc>
              <a:spcBef>
                <a:spcPct val="0"/>
              </a:spcBef>
              <a:spcAft>
                <a:spcPct val="0"/>
              </a:spcAft>
              <a:buClrTx/>
              <a:buSzTx/>
              <a:buFont typeface="Arial"/>
              <a:buNone/>
              <a:tabLst/>
              <a:defRPr/>
            </a:pPr>
            <a:r>
              <a:rPr kumimoji="0" lang="sl-SI" sz="1200" b="1" i="0" u="none" strike="noStrike" kern="1200" cap="none" spc="0" normalizeH="0" baseline="0" noProof="0" dirty="0">
                <a:ln>
                  <a:noFill/>
                </a:ln>
                <a:solidFill>
                  <a:srgbClr val="C00000"/>
                </a:solidFill>
                <a:effectLst/>
                <a:uLnTx/>
                <a:uFillTx/>
                <a:latin typeface="Calibri"/>
                <a:ea typeface="+mn-ea"/>
                <a:cs typeface="+mn-cs"/>
                <a:sym typeface="Arial"/>
              </a:rPr>
              <a:t>Maturitetni predmet </a:t>
            </a:r>
          </a:p>
        </p:txBody>
      </p:sp>
      <p:sp>
        <p:nvSpPr>
          <p:cNvPr id="11" name="Dokument 10"/>
          <p:cNvSpPr/>
          <p:nvPr/>
        </p:nvSpPr>
        <p:spPr>
          <a:xfrm>
            <a:off x="1356250" y="1755743"/>
            <a:ext cx="2918806" cy="966248"/>
          </a:xfrm>
          <a:prstGeom prst="flowChartDocument">
            <a:avLst/>
          </a:prstGeom>
          <a:solidFill>
            <a:schemeClr val="bg1">
              <a:lumMod val="75000"/>
            </a:schemeClr>
          </a:solidFill>
        </p:spPr>
        <p:style>
          <a:lnRef idx="0">
            <a:schemeClr val="accent6"/>
          </a:lnRef>
          <a:fillRef idx="3">
            <a:schemeClr val="accent6"/>
          </a:fillRef>
          <a:effectRef idx="3">
            <a:schemeClr val="accent6"/>
          </a:effectRef>
          <a:fontRef idx="minor">
            <a:schemeClr val="lt1"/>
          </a:fontRef>
        </p:style>
        <p:txBody>
          <a:bodyPr rtlCol="0" anchor="ctr"/>
          <a:lstStyle/>
          <a:p>
            <a:pPr marL="257175" marR="0" lvl="0" indent="-257175" algn="ctr" defTabSz="685800" rtl="0" eaLnBrk="1" fontAlgn="base" latinLnBrk="0" hangingPunct="1">
              <a:lnSpc>
                <a:spcPct val="100000"/>
              </a:lnSpc>
              <a:spcBef>
                <a:spcPct val="0"/>
              </a:spcBef>
              <a:spcAft>
                <a:spcPct val="0"/>
              </a:spcAft>
              <a:buClrTx/>
              <a:buSzTx/>
              <a:buFontTx/>
              <a:buAutoNum type="arabicPeriod"/>
              <a:tabLst/>
              <a:defRPr/>
            </a:pPr>
            <a:endParaRPr kumimoji="0" lang="sl-SI" sz="1350" b="1" i="0" u="none" strike="noStrike" kern="1200" cap="none" spc="0" normalizeH="0" baseline="0" noProof="0" dirty="0">
              <a:ln>
                <a:noFill/>
              </a:ln>
              <a:solidFill>
                <a:prstClr val="black"/>
              </a:solidFill>
              <a:effectLst/>
              <a:uLnTx/>
              <a:uFillTx/>
              <a:latin typeface="Calibri"/>
              <a:ea typeface="+mn-ea"/>
              <a:cs typeface="+mn-cs"/>
              <a:sym typeface="Arial"/>
            </a:endParaRPr>
          </a:p>
          <a:p>
            <a:pPr marL="257175" marR="0" lvl="0" indent="-257175" algn="ctr" defTabSz="685800" rtl="0" eaLnBrk="1" fontAlgn="base" latinLnBrk="0" hangingPunct="1">
              <a:lnSpc>
                <a:spcPct val="100000"/>
              </a:lnSpc>
              <a:spcBef>
                <a:spcPct val="0"/>
              </a:spcBef>
              <a:spcAft>
                <a:spcPct val="0"/>
              </a:spcAft>
              <a:buClrTx/>
              <a:buSzTx/>
              <a:buFontTx/>
              <a:buAutoNum type="arabicPeriod"/>
              <a:tabLst/>
              <a:defRPr/>
            </a:pPr>
            <a:r>
              <a:rPr kumimoji="0" lang="sl-SI" sz="1350" b="1" i="0" u="none" strike="noStrike" kern="1200" cap="none" spc="0" normalizeH="0" baseline="0" noProof="0" dirty="0">
                <a:ln>
                  <a:noFill/>
                </a:ln>
                <a:solidFill>
                  <a:prstClr val="black"/>
                </a:solidFill>
                <a:effectLst/>
                <a:uLnTx/>
                <a:uFillTx/>
                <a:latin typeface="Calibri"/>
                <a:ea typeface="+mn-ea"/>
                <a:cs typeface="+mn-cs"/>
                <a:sym typeface="Arial"/>
              </a:rPr>
              <a:t>ŽELJA</a:t>
            </a:r>
          </a:p>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sl-SI" sz="1350" b="1" i="0" u="none" strike="noStrike" kern="1200" cap="none" spc="0" normalizeH="0" baseline="0" noProof="0" dirty="0">
                <a:ln>
                  <a:noFill/>
                </a:ln>
                <a:solidFill>
                  <a:prstClr val="black"/>
                </a:solidFill>
                <a:effectLst/>
                <a:uLnTx/>
                <a:uFillTx/>
                <a:latin typeface="Calibri"/>
                <a:ea typeface="+mn-ea"/>
                <a:cs typeface="+mn-cs"/>
                <a:sym typeface="Arial"/>
              </a:rPr>
              <a:t>Logistika </a:t>
            </a:r>
            <a:r>
              <a:rPr kumimoji="0" lang="sl-SI" sz="1350" b="1" i="0" u="none" strike="noStrike" kern="1200" cap="none" spc="0" normalizeH="0" baseline="0" noProof="0" dirty="0" err="1">
                <a:ln>
                  <a:noFill/>
                </a:ln>
                <a:solidFill>
                  <a:prstClr val="black"/>
                </a:solidFill>
                <a:effectLst/>
                <a:uLnTx/>
                <a:uFillTx/>
                <a:latin typeface="Calibri"/>
                <a:ea typeface="+mn-ea"/>
                <a:cs typeface="+mn-cs"/>
                <a:sym typeface="Arial"/>
              </a:rPr>
              <a:t>sist</a:t>
            </a:r>
            <a:r>
              <a:rPr kumimoji="0" lang="sl-SI" sz="1350" b="1" i="0" u="none" strike="noStrike" kern="1200" cap="none" spc="0" normalizeH="0" baseline="0" noProof="0" dirty="0">
                <a:ln>
                  <a:noFill/>
                </a:ln>
                <a:solidFill>
                  <a:prstClr val="black"/>
                </a:solidFill>
                <a:effectLst/>
                <a:uLnTx/>
                <a:uFillTx/>
                <a:latin typeface="Calibri"/>
                <a:ea typeface="+mn-ea"/>
                <a:cs typeface="+mn-cs"/>
                <a:sym typeface="Arial"/>
              </a:rPr>
              <a:t>. VS – UMB (100 mest)</a:t>
            </a:r>
          </a:p>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sl-SI" sz="1350" b="1" i="0" u="none" strike="noStrike" kern="1200" cap="none" spc="0" normalizeH="0" baseline="0" noProof="0" dirty="0">
                <a:ln>
                  <a:noFill/>
                </a:ln>
                <a:solidFill>
                  <a:prstClr val="black"/>
                </a:solidFill>
                <a:effectLst/>
                <a:uLnTx/>
                <a:uFillTx/>
                <a:latin typeface="Calibri"/>
                <a:ea typeface="+mn-ea"/>
                <a:cs typeface="+mn-cs"/>
                <a:sym typeface="Arial"/>
              </a:rPr>
              <a:t>(NEOMEJEN, 95 sprejetih)</a:t>
            </a:r>
          </a:p>
        </p:txBody>
      </p:sp>
      <p:sp>
        <p:nvSpPr>
          <p:cNvPr id="12" name="Dokument 11"/>
          <p:cNvSpPr/>
          <p:nvPr/>
        </p:nvSpPr>
        <p:spPr>
          <a:xfrm>
            <a:off x="4668622" y="1815666"/>
            <a:ext cx="3256178" cy="876693"/>
          </a:xfrm>
          <a:prstGeom prst="flowChartDocument">
            <a:avLst/>
          </a:prstGeom>
          <a:gradFill>
            <a:gsLst>
              <a:gs pos="92000">
                <a:schemeClr val="tx2">
                  <a:lumMod val="60000"/>
                  <a:lumOff val="40000"/>
                </a:schemeClr>
              </a:gs>
              <a:gs pos="80000">
                <a:schemeClr val="accent1">
                  <a:shade val="93000"/>
                  <a:satMod val="130000"/>
                </a:schemeClr>
              </a:gs>
              <a:gs pos="100000">
                <a:schemeClr val="accent1">
                  <a:shade val="94000"/>
                  <a:satMod val="135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marL="257175" marR="0" lvl="0" indent="-257175" algn="ctr" defTabSz="685800" rtl="0" eaLnBrk="1" fontAlgn="base" latinLnBrk="0" hangingPunct="1">
              <a:lnSpc>
                <a:spcPct val="100000"/>
              </a:lnSpc>
              <a:spcBef>
                <a:spcPct val="0"/>
              </a:spcBef>
              <a:spcAft>
                <a:spcPct val="0"/>
              </a:spcAft>
              <a:buClrTx/>
              <a:buSzTx/>
              <a:buFontTx/>
              <a:buAutoNum type="arabicPeriod"/>
              <a:tabLst/>
              <a:defRPr/>
            </a:pPr>
            <a:endParaRPr kumimoji="0" lang="sl-SI" sz="1350" b="0" i="0" u="none" strike="noStrike" kern="1200" cap="none" spc="0" normalizeH="0" baseline="0" noProof="0" dirty="0">
              <a:ln>
                <a:noFill/>
              </a:ln>
              <a:solidFill>
                <a:prstClr val="white"/>
              </a:solidFill>
              <a:effectLst/>
              <a:uLnTx/>
              <a:uFillTx/>
              <a:latin typeface="Calibri"/>
              <a:ea typeface="+mn-ea"/>
              <a:cs typeface="+mn-cs"/>
              <a:sym typeface="Arial"/>
            </a:endParaRPr>
          </a:p>
          <a:p>
            <a:pPr marL="257175" marR="0" lvl="0" indent="-257175" algn="ctr" defTabSz="685800" rtl="0" eaLnBrk="1" fontAlgn="base" latinLnBrk="0" hangingPunct="1">
              <a:lnSpc>
                <a:spcPct val="100000"/>
              </a:lnSpc>
              <a:spcBef>
                <a:spcPct val="0"/>
              </a:spcBef>
              <a:spcAft>
                <a:spcPct val="0"/>
              </a:spcAft>
              <a:buClrTx/>
              <a:buSzTx/>
              <a:buFontTx/>
              <a:buAutoNum type="arabicPeriod"/>
              <a:tabLst/>
              <a:defRPr/>
            </a:pPr>
            <a:r>
              <a:rPr kumimoji="0" lang="sl-SI" sz="1350" b="0" i="0" u="none" strike="noStrike" kern="1200" cap="none" spc="0" normalizeH="0" baseline="0" noProof="0" dirty="0">
                <a:ln>
                  <a:noFill/>
                </a:ln>
                <a:solidFill>
                  <a:prstClr val="white"/>
                </a:solidFill>
                <a:effectLst/>
                <a:uLnTx/>
                <a:uFillTx/>
                <a:latin typeface="Calibri"/>
                <a:ea typeface="+mn-ea"/>
                <a:cs typeface="+mn-cs"/>
                <a:sym typeface="Arial"/>
              </a:rPr>
              <a:t>ŽELJA</a:t>
            </a:r>
          </a:p>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sl-SI" sz="1350" b="0" i="0" u="none" strike="noStrike" kern="1200" cap="none" spc="0" normalizeH="0" baseline="0" noProof="0" dirty="0">
                <a:ln>
                  <a:noFill/>
                </a:ln>
                <a:solidFill>
                  <a:prstClr val="white"/>
                </a:solidFill>
                <a:effectLst/>
                <a:uLnTx/>
                <a:uFillTx/>
                <a:latin typeface="Calibri"/>
                <a:ea typeface="+mn-ea"/>
                <a:cs typeface="+mn-cs"/>
                <a:sym typeface="Arial"/>
              </a:rPr>
              <a:t>Ekon. in posl. vede UN - UM (350 mest)</a:t>
            </a:r>
          </a:p>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sl-SI" sz="1350" b="0" i="0" u="none" strike="noStrike" kern="1200" cap="none" spc="0" normalizeH="0" baseline="0" noProof="0" dirty="0">
                <a:ln>
                  <a:noFill/>
                </a:ln>
                <a:solidFill>
                  <a:prstClr val="white"/>
                </a:solidFill>
                <a:effectLst/>
                <a:uLnTx/>
                <a:uFillTx/>
                <a:latin typeface="Calibri"/>
                <a:ea typeface="+mn-ea"/>
                <a:cs typeface="+mn-cs"/>
                <a:sym typeface="Arial"/>
              </a:rPr>
              <a:t>(NEOMEJEN)</a:t>
            </a:r>
          </a:p>
        </p:txBody>
      </p:sp>
      <p:sp>
        <p:nvSpPr>
          <p:cNvPr id="13" name="Dokument 12"/>
          <p:cNvSpPr/>
          <p:nvPr/>
        </p:nvSpPr>
        <p:spPr>
          <a:xfrm>
            <a:off x="4668622" y="2800939"/>
            <a:ext cx="3070784" cy="961436"/>
          </a:xfrm>
          <a:prstGeom prst="flowChartDocument">
            <a:avLst/>
          </a:prstGeom>
          <a:gradFill>
            <a:gsLst>
              <a:gs pos="92000">
                <a:schemeClr val="tx2">
                  <a:lumMod val="60000"/>
                  <a:lumOff val="40000"/>
                </a:schemeClr>
              </a:gs>
              <a:gs pos="80000">
                <a:schemeClr val="accent1">
                  <a:shade val="93000"/>
                  <a:satMod val="130000"/>
                </a:schemeClr>
              </a:gs>
              <a:gs pos="100000">
                <a:schemeClr val="accent1">
                  <a:shade val="94000"/>
                  <a:satMod val="135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marL="257175" marR="0" lvl="0" indent="-257175" algn="ctr" defTabSz="685800" rtl="0" eaLnBrk="1" fontAlgn="base" latinLnBrk="0" hangingPunct="1">
              <a:lnSpc>
                <a:spcPct val="100000"/>
              </a:lnSpc>
              <a:spcBef>
                <a:spcPct val="0"/>
              </a:spcBef>
              <a:spcAft>
                <a:spcPct val="0"/>
              </a:spcAft>
              <a:buClrTx/>
              <a:buSzTx/>
              <a:buFontTx/>
              <a:buAutoNum type="arabicPeriod"/>
              <a:tabLst/>
              <a:defRPr/>
            </a:pPr>
            <a:endParaRPr kumimoji="0" lang="sl-SI" sz="1350" b="0" i="0" u="none" strike="noStrike" kern="1200" cap="none" spc="0" normalizeH="0" baseline="0" noProof="0" dirty="0">
              <a:ln>
                <a:noFill/>
              </a:ln>
              <a:solidFill>
                <a:prstClr val="white"/>
              </a:solidFill>
              <a:effectLst/>
              <a:uLnTx/>
              <a:uFillTx/>
              <a:latin typeface="Calibri"/>
              <a:ea typeface="+mn-ea"/>
              <a:cs typeface="+mn-cs"/>
              <a:sym typeface="Arial"/>
            </a:endParaRPr>
          </a:p>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sl-SI" sz="1350" b="0" i="0" u="none" strike="noStrike" kern="1200" cap="none" spc="0" normalizeH="0" baseline="0" noProof="0" dirty="0">
                <a:ln>
                  <a:noFill/>
                </a:ln>
                <a:solidFill>
                  <a:prstClr val="white"/>
                </a:solidFill>
                <a:effectLst/>
                <a:uLnTx/>
                <a:uFillTx/>
                <a:latin typeface="Calibri"/>
                <a:ea typeface="+mn-ea"/>
                <a:cs typeface="+mn-cs"/>
                <a:sym typeface="Arial"/>
              </a:rPr>
              <a:t>2. ŽELJA</a:t>
            </a:r>
          </a:p>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sl-SI" sz="1350" b="0" i="0" u="none" strike="noStrike" kern="1200" cap="none" spc="0" normalizeH="0" baseline="0" noProof="0" dirty="0">
                <a:ln>
                  <a:noFill/>
                </a:ln>
                <a:solidFill>
                  <a:prstClr val="white"/>
                </a:solidFill>
                <a:effectLst/>
                <a:uLnTx/>
                <a:uFillTx/>
                <a:latin typeface="Calibri"/>
                <a:ea typeface="+mn-ea"/>
                <a:cs typeface="+mn-cs"/>
                <a:sym typeface="Arial"/>
              </a:rPr>
              <a:t>Logistika sistemov VS (5 mest)</a:t>
            </a:r>
          </a:p>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sl-SI" sz="1350" b="0" i="0" u="none" strike="noStrike" kern="1200" cap="none" spc="0" normalizeH="0" baseline="0" noProof="0" dirty="0">
                <a:ln>
                  <a:noFill/>
                </a:ln>
                <a:solidFill>
                  <a:prstClr val="white"/>
                </a:solidFill>
                <a:effectLst/>
                <a:uLnTx/>
                <a:uFillTx/>
                <a:latin typeface="Calibri"/>
                <a:ea typeface="+mn-ea"/>
                <a:cs typeface="+mn-cs"/>
                <a:sym typeface="Arial"/>
              </a:rPr>
              <a:t>(OMEJEN z 2. in 3. željo, min 75 )	</a:t>
            </a:r>
          </a:p>
        </p:txBody>
      </p:sp>
      <p:sp>
        <p:nvSpPr>
          <p:cNvPr id="22" name="Zlomljena puščica 21"/>
          <p:cNvSpPr/>
          <p:nvPr/>
        </p:nvSpPr>
        <p:spPr>
          <a:xfrm rot="5400000">
            <a:off x="7287160" y="969888"/>
            <a:ext cx="552104" cy="553176"/>
          </a:xfrm>
          <a:prstGeom prst="bentArrow">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endParaRPr kumimoji="0" lang="sl-SI"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23" name="Zlomljena puščica 22"/>
          <p:cNvSpPr/>
          <p:nvPr/>
        </p:nvSpPr>
        <p:spPr>
          <a:xfrm rot="5400000">
            <a:off x="3581014" y="960363"/>
            <a:ext cx="552104" cy="553176"/>
          </a:xfrm>
          <a:prstGeom prst="bentArrow">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endParaRPr kumimoji="0" lang="sl-SI"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24" name="Puščica dol 23"/>
          <p:cNvSpPr/>
          <p:nvPr/>
        </p:nvSpPr>
        <p:spPr>
          <a:xfrm>
            <a:off x="7331107" y="2554459"/>
            <a:ext cx="233255" cy="233315"/>
          </a:xfrm>
          <a:prstGeom prst="downArrow">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endParaRPr kumimoji="0" lang="sl-SI"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7" name="Elipsa 26"/>
          <p:cNvSpPr/>
          <p:nvPr/>
        </p:nvSpPr>
        <p:spPr>
          <a:xfrm>
            <a:off x="1257300" y="1705094"/>
            <a:ext cx="3102597" cy="1126504"/>
          </a:xfrm>
          <a:prstGeom prst="ellipse">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endParaRPr kumimoji="0" lang="sl-SI"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9" name="Elipsa 28"/>
          <p:cNvSpPr/>
          <p:nvPr/>
        </p:nvSpPr>
        <p:spPr>
          <a:xfrm>
            <a:off x="4719185" y="2736132"/>
            <a:ext cx="3102597" cy="1126504"/>
          </a:xfrm>
          <a:prstGeom prst="ellipse">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endParaRPr kumimoji="0" lang="sl-SI" sz="1350" b="0" i="0" u="none" strike="noStrike" kern="1200" cap="none" spc="0" normalizeH="0" baseline="0" noProof="0">
              <a:ln>
                <a:noFill/>
              </a:ln>
              <a:solidFill>
                <a:prstClr val="white"/>
              </a:solidFill>
              <a:effectLst/>
              <a:uLnTx/>
              <a:uFillTx/>
              <a:latin typeface="Calibri"/>
              <a:ea typeface="+mn-ea"/>
              <a:cs typeface="+mn-cs"/>
              <a:sym typeface="Arial"/>
            </a:endParaRPr>
          </a:p>
        </p:txBody>
      </p:sp>
      <p:cxnSp>
        <p:nvCxnSpPr>
          <p:cNvPr id="4" name="Raven povezovalnik 3"/>
          <p:cNvCxnSpPr/>
          <p:nvPr/>
        </p:nvCxnSpPr>
        <p:spPr>
          <a:xfrm flipH="1">
            <a:off x="4718803" y="1560629"/>
            <a:ext cx="1485211"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27545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barn(inVertical)">
                                      <p:cBhvr>
                                        <p:cTn id="40" dur="5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barn(inVertical)">
                                      <p:cBhvr>
                                        <p:cTn id="45" dur="500"/>
                                        <p:tgtEl>
                                          <p:spTgt spid="2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500"/>
                                        <p:tgtEl>
                                          <p:spTgt spid="29"/>
                                        </p:tgtEl>
                                      </p:cBhvr>
                                    </p:animEffect>
                                    <p:set>
                                      <p:cBhvr>
                                        <p:cTn id="50"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P spid="12" grpId="0" animBg="1"/>
      <p:bldP spid="13" grpId="0" animBg="1"/>
      <p:bldP spid="22" grpId="0" animBg="1"/>
      <p:bldP spid="23" grpId="0" animBg="1"/>
      <p:bldP spid="24" grpId="0" animBg="1"/>
      <p:bldP spid="27" grpId="0" animBg="1"/>
      <p:bldP spid="29" grpId="0" animBg="1"/>
      <p:bldP spid="29" grpId="1" animBg="1"/>
    </p:bld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p:cNvSpPr>
            <a:spLocks noGrp="1"/>
          </p:cNvSpPr>
          <p:nvPr>
            <p:ph type="title"/>
          </p:nvPr>
        </p:nvSpPr>
        <p:spPr>
          <a:xfrm>
            <a:off x="386575" y="104052"/>
            <a:ext cx="7783551" cy="1092846"/>
          </a:xfrm>
        </p:spPr>
        <p:txBody>
          <a:bodyPr/>
          <a:lstStyle/>
          <a:p>
            <a:r>
              <a:rPr lang="sl-SI" sz="1800" b="1" dirty="0">
                <a:latin typeface="+mn-lt"/>
              </a:rPr>
              <a:t>KAKO IZPOLNIM PRIJAVO ZA STATUS </a:t>
            </a:r>
            <a:r>
              <a:rPr lang="sl-SI" sz="1800" b="1" dirty="0">
                <a:latin typeface="+mn-lt"/>
                <a:ea typeface="Calibri" panose="020F0502020204030204" pitchFamily="34" charset="0"/>
              </a:rPr>
              <a:t>KANDIDATA S POSEBNIMI POTREBAMI OZ. STATUS KANDIDATA S POSEBNIM STATUSOM </a:t>
            </a:r>
            <a:br>
              <a:rPr lang="sl-SI" sz="1800" b="1" dirty="0">
                <a:latin typeface="+mn-lt"/>
                <a:ea typeface="Calibri" panose="020F0502020204030204" pitchFamily="34" charset="0"/>
              </a:rPr>
            </a:br>
            <a:r>
              <a:rPr lang="sl-SI" sz="1800" b="1" dirty="0">
                <a:latin typeface="+mn-lt"/>
                <a:ea typeface="Calibri" panose="020F0502020204030204" pitchFamily="34" charset="0"/>
              </a:rPr>
              <a:t>V PRIJAVNO-SPREJEMNEM POSTOPKU</a:t>
            </a:r>
            <a:r>
              <a:rPr lang="sl-SI" sz="2400" b="1" dirty="0">
                <a:solidFill>
                  <a:srgbClr val="529DBA"/>
                </a:solidFill>
                <a:latin typeface="Times New Roman" panose="02020603050405020304" pitchFamily="18" charset="0"/>
                <a:ea typeface="Calibri" panose="020F0502020204030204" pitchFamily="34" charset="0"/>
              </a:rPr>
              <a:t>	</a:t>
            </a:r>
            <a:endParaRPr lang="sl-SI" sz="2400" dirty="0"/>
          </a:p>
        </p:txBody>
      </p:sp>
      <p:sp>
        <p:nvSpPr>
          <p:cNvPr id="3" name="Ograda vsebine 2"/>
          <p:cNvSpPr>
            <a:spLocks noGrp="1"/>
          </p:cNvSpPr>
          <p:nvPr>
            <p:ph idx="1"/>
          </p:nvPr>
        </p:nvSpPr>
        <p:spPr>
          <a:xfrm>
            <a:off x="544370" y="1256167"/>
            <a:ext cx="8158439" cy="3132348"/>
          </a:xfrm>
        </p:spPr>
        <p:txBody>
          <a:bodyPr/>
          <a:lstStyle/>
          <a:p>
            <a:pPr marL="0" indent="0">
              <a:buNone/>
            </a:pPr>
            <a:r>
              <a:rPr lang="sl-SI" sz="1800" dirty="0"/>
              <a:t>Prošnjo z dokazili kandidati lahko oddajo elektronsko hkrati s prijavo za vpis ali kasneje v </a:t>
            </a:r>
            <a:r>
              <a:rPr lang="sl-SI" sz="1800" dirty="0" err="1"/>
              <a:t>eVŠ</a:t>
            </a:r>
            <a:r>
              <a:rPr lang="sl-SI" sz="1800" dirty="0"/>
              <a:t>:</a:t>
            </a:r>
          </a:p>
          <a:p>
            <a:pPr marL="0" indent="0">
              <a:buNone/>
            </a:pPr>
            <a:endParaRPr lang="sl-SI" sz="1800" dirty="0"/>
          </a:p>
          <a:p>
            <a:r>
              <a:rPr lang="sl-SI" sz="1800" dirty="0"/>
              <a:t>v </a:t>
            </a:r>
            <a:r>
              <a:rPr lang="sl-SI" sz="1800" b="1" dirty="0">
                <a:solidFill>
                  <a:srgbClr val="C00000"/>
                </a:solidFill>
              </a:rPr>
              <a:t>prvem prijavnem roku </a:t>
            </a:r>
            <a:r>
              <a:rPr lang="sl-SI" sz="1800" dirty="0"/>
              <a:t>najkasneje </a:t>
            </a:r>
            <a:r>
              <a:rPr lang="sl-SI" sz="1800" b="1" dirty="0">
                <a:solidFill>
                  <a:srgbClr val="C00000"/>
                </a:solidFill>
              </a:rPr>
              <a:t>do 20. junija 2024</a:t>
            </a:r>
            <a:r>
              <a:rPr lang="sl-SI" sz="1800" dirty="0"/>
              <a:t>.</a:t>
            </a:r>
          </a:p>
          <a:p>
            <a:pPr marL="0" indent="0">
              <a:buNone/>
            </a:pPr>
            <a:r>
              <a:rPr lang="sl-SI" sz="1350" dirty="0"/>
              <a:t>Dodeljeni status v prvem roku se upošteva tudi v drugem prijavnem roku ter v roku za zapolnitev še prostih vpisnih mest.</a:t>
            </a:r>
          </a:p>
          <a:p>
            <a:pPr marL="0" indent="0">
              <a:buNone/>
            </a:pPr>
            <a:r>
              <a:rPr lang="sl-SI" sz="1350" dirty="0"/>
              <a:t> </a:t>
            </a:r>
          </a:p>
          <a:p>
            <a:r>
              <a:rPr lang="sl-SI" sz="1800" dirty="0"/>
              <a:t>v </a:t>
            </a:r>
            <a:r>
              <a:rPr lang="sl-SI" sz="1800" b="1" dirty="0">
                <a:solidFill>
                  <a:srgbClr val="C00000"/>
                </a:solidFill>
              </a:rPr>
              <a:t>drugem prijavnem roku </a:t>
            </a:r>
            <a:r>
              <a:rPr lang="sl-SI" sz="1800" dirty="0"/>
              <a:t>najkasneje </a:t>
            </a:r>
            <a:r>
              <a:rPr lang="sl-SI" sz="1800" b="1" dirty="0">
                <a:solidFill>
                  <a:srgbClr val="C00000"/>
                </a:solidFill>
              </a:rPr>
              <a:t>do 27. avgusta 2024.</a:t>
            </a:r>
            <a:endParaRPr lang="sl-SI" sz="1200" b="1" dirty="0">
              <a:solidFill>
                <a:srgbClr val="C00000"/>
              </a:solidFill>
            </a:endParaRPr>
          </a:p>
          <a:p>
            <a:pPr marL="0" indent="0">
              <a:buNone/>
            </a:pPr>
            <a:r>
              <a:rPr lang="sl-SI" sz="1350" dirty="0">
                <a:ea typeface="Calibri" panose="020F0502020204030204" pitchFamily="34" charset="0"/>
                <a:cs typeface="Times New Roman" panose="02020603050405020304" pitchFamily="18" charset="0"/>
              </a:rPr>
              <a:t>Dodeljeni status kandidata/-</a:t>
            </a:r>
            <a:r>
              <a:rPr lang="sl-SI" sz="1350" dirty="0" err="1">
                <a:ea typeface="Calibri" panose="020F0502020204030204" pitchFamily="34" charset="0"/>
                <a:cs typeface="Times New Roman" panose="02020603050405020304" pitchFamily="18" charset="0"/>
              </a:rPr>
              <a:t>ke</a:t>
            </a:r>
            <a:r>
              <a:rPr lang="sl-SI" sz="1350" dirty="0">
                <a:ea typeface="Calibri" panose="020F0502020204030204" pitchFamily="34" charset="0"/>
                <a:cs typeface="Times New Roman" panose="02020603050405020304" pitchFamily="18" charset="0"/>
              </a:rPr>
              <a:t> s posebnim statusom v drugem roku se upošteva tudi v roku za zapolnitev še prostih vpisnih mest.</a:t>
            </a:r>
          </a:p>
          <a:p>
            <a:pPr algn="just"/>
            <a:endParaRPr lang="sl-SI" sz="1350" dirty="0">
              <a:solidFill>
                <a:srgbClr val="002060"/>
              </a:solidFill>
            </a:endParaRPr>
          </a:p>
        </p:txBody>
      </p:sp>
    </p:spTree>
    <p:extLst>
      <p:ext uri="{BB962C8B-B14F-4D97-AF65-F5344CB8AC3E}">
        <p14:creationId xmlns:p14="http://schemas.microsoft.com/office/powerpoint/2010/main" val="2832768578"/>
      </p:ext>
    </p:extLst>
  </p:cSld>
  <p:clrMapOvr>
    <a:masterClrMapping/>
  </p:clrMapOvr>
  <p:transition spd="slow">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95072" y="104052"/>
            <a:ext cx="8948928" cy="1333573"/>
          </a:xfrm>
        </p:spPr>
        <p:txBody>
          <a:bodyPr/>
          <a:lstStyle/>
          <a:p>
            <a:r>
              <a:rPr lang="sl-SI" sz="1800" b="1" dirty="0">
                <a:solidFill>
                  <a:srgbClr val="0070C0"/>
                </a:solidFill>
                <a:latin typeface="+mn-lt"/>
              </a:rPr>
              <a:t>KAKO IZPOLNIM PRIJAVO ZA</a:t>
            </a:r>
            <a:br>
              <a:rPr lang="sl-SI" sz="1800" b="1" dirty="0">
                <a:solidFill>
                  <a:srgbClr val="0070C0"/>
                </a:solidFill>
                <a:latin typeface="+mn-lt"/>
              </a:rPr>
            </a:br>
            <a:r>
              <a:rPr lang="sl-SI" sz="1800" b="1" dirty="0">
                <a:solidFill>
                  <a:srgbClr val="0070C0"/>
                </a:solidFill>
                <a:effectLst/>
                <a:latin typeface="+mn-lt"/>
                <a:ea typeface="Calibri" panose="020F0502020204030204" pitchFamily="34" charset="0"/>
              </a:rPr>
              <a:t>STATUSA KANDIDATA/-KE S POSEBNIMI POTREBAMI IN STATUSA KANDIDATA/-KE S POSEBNIM STATUSOM V PRIJAVNO-SPREJEMNEM POSTOPKU</a:t>
            </a:r>
            <a:endParaRPr lang="sl-SI" sz="1800" dirty="0">
              <a:solidFill>
                <a:srgbClr val="0070C0"/>
              </a:solidFill>
              <a:latin typeface="+mn-lt"/>
            </a:endParaRPr>
          </a:p>
        </p:txBody>
      </p:sp>
      <p:sp>
        <p:nvSpPr>
          <p:cNvPr id="3" name="Ograda vsebine 2"/>
          <p:cNvSpPr>
            <a:spLocks noGrp="1"/>
          </p:cNvSpPr>
          <p:nvPr>
            <p:ph idx="1"/>
          </p:nvPr>
        </p:nvSpPr>
        <p:spPr>
          <a:xfrm>
            <a:off x="304800" y="1383618"/>
            <a:ext cx="8412243" cy="3528624"/>
          </a:xfrm>
        </p:spPr>
        <p:txBody>
          <a:bodyPr/>
          <a:lstStyle/>
          <a:p>
            <a:pPr algn="just"/>
            <a:r>
              <a:rPr lang="sl-SI" sz="1800" dirty="0">
                <a:solidFill>
                  <a:srgbClr val="FF0000"/>
                </a:solidFill>
                <a:effectLst/>
                <a:latin typeface="+mn-lt"/>
                <a:ea typeface="Calibri" panose="020F0502020204030204" pitchFamily="34" charset="0"/>
              </a:rPr>
              <a:t>Kandidati/-</a:t>
            </a:r>
            <a:r>
              <a:rPr lang="sl-SI" sz="1800" dirty="0" err="1">
                <a:solidFill>
                  <a:srgbClr val="FF0000"/>
                </a:solidFill>
                <a:effectLst/>
                <a:latin typeface="+mn-lt"/>
                <a:ea typeface="Calibri" panose="020F0502020204030204" pitchFamily="34" charset="0"/>
              </a:rPr>
              <a:t>ke</a:t>
            </a:r>
            <a:r>
              <a:rPr lang="sl-SI" sz="1800" dirty="0">
                <a:solidFill>
                  <a:srgbClr val="FF0000"/>
                </a:solidFill>
                <a:effectLst/>
                <a:latin typeface="+mn-lt"/>
                <a:ea typeface="Calibri" panose="020F0502020204030204" pitchFamily="34" charset="0"/>
              </a:rPr>
              <a:t> zaprosijo za dodelitev statusa kandidata/-</a:t>
            </a:r>
            <a:r>
              <a:rPr lang="sl-SI" sz="1800" dirty="0" err="1">
                <a:solidFill>
                  <a:srgbClr val="FF0000"/>
                </a:solidFill>
                <a:effectLst/>
                <a:latin typeface="+mn-lt"/>
                <a:ea typeface="Calibri" panose="020F0502020204030204" pitchFamily="34" charset="0"/>
              </a:rPr>
              <a:t>ke</a:t>
            </a:r>
            <a:r>
              <a:rPr lang="sl-SI" sz="1800" dirty="0">
                <a:solidFill>
                  <a:srgbClr val="FF0000"/>
                </a:solidFill>
                <a:effectLst/>
                <a:latin typeface="+mn-lt"/>
                <a:ea typeface="Calibri" panose="020F0502020204030204" pitchFamily="34" charset="0"/>
              </a:rPr>
              <a:t> s posebnimi potrebami in statusom kandidata/-</a:t>
            </a:r>
            <a:r>
              <a:rPr lang="sl-SI" sz="1800" dirty="0" err="1">
                <a:solidFill>
                  <a:srgbClr val="FF0000"/>
                </a:solidFill>
                <a:effectLst/>
                <a:latin typeface="+mn-lt"/>
                <a:ea typeface="Calibri" panose="020F0502020204030204" pitchFamily="34" charset="0"/>
              </a:rPr>
              <a:t>ke</a:t>
            </a:r>
            <a:r>
              <a:rPr lang="sl-SI" sz="1800" dirty="0">
                <a:solidFill>
                  <a:srgbClr val="FF0000"/>
                </a:solidFill>
                <a:effectLst/>
                <a:latin typeface="+mn-lt"/>
                <a:ea typeface="Calibri" panose="020F0502020204030204" pitchFamily="34" charset="0"/>
              </a:rPr>
              <a:t> s posebnim statusom v prijavno-sprejemnem postopku hkrati z oddajo prijave za vpis, v kateri označijo, da želijo zaprositi za status kandidata/-</a:t>
            </a:r>
            <a:r>
              <a:rPr lang="sl-SI" sz="1800" dirty="0" err="1">
                <a:solidFill>
                  <a:srgbClr val="FF0000"/>
                </a:solidFill>
                <a:effectLst/>
                <a:latin typeface="+mn-lt"/>
                <a:ea typeface="Calibri" panose="020F0502020204030204" pitchFamily="34" charset="0"/>
              </a:rPr>
              <a:t>ke</a:t>
            </a:r>
            <a:r>
              <a:rPr lang="sl-SI" sz="1800" dirty="0">
                <a:solidFill>
                  <a:srgbClr val="FF0000"/>
                </a:solidFill>
                <a:effectLst/>
                <a:latin typeface="+mn-lt"/>
                <a:ea typeface="Calibri" panose="020F0502020204030204" pitchFamily="34" charset="0"/>
              </a:rPr>
              <a:t> s posebnimi potrebami in posebnim statusom </a:t>
            </a:r>
            <a:r>
              <a:rPr lang="sl-SI" sz="1800" dirty="0">
                <a:effectLst/>
                <a:latin typeface="+mn-lt"/>
                <a:ea typeface="Calibri" panose="020F0502020204030204" pitchFamily="34" charset="0"/>
              </a:rPr>
              <a:t>(to označijo pri izpolnjevanju prijave za vpis na koraku »Preveritev podatkov o dosedanji visokošolski izobrazbi«, kjer odgovorijo z »DA« na četrto trditev, ki se glasi: »Želim zaprositi za dodelitev statusa kandidata s posebnimi potrebami in posebnim statusom«).</a:t>
            </a:r>
            <a:endParaRPr lang="sl-SI" sz="1400" dirty="0">
              <a:latin typeface="+mn-lt"/>
            </a:endParaRPr>
          </a:p>
          <a:p>
            <a:pPr algn="just"/>
            <a:r>
              <a:rPr lang="sl-SI" sz="1800" dirty="0">
                <a:effectLst/>
                <a:latin typeface="+mn-lt"/>
                <a:ea typeface="Calibri" panose="020F0502020204030204" pitchFamily="34" charset="0"/>
              </a:rPr>
              <a:t>Prijavi za vpis morajo priložiti individualno prošnjo</a:t>
            </a:r>
            <a:r>
              <a:rPr lang="sl-SI" sz="1800" dirty="0">
                <a:latin typeface="+mn-lt"/>
                <a:ea typeface="Calibri" panose="020F0502020204030204" pitchFamily="34" charset="0"/>
              </a:rPr>
              <a:t> in ustrezne listine, ki so navedene v splošnih določbah razpisa za vpis.</a:t>
            </a:r>
            <a:endParaRPr lang="sl-SI" sz="1200" dirty="0">
              <a:latin typeface="+mn-lt"/>
            </a:endParaRPr>
          </a:p>
          <a:p>
            <a:pPr algn="just"/>
            <a:endParaRPr lang="sl-SI" sz="1350" dirty="0">
              <a:solidFill>
                <a:srgbClr val="002060"/>
              </a:solidFill>
            </a:endParaRPr>
          </a:p>
        </p:txBody>
      </p:sp>
    </p:spTree>
    <p:extLst>
      <p:ext uri="{BB962C8B-B14F-4D97-AF65-F5344CB8AC3E}">
        <p14:creationId xmlns:p14="http://schemas.microsoft.com/office/powerpoint/2010/main" val="194938407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59643" y="0"/>
            <a:ext cx="8669867" cy="1315844"/>
          </a:xfrm>
        </p:spPr>
        <p:txBody>
          <a:bodyPr/>
          <a:lstStyle/>
          <a:p>
            <a:r>
              <a:rPr lang="sl-SI" sz="1600" b="1" dirty="0">
                <a:solidFill>
                  <a:srgbClr val="0070C0"/>
                </a:solidFill>
                <a:latin typeface="+mn-lt"/>
              </a:rPr>
              <a:t>KAKO IZPOLNIM PRIJAVO ZA</a:t>
            </a:r>
            <a:br>
              <a:rPr lang="sl-SI" sz="1600" b="1" dirty="0">
                <a:solidFill>
                  <a:srgbClr val="0070C0"/>
                </a:solidFill>
                <a:latin typeface="+mn-lt"/>
              </a:rPr>
            </a:br>
            <a:r>
              <a:rPr lang="sl-SI" sz="1600" b="1" dirty="0">
                <a:solidFill>
                  <a:srgbClr val="0070C0"/>
                </a:solidFill>
                <a:effectLst/>
                <a:latin typeface="+mn-lt"/>
                <a:ea typeface="Calibri" panose="020F0502020204030204" pitchFamily="34" charset="0"/>
              </a:rPr>
              <a:t>STATUSA KANDIDATA/-KE S POSEBNIMI POTREBAMI IN STATUSA KANDIDATA/-KE S POSEBNIM STATUSOM V PRIJAVNO-SPREJEMNEM POSTOPKU</a:t>
            </a:r>
            <a:br>
              <a:rPr lang="sl-SI" sz="2400" b="1" i="1" dirty="0"/>
            </a:br>
            <a:endParaRPr lang="sl-SI" sz="2400" dirty="0"/>
          </a:p>
        </p:txBody>
      </p:sp>
      <p:sp>
        <p:nvSpPr>
          <p:cNvPr id="3" name="Ograda vsebine 2"/>
          <p:cNvSpPr>
            <a:spLocks noGrp="1"/>
          </p:cNvSpPr>
          <p:nvPr>
            <p:ph idx="1"/>
          </p:nvPr>
        </p:nvSpPr>
        <p:spPr>
          <a:xfrm>
            <a:off x="602166" y="1427357"/>
            <a:ext cx="8021444" cy="3304634"/>
          </a:xfrm>
        </p:spPr>
        <p:txBody>
          <a:bodyPr/>
          <a:lstStyle/>
          <a:p>
            <a:pPr marL="0" indent="0">
              <a:buNone/>
            </a:pPr>
            <a:r>
              <a:rPr lang="sl-SI" sz="1600" i="1" dirty="0">
                <a:solidFill>
                  <a:schemeClr val="tx1"/>
                </a:solidFill>
                <a:latin typeface="+mn-lt"/>
              </a:rPr>
              <a:t>KAJ MI PRINESE STATUS </a:t>
            </a:r>
            <a:r>
              <a:rPr kumimoji="0" lang="sl-SI" sz="1600" i="1" u="none" strike="noStrike" kern="0" cap="none" spc="0" normalizeH="0" baseline="0" noProof="0" dirty="0">
                <a:ln>
                  <a:noFill/>
                </a:ln>
                <a:solidFill>
                  <a:schemeClr val="tx1"/>
                </a:solidFill>
                <a:effectLst/>
                <a:uLnTx/>
                <a:uFillTx/>
                <a:latin typeface="+mn-lt"/>
                <a:ea typeface="Calibri" panose="020F0502020204030204" pitchFamily="34" charset="0"/>
                <a:sym typeface="Garamond"/>
              </a:rPr>
              <a:t>KANDIDATA/-KE S POSEBNIMI POTREBAMI IN STATUSA KANDIDATA/-KE S POSEBNIM STATUSOM V PRIJAVNO-SPREJEMNEM POSTOPKU?</a:t>
            </a:r>
            <a:br>
              <a:rPr kumimoji="0" lang="sl-SI" sz="1600" i="1" u="none" strike="noStrike" kern="0" cap="none" spc="0" normalizeH="0" baseline="0" noProof="0" dirty="0">
                <a:ln>
                  <a:noFill/>
                </a:ln>
                <a:solidFill>
                  <a:schemeClr val="tx1"/>
                </a:solidFill>
                <a:effectLst/>
                <a:uLnTx/>
                <a:uFillTx/>
                <a:latin typeface="+mn-lt"/>
                <a:sym typeface="Garamond"/>
              </a:rPr>
            </a:br>
            <a:endParaRPr lang="sl-SI" sz="1650" b="1" i="1" dirty="0"/>
          </a:p>
          <a:p>
            <a:pPr algn="just"/>
            <a:r>
              <a:rPr lang="sl-SI" sz="1600" dirty="0">
                <a:latin typeface="+mn-lt"/>
              </a:rPr>
              <a:t>Kandidati, ki imajo POS </a:t>
            </a:r>
            <a:r>
              <a:rPr lang="sl-SI" sz="1600" dirty="0">
                <a:latin typeface="+mn-lt"/>
                <a:ea typeface="Times New Roman"/>
                <a:cs typeface="Times New Roman"/>
              </a:rPr>
              <a:t>morajo za naknadno uvrstitev ob izpolnjevanju splošnih vpisnih pogojev </a:t>
            </a:r>
            <a:r>
              <a:rPr lang="sl-SI" sz="1600" dirty="0">
                <a:solidFill>
                  <a:srgbClr val="C00000"/>
                </a:solidFill>
                <a:latin typeface="+mn-lt"/>
                <a:ea typeface="Times New Roman"/>
                <a:cs typeface="Times New Roman"/>
              </a:rPr>
              <a:t>doseči 90 % minimuma točk. </a:t>
            </a:r>
          </a:p>
          <a:p>
            <a:pPr marL="0" indent="0">
              <a:buNone/>
            </a:pPr>
            <a:endParaRPr lang="sl-SI" sz="1600" dirty="0">
              <a:latin typeface="+mn-lt"/>
              <a:ea typeface="Times New Roman"/>
              <a:cs typeface="Times New Roman"/>
            </a:endParaRPr>
          </a:p>
          <a:p>
            <a:r>
              <a:rPr lang="sl-SI" sz="1600" dirty="0">
                <a:latin typeface="+mn-lt"/>
                <a:ea typeface="Times New Roman"/>
                <a:cs typeface="Times New Roman"/>
              </a:rPr>
              <a:t>Kandidati so sprejeti v prvega od napisanih študijskih programov v prijavi, za katerega izpolnjujejo splošne pogoje za vpis in </a:t>
            </a:r>
            <a:r>
              <a:rPr lang="sl-SI" sz="1600" dirty="0">
                <a:solidFill>
                  <a:srgbClr val="C00000"/>
                </a:solidFill>
                <a:latin typeface="+mn-lt"/>
                <a:ea typeface="Times New Roman"/>
                <a:cs typeface="Times New Roman"/>
              </a:rPr>
              <a:t>so dosegli 90% minimuma točk</a:t>
            </a:r>
            <a:r>
              <a:rPr lang="sl-SI" sz="1600" dirty="0">
                <a:latin typeface="+mn-lt"/>
                <a:ea typeface="Times New Roman"/>
                <a:cs typeface="Times New Roman"/>
              </a:rPr>
              <a:t>.</a:t>
            </a:r>
            <a:endParaRPr lang="sl-SI" sz="1600" dirty="0">
              <a:latin typeface="+mn-lt"/>
              <a:ea typeface="Calibri"/>
              <a:cs typeface="Times New Roman"/>
            </a:endParaRPr>
          </a:p>
          <a:p>
            <a:pPr marL="0" indent="0">
              <a:buNone/>
            </a:pPr>
            <a:endParaRPr lang="sl-SI" sz="1800" dirty="0">
              <a:solidFill>
                <a:srgbClr val="002060"/>
              </a:solidFill>
            </a:endParaRPr>
          </a:p>
        </p:txBody>
      </p:sp>
    </p:spTree>
    <p:extLst>
      <p:ext uri="{BB962C8B-B14F-4D97-AF65-F5344CB8AC3E}">
        <p14:creationId xmlns:p14="http://schemas.microsoft.com/office/powerpoint/2010/main" val="141842810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p:cNvSpPr>
            <a:spLocks noGrp="1"/>
          </p:cNvSpPr>
          <p:nvPr>
            <p:ph type="title"/>
          </p:nvPr>
        </p:nvSpPr>
        <p:spPr>
          <a:xfrm>
            <a:off x="1331641" y="-20538"/>
            <a:ext cx="5654936" cy="594066"/>
          </a:xfrm>
        </p:spPr>
        <p:txBody>
          <a:bodyPr/>
          <a:lstStyle/>
          <a:p>
            <a:r>
              <a:rPr lang="sl-SI" sz="2400" dirty="0"/>
              <a:t>KAKO IZPOLNIM PRIJAVO - </a:t>
            </a:r>
            <a:r>
              <a:rPr lang="sl-SI" sz="2400" dirty="0" err="1"/>
              <a:t>POS</a:t>
            </a:r>
            <a:r>
              <a:rPr lang="sl-SI" sz="2400" dirty="0"/>
              <a:t> ???</a:t>
            </a:r>
          </a:p>
        </p:txBody>
      </p:sp>
      <p:sp>
        <p:nvSpPr>
          <p:cNvPr id="6" name="PoljeZBesedilom 5"/>
          <p:cNvSpPr txBox="1"/>
          <p:nvPr/>
        </p:nvSpPr>
        <p:spPr>
          <a:xfrm>
            <a:off x="1356250" y="721147"/>
            <a:ext cx="2092832" cy="923330"/>
          </a:xfrm>
          <a:prstGeom prst="rect">
            <a:avLst/>
          </a:prstGeom>
          <a:solidFill>
            <a:schemeClr val="bg1">
              <a:lumMod val="85000"/>
            </a:schemeClr>
          </a:solidFill>
          <a:ln/>
        </p:spPr>
        <p:style>
          <a:lnRef idx="0">
            <a:schemeClr val="accent6"/>
          </a:lnRef>
          <a:fillRef idx="3">
            <a:schemeClr val="accent6"/>
          </a:fillRef>
          <a:effectRef idx="3">
            <a:schemeClr val="accent6"/>
          </a:effectRef>
          <a:fontRef idx="minor">
            <a:schemeClr val="lt1"/>
          </a:fontRef>
        </p:style>
        <p:txBody>
          <a:bodyPr wrap="square" rtlCol="0">
            <a:spAutoFit/>
          </a:bodyP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sl-SI" sz="1800" b="1" i="0" u="sng" strike="noStrike" kern="1200" cap="none" spc="0" normalizeH="0" baseline="0" noProof="0" dirty="0">
                <a:ln>
                  <a:noFill/>
                </a:ln>
                <a:solidFill>
                  <a:srgbClr val="002060"/>
                </a:solidFill>
                <a:effectLst/>
                <a:uLnTx/>
                <a:uFillTx/>
                <a:latin typeface="Calibri"/>
                <a:ea typeface="+mn-ea"/>
                <a:cs typeface="+mn-cs"/>
                <a:sym typeface="Arial"/>
              </a:rPr>
              <a:t>IGOR B. (</a:t>
            </a:r>
            <a:r>
              <a:rPr kumimoji="0" lang="sl-SI" sz="1800" b="1" i="0" u="sng" strike="noStrike" kern="1200" cap="none" spc="0" normalizeH="0" baseline="0" noProof="0" dirty="0" err="1">
                <a:ln>
                  <a:noFill/>
                </a:ln>
                <a:solidFill>
                  <a:srgbClr val="002060"/>
                </a:solidFill>
                <a:effectLst/>
                <a:uLnTx/>
                <a:uFillTx/>
                <a:latin typeface="Calibri"/>
                <a:ea typeface="+mn-ea"/>
                <a:cs typeface="+mn-cs"/>
                <a:sym typeface="Arial"/>
              </a:rPr>
              <a:t>POS</a:t>
            </a:r>
            <a:r>
              <a:rPr kumimoji="0" lang="sl-SI" sz="1800" b="1" i="0" u="sng" strike="noStrike" kern="1200" cap="none" spc="0" normalizeH="0" baseline="0" noProof="0" dirty="0">
                <a:ln>
                  <a:noFill/>
                </a:ln>
                <a:solidFill>
                  <a:srgbClr val="002060"/>
                </a:solidFill>
                <a:effectLst/>
                <a:uLnTx/>
                <a:uFillTx/>
                <a:latin typeface="Calibri"/>
                <a:ea typeface="+mn-ea"/>
                <a:cs typeface="+mn-cs"/>
                <a:sym typeface="Arial"/>
              </a:rPr>
              <a:t>)</a:t>
            </a:r>
            <a:r>
              <a:rPr kumimoji="0" lang="sl-SI" sz="1350" b="1" i="0" u="none" strike="noStrike" kern="1200" cap="none" spc="0" normalizeH="0" baseline="0" noProof="0" dirty="0">
                <a:ln>
                  <a:noFill/>
                </a:ln>
                <a:solidFill>
                  <a:srgbClr val="002060"/>
                </a:solidFill>
                <a:effectLst/>
                <a:uLnTx/>
                <a:uFillTx/>
                <a:latin typeface="Calibri"/>
                <a:ea typeface="+mn-ea"/>
                <a:cs typeface="+mn-cs"/>
                <a:sym typeface="Arial"/>
              </a:rPr>
              <a:t> </a:t>
            </a:r>
          </a:p>
          <a:p>
            <a:pPr marL="0" marR="0" lvl="0" indent="0" algn="l" defTabSz="685800" rtl="0" eaLnBrk="1" fontAlgn="base" latinLnBrk="0" hangingPunct="1">
              <a:lnSpc>
                <a:spcPct val="100000"/>
              </a:lnSpc>
              <a:spcBef>
                <a:spcPct val="0"/>
              </a:spcBef>
              <a:spcAft>
                <a:spcPct val="0"/>
              </a:spcAft>
              <a:buClrTx/>
              <a:buSzTx/>
              <a:buFont typeface="Arial"/>
              <a:buNone/>
              <a:tabLst/>
              <a:defRPr/>
            </a:pPr>
            <a:r>
              <a:rPr kumimoji="0" lang="sl-SI" sz="1200" b="0" i="0" u="none" strike="noStrike" kern="1200" cap="none" spc="0" normalizeH="0" baseline="0" noProof="0" dirty="0">
                <a:ln>
                  <a:noFill/>
                </a:ln>
                <a:solidFill>
                  <a:srgbClr val="002060"/>
                </a:solidFill>
                <a:effectLst/>
                <a:uLnTx/>
                <a:uFillTx/>
                <a:latin typeface="Calibri"/>
                <a:ea typeface="+mn-ea"/>
                <a:cs typeface="+mn-cs"/>
                <a:sym typeface="Arial"/>
              </a:rPr>
              <a:t>3. letnik = 2</a:t>
            </a:r>
          </a:p>
          <a:p>
            <a:pPr marL="0" marR="0" lvl="0" indent="0" algn="l" defTabSz="685800" rtl="0" eaLnBrk="1" fontAlgn="base" latinLnBrk="0" hangingPunct="1">
              <a:lnSpc>
                <a:spcPct val="100000"/>
              </a:lnSpc>
              <a:spcBef>
                <a:spcPct val="0"/>
              </a:spcBef>
              <a:spcAft>
                <a:spcPct val="0"/>
              </a:spcAft>
              <a:buClrTx/>
              <a:buSzTx/>
              <a:buFont typeface="Arial"/>
              <a:buNone/>
              <a:tabLst/>
              <a:defRPr/>
            </a:pPr>
            <a:r>
              <a:rPr kumimoji="0" lang="sl-SI" sz="1200" b="0" i="0" u="none" strike="noStrike" kern="1200" cap="none" spc="0" normalizeH="0" baseline="0" noProof="0" dirty="0">
                <a:ln>
                  <a:noFill/>
                </a:ln>
                <a:solidFill>
                  <a:srgbClr val="002060"/>
                </a:solidFill>
                <a:effectLst/>
                <a:uLnTx/>
                <a:uFillTx/>
                <a:latin typeface="Calibri"/>
                <a:ea typeface="+mn-ea"/>
                <a:cs typeface="+mn-cs"/>
                <a:sym typeface="Arial"/>
              </a:rPr>
              <a:t>4. letnik = 2</a:t>
            </a:r>
          </a:p>
          <a:p>
            <a:pPr marL="0" marR="0" lvl="0" indent="0" algn="l" defTabSz="685800" rtl="0" eaLnBrk="1" fontAlgn="base" latinLnBrk="0" hangingPunct="1">
              <a:lnSpc>
                <a:spcPct val="100000"/>
              </a:lnSpc>
              <a:spcBef>
                <a:spcPct val="0"/>
              </a:spcBef>
              <a:spcAft>
                <a:spcPct val="0"/>
              </a:spcAft>
              <a:buClrTx/>
              <a:buSzTx/>
              <a:buFont typeface="Arial"/>
              <a:buNone/>
              <a:tabLst/>
              <a:defRPr/>
            </a:pPr>
            <a:r>
              <a:rPr kumimoji="0" lang="sl-SI" sz="1200" b="0" i="0" u="none" strike="noStrike" kern="1200" cap="none" spc="0" normalizeH="0" baseline="0" noProof="0" dirty="0">
                <a:ln>
                  <a:noFill/>
                </a:ln>
                <a:solidFill>
                  <a:srgbClr val="002060"/>
                </a:solidFill>
                <a:effectLst/>
                <a:uLnTx/>
                <a:uFillTx/>
                <a:latin typeface="Calibri"/>
                <a:ea typeface="+mn-ea"/>
                <a:cs typeface="+mn-cs"/>
                <a:sym typeface="Arial"/>
              </a:rPr>
              <a:t>Matura = 10 točk </a:t>
            </a:r>
            <a:r>
              <a:rPr kumimoji="0" lang="sl-SI" sz="1200" b="1" i="0" u="none" strike="noStrike" kern="1200" cap="none" spc="0" normalizeH="0" baseline="0" noProof="0" dirty="0">
                <a:ln>
                  <a:noFill/>
                </a:ln>
                <a:solidFill>
                  <a:srgbClr val="C00000"/>
                </a:solidFill>
                <a:effectLst/>
                <a:uLnTx/>
                <a:uFillTx/>
                <a:latin typeface="Calibri"/>
                <a:ea typeface="+mn-ea"/>
                <a:cs typeface="+mn-cs"/>
                <a:sym typeface="Arial"/>
              </a:rPr>
              <a:t>=&gt; 40točk</a:t>
            </a:r>
          </a:p>
        </p:txBody>
      </p:sp>
      <p:sp>
        <p:nvSpPr>
          <p:cNvPr id="7" name="PoljeZBesedilom 6"/>
          <p:cNvSpPr txBox="1"/>
          <p:nvPr/>
        </p:nvSpPr>
        <p:spPr>
          <a:xfrm>
            <a:off x="4939646" y="728218"/>
            <a:ext cx="2000838" cy="923330"/>
          </a:xfrm>
          <a:prstGeom prst="rect">
            <a:avLst/>
          </a:prstGeom>
          <a:gradFill>
            <a:gsLst>
              <a:gs pos="80000">
                <a:schemeClr val="accent1">
                  <a:shade val="93000"/>
                  <a:satMod val="130000"/>
                </a:schemeClr>
              </a:gs>
              <a:gs pos="100000">
                <a:schemeClr val="accent1">
                  <a:shade val="94000"/>
                  <a:satMod val="135000"/>
                </a:schemeClr>
              </a:gs>
            </a:gsLst>
          </a:gradFill>
          <a:ln/>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sl-SI" sz="1800" b="1" i="0" u="sng" strike="noStrike" kern="1200" cap="none" spc="0" normalizeH="0" baseline="0" noProof="0" dirty="0">
                <a:ln>
                  <a:noFill/>
                </a:ln>
                <a:solidFill>
                  <a:prstClr val="white"/>
                </a:solidFill>
                <a:effectLst/>
                <a:uLnTx/>
                <a:uFillTx/>
                <a:latin typeface="Calibri"/>
                <a:ea typeface="+mn-ea"/>
                <a:cs typeface="+mn-cs"/>
                <a:sym typeface="Arial"/>
              </a:rPr>
              <a:t>PETRA K. (</a:t>
            </a:r>
            <a:r>
              <a:rPr kumimoji="0" lang="sl-SI" sz="1800" b="1" i="0" u="sng" strike="noStrike" kern="1200" cap="none" spc="0" normalizeH="0" baseline="0" noProof="0" dirty="0" err="1">
                <a:ln>
                  <a:noFill/>
                </a:ln>
                <a:solidFill>
                  <a:prstClr val="white"/>
                </a:solidFill>
                <a:effectLst/>
                <a:uLnTx/>
                <a:uFillTx/>
                <a:latin typeface="Calibri"/>
                <a:ea typeface="+mn-ea"/>
                <a:cs typeface="+mn-cs"/>
                <a:sym typeface="Arial"/>
              </a:rPr>
              <a:t>POS</a:t>
            </a:r>
            <a:r>
              <a:rPr kumimoji="0" lang="sl-SI" sz="1800" b="1" i="0" u="sng" strike="noStrike" kern="1200" cap="none" spc="0" normalizeH="0" baseline="0" noProof="0" dirty="0">
                <a:ln>
                  <a:noFill/>
                </a:ln>
                <a:solidFill>
                  <a:prstClr val="white"/>
                </a:solidFill>
                <a:effectLst/>
                <a:uLnTx/>
                <a:uFillTx/>
                <a:latin typeface="Calibri"/>
                <a:ea typeface="+mn-ea"/>
                <a:cs typeface="+mn-cs"/>
                <a:sym typeface="Arial"/>
              </a:rPr>
              <a:t>)</a:t>
            </a:r>
            <a:endParaRPr kumimoji="0" lang="sl-SI" sz="1350" b="1" i="0" u="none" strike="noStrike" kern="1200" cap="none" spc="0" normalizeH="0" baseline="0" noProof="0" dirty="0">
              <a:ln>
                <a:noFill/>
              </a:ln>
              <a:solidFill>
                <a:prstClr val="white"/>
              </a:solidFill>
              <a:effectLst/>
              <a:uLnTx/>
              <a:uFillTx/>
              <a:latin typeface="Calibri"/>
              <a:ea typeface="+mn-ea"/>
              <a:cs typeface="+mn-cs"/>
              <a:sym typeface="Arial"/>
            </a:endParaRPr>
          </a:p>
          <a:p>
            <a:pPr marL="0" marR="0" lvl="0" indent="0" algn="l" defTabSz="685800" rtl="0" eaLnBrk="1" fontAlgn="base" latinLnBrk="0" hangingPunct="1">
              <a:lnSpc>
                <a:spcPct val="100000"/>
              </a:lnSpc>
              <a:spcBef>
                <a:spcPct val="0"/>
              </a:spcBef>
              <a:spcAft>
                <a:spcPct val="0"/>
              </a:spcAft>
              <a:buClrTx/>
              <a:buSzTx/>
              <a:buFont typeface="Arial"/>
              <a:buNone/>
              <a:tabLst/>
              <a:defRPr/>
            </a:pPr>
            <a:r>
              <a:rPr kumimoji="0" lang="sl-SI" sz="1200" b="0" i="0" u="none" strike="noStrike" kern="1200" cap="none" spc="0" normalizeH="0" baseline="0" noProof="0" dirty="0">
                <a:ln>
                  <a:noFill/>
                </a:ln>
                <a:solidFill>
                  <a:prstClr val="white"/>
                </a:solidFill>
                <a:effectLst/>
                <a:uLnTx/>
                <a:uFillTx/>
                <a:latin typeface="Calibri"/>
                <a:ea typeface="+mn-ea"/>
                <a:cs typeface="+mn-cs"/>
                <a:sym typeface="Arial"/>
              </a:rPr>
              <a:t>3. letnik = 3</a:t>
            </a:r>
          </a:p>
          <a:p>
            <a:pPr marL="0" marR="0" lvl="0" indent="0" algn="l" defTabSz="685800" rtl="0" eaLnBrk="1" fontAlgn="base" latinLnBrk="0" hangingPunct="1">
              <a:lnSpc>
                <a:spcPct val="100000"/>
              </a:lnSpc>
              <a:spcBef>
                <a:spcPct val="0"/>
              </a:spcBef>
              <a:spcAft>
                <a:spcPct val="0"/>
              </a:spcAft>
              <a:buClrTx/>
              <a:buSzTx/>
              <a:buFont typeface="Arial"/>
              <a:buNone/>
              <a:tabLst/>
              <a:defRPr/>
            </a:pPr>
            <a:r>
              <a:rPr kumimoji="0" lang="sl-SI" sz="1200" b="0" i="0" u="none" strike="noStrike" kern="1200" cap="none" spc="0" normalizeH="0" baseline="0" noProof="0" dirty="0">
                <a:ln>
                  <a:noFill/>
                </a:ln>
                <a:solidFill>
                  <a:prstClr val="white"/>
                </a:solidFill>
                <a:effectLst/>
                <a:uLnTx/>
                <a:uFillTx/>
                <a:latin typeface="Calibri"/>
                <a:ea typeface="+mn-ea"/>
                <a:cs typeface="+mn-cs"/>
                <a:sym typeface="Arial"/>
              </a:rPr>
              <a:t>4. letnik = 4</a:t>
            </a:r>
          </a:p>
          <a:p>
            <a:pPr marL="0" marR="0" lvl="0" indent="0" algn="l" defTabSz="685800" rtl="0" eaLnBrk="1" fontAlgn="base" latinLnBrk="0" hangingPunct="1">
              <a:lnSpc>
                <a:spcPct val="100000"/>
              </a:lnSpc>
              <a:spcBef>
                <a:spcPct val="0"/>
              </a:spcBef>
              <a:spcAft>
                <a:spcPct val="0"/>
              </a:spcAft>
              <a:buClrTx/>
              <a:buSzTx/>
              <a:buFont typeface="Arial"/>
              <a:buNone/>
              <a:tabLst/>
              <a:defRPr/>
            </a:pPr>
            <a:r>
              <a:rPr kumimoji="0" lang="sl-SI" sz="1200" b="0" i="0" u="none" strike="noStrike" kern="1200" cap="none" spc="0" normalizeH="0" baseline="0" noProof="0" dirty="0">
                <a:ln>
                  <a:noFill/>
                </a:ln>
                <a:solidFill>
                  <a:prstClr val="white"/>
                </a:solidFill>
                <a:effectLst/>
                <a:uLnTx/>
                <a:uFillTx/>
                <a:latin typeface="Calibri"/>
                <a:ea typeface="+mn-ea"/>
                <a:cs typeface="+mn-cs"/>
                <a:sym typeface="Arial"/>
              </a:rPr>
              <a:t>Matura = 20 točk</a:t>
            </a:r>
            <a:r>
              <a:rPr kumimoji="0" lang="sl-SI" sz="1200" b="0" i="0" u="none" strike="noStrike" kern="1200" cap="none" spc="0" normalizeH="0" baseline="0" noProof="0" dirty="0">
                <a:ln>
                  <a:noFill/>
                </a:ln>
                <a:solidFill>
                  <a:srgbClr val="002060"/>
                </a:solidFill>
                <a:effectLst/>
                <a:uLnTx/>
                <a:uFillTx/>
                <a:latin typeface="Calibri"/>
                <a:ea typeface="+mn-ea"/>
                <a:cs typeface="+mn-cs"/>
                <a:sym typeface="Arial"/>
              </a:rPr>
              <a:t> </a:t>
            </a:r>
            <a:r>
              <a:rPr kumimoji="0" lang="sl-SI" sz="1200" b="1" i="0" u="none" strike="noStrike" kern="1200" cap="none" spc="0" normalizeH="0" baseline="0" noProof="0" dirty="0">
                <a:ln>
                  <a:noFill/>
                </a:ln>
                <a:solidFill>
                  <a:srgbClr val="C00000"/>
                </a:solidFill>
                <a:effectLst/>
                <a:uLnTx/>
                <a:uFillTx/>
                <a:latin typeface="Calibri"/>
                <a:ea typeface="+mn-ea"/>
                <a:cs typeface="+mn-cs"/>
                <a:sym typeface="Arial"/>
              </a:rPr>
              <a:t>=&gt; 76točk</a:t>
            </a:r>
          </a:p>
        </p:txBody>
      </p:sp>
      <p:sp>
        <p:nvSpPr>
          <p:cNvPr id="11" name="Dokument 10"/>
          <p:cNvSpPr/>
          <p:nvPr/>
        </p:nvSpPr>
        <p:spPr>
          <a:xfrm>
            <a:off x="1356250" y="1755743"/>
            <a:ext cx="2918806" cy="966248"/>
          </a:xfrm>
          <a:prstGeom prst="flowChartDocument">
            <a:avLst/>
          </a:prstGeom>
          <a:solidFill>
            <a:schemeClr val="bg1">
              <a:lumMod val="75000"/>
            </a:schemeClr>
          </a:solidFill>
        </p:spPr>
        <p:style>
          <a:lnRef idx="0">
            <a:schemeClr val="accent6"/>
          </a:lnRef>
          <a:fillRef idx="3">
            <a:schemeClr val="accent6"/>
          </a:fillRef>
          <a:effectRef idx="3">
            <a:schemeClr val="accent6"/>
          </a:effectRef>
          <a:fontRef idx="minor">
            <a:schemeClr val="lt1"/>
          </a:fontRef>
        </p:style>
        <p:txBody>
          <a:bodyPr rtlCol="0" anchor="ctr"/>
          <a:lstStyle/>
          <a:p>
            <a:pPr marL="257175" marR="0" lvl="0" indent="-257175" algn="ctr" defTabSz="685800" rtl="0" eaLnBrk="1" fontAlgn="base" latinLnBrk="0" hangingPunct="1">
              <a:lnSpc>
                <a:spcPct val="100000"/>
              </a:lnSpc>
              <a:spcBef>
                <a:spcPct val="0"/>
              </a:spcBef>
              <a:spcAft>
                <a:spcPct val="0"/>
              </a:spcAft>
              <a:buClrTx/>
              <a:buSzTx/>
              <a:buFontTx/>
              <a:buAutoNum type="arabicPeriod"/>
              <a:tabLst/>
              <a:defRPr/>
            </a:pPr>
            <a:endParaRPr kumimoji="0" lang="sl-SI" sz="1350" b="0" i="0" u="none" strike="noStrike" kern="1200" cap="none" spc="0" normalizeH="0" baseline="0" noProof="0" dirty="0">
              <a:ln>
                <a:noFill/>
              </a:ln>
              <a:solidFill>
                <a:prstClr val="white"/>
              </a:solidFill>
              <a:effectLst/>
              <a:uLnTx/>
              <a:uFillTx/>
              <a:latin typeface="Calibri"/>
              <a:ea typeface="+mn-ea"/>
              <a:cs typeface="+mn-cs"/>
              <a:sym typeface="Arial"/>
            </a:endParaRPr>
          </a:p>
          <a:p>
            <a:pPr marL="257175" marR="0" lvl="0" indent="-257175" algn="ctr" defTabSz="685800" rtl="0" eaLnBrk="1" fontAlgn="base" latinLnBrk="0" hangingPunct="1">
              <a:lnSpc>
                <a:spcPct val="100000"/>
              </a:lnSpc>
              <a:spcBef>
                <a:spcPct val="0"/>
              </a:spcBef>
              <a:spcAft>
                <a:spcPct val="0"/>
              </a:spcAft>
              <a:buClrTx/>
              <a:buSzTx/>
              <a:buFontTx/>
              <a:buAutoNum type="arabicPeriod"/>
              <a:tabLst/>
              <a:defRPr/>
            </a:pPr>
            <a:r>
              <a:rPr kumimoji="0" lang="sl-SI" sz="1350" b="1" i="0" u="none" strike="noStrike" kern="1200" cap="none" spc="0" normalizeH="0" baseline="0" noProof="0" dirty="0">
                <a:ln>
                  <a:noFill/>
                </a:ln>
                <a:solidFill>
                  <a:prstClr val="black"/>
                </a:solidFill>
                <a:effectLst/>
                <a:uLnTx/>
                <a:uFillTx/>
                <a:latin typeface="Calibri"/>
                <a:ea typeface="+mn-ea"/>
                <a:cs typeface="+mn-cs"/>
                <a:sym typeface="Arial"/>
              </a:rPr>
              <a:t>ŽELJA</a:t>
            </a:r>
          </a:p>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sl-SI" sz="1350" b="1" i="0" u="none" strike="noStrike" kern="1200" cap="none" spc="0" normalizeH="0" baseline="0" noProof="0" dirty="0">
                <a:ln>
                  <a:noFill/>
                </a:ln>
                <a:solidFill>
                  <a:prstClr val="black"/>
                </a:solidFill>
                <a:effectLst/>
                <a:uLnTx/>
                <a:uFillTx/>
                <a:latin typeface="Calibri"/>
                <a:ea typeface="+mn-ea"/>
                <a:cs typeface="+mn-cs"/>
                <a:sym typeface="Arial"/>
              </a:rPr>
              <a:t>Logistika </a:t>
            </a:r>
            <a:r>
              <a:rPr kumimoji="0" lang="sl-SI" sz="1350" b="1" i="0" u="none" strike="noStrike" kern="1200" cap="none" spc="0" normalizeH="0" baseline="0" noProof="0" dirty="0" err="1">
                <a:ln>
                  <a:noFill/>
                </a:ln>
                <a:solidFill>
                  <a:prstClr val="black"/>
                </a:solidFill>
                <a:effectLst/>
                <a:uLnTx/>
                <a:uFillTx/>
                <a:latin typeface="Calibri"/>
                <a:ea typeface="+mn-ea"/>
                <a:cs typeface="+mn-cs"/>
                <a:sym typeface="Arial"/>
              </a:rPr>
              <a:t>sist</a:t>
            </a:r>
            <a:r>
              <a:rPr kumimoji="0" lang="sl-SI" sz="1350" b="1" i="0" u="none" strike="noStrike" kern="1200" cap="none" spc="0" normalizeH="0" baseline="0" noProof="0" dirty="0">
                <a:ln>
                  <a:noFill/>
                </a:ln>
                <a:solidFill>
                  <a:prstClr val="black"/>
                </a:solidFill>
                <a:effectLst/>
                <a:uLnTx/>
                <a:uFillTx/>
                <a:latin typeface="Calibri"/>
                <a:ea typeface="+mn-ea"/>
                <a:cs typeface="+mn-cs"/>
                <a:sym typeface="Arial"/>
              </a:rPr>
              <a:t>. </a:t>
            </a:r>
            <a:r>
              <a:rPr kumimoji="0" lang="sl-SI" sz="1350" b="1" i="0" u="none" strike="noStrike" kern="1200" cap="none" spc="0" normalizeH="0" baseline="0" noProof="0" dirty="0" err="1">
                <a:ln>
                  <a:noFill/>
                </a:ln>
                <a:solidFill>
                  <a:prstClr val="black"/>
                </a:solidFill>
                <a:effectLst/>
                <a:uLnTx/>
                <a:uFillTx/>
                <a:latin typeface="Calibri"/>
                <a:ea typeface="+mn-ea"/>
                <a:cs typeface="+mn-cs"/>
                <a:sym typeface="Arial"/>
              </a:rPr>
              <a:t>UN</a:t>
            </a:r>
            <a:r>
              <a:rPr kumimoji="0" lang="sl-SI" sz="1350" b="1" i="0" u="none" strike="noStrike" kern="1200" cap="none" spc="0" normalizeH="0" baseline="0" noProof="0" dirty="0">
                <a:ln>
                  <a:noFill/>
                </a:ln>
                <a:solidFill>
                  <a:prstClr val="black"/>
                </a:solidFill>
                <a:effectLst/>
                <a:uLnTx/>
                <a:uFillTx/>
                <a:latin typeface="Calibri"/>
                <a:ea typeface="+mn-ea"/>
                <a:cs typeface="+mn-cs"/>
                <a:sym typeface="Arial"/>
              </a:rPr>
              <a:t> – </a:t>
            </a:r>
            <a:r>
              <a:rPr kumimoji="0" lang="sl-SI" sz="1350" b="1" i="0" u="none" strike="noStrike" kern="1200" cap="none" spc="0" normalizeH="0" baseline="0" noProof="0" dirty="0" err="1">
                <a:ln>
                  <a:noFill/>
                </a:ln>
                <a:solidFill>
                  <a:prstClr val="black"/>
                </a:solidFill>
                <a:effectLst/>
                <a:uLnTx/>
                <a:uFillTx/>
                <a:latin typeface="Calibri"/>
                <a:ea typeface="+mn-ea"/>
                <a:cs typeface="+mn-cs"/>
                <a:sym typeface="Arial"/>
              </a:rPr>
              <a:t>UMB</a:t>
            </a:r>
            <a:r>
              <a:rPr kumimoji="0" lang="sl-SI" sz="1350" b="1" i="0" u="none" strike="noStrike" kern="1200" cap="none" spc="0" normalizeH="0" baseline="0" noProof="0" dirty="0">
                <a:ln>
                  <a:noFill/>
                </a:ln>
                <a:solidFill>
                  <a:prstClr val="black"/>
                </a:solidFill>
                <a:effectLst/>
                <a:uLnTx/>
                <a:uFillTx/>
                <a:latin typeface="Calibri"/>
                <a:ea typeface="+mn-ea"/>
                <a:cs typeface="+mn-cs"/>
                <a:sym typeface="Arial"/>
              </a:rPr>
              <a:t> (100 mest)</a:t>
            </a:r>
          </a:p>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sl-SI" sz="1350" b="1" i="0" u="none" strike="noStrike" kern="1200" cap="none" spc="0" normalizeH="0" baseline="0" noProof="0" dirty="0">
                <a:ln>
                  <a:noFill/>
                </a:ln>
                <a:solidFill>
                  <a:prstClr val="black"/>
                </a:solidFill>
                <a:effectLst/>
                <a:uLnTx/>
                <a:uFillTx/>
                <a:latin typeface="Calibri"/>
                <a:ea typeface="+mn-ea"/>
                <a:cs typeface="+mn-cs"/>
                <a:sym typeface="Arial"/>
              </a:rPr>
              <a:t>(NEOMEJEN, 95 sprejetih</a:t>
            </a:r>
            <a:r>
              <a:rPr kumimoji="0" lang="sl-SI" sz="1350" b="0" i="0" u="none" strike="noStrike" kern="1200" cap="none" spc="0" normalizeH="0" baseline="0" noProof="0" dirty="0">
                <a:ln>
                  <a:noFill/>
                </a:ln>
                <a:solidFill>
                  <a:srgbClr val="FFC000"/>
                </a:solidFill>
                <a:effectLst/>
                <a:uLnTx/>
                <a:uFillTx/>
                <a:latin typeface="Calibri"/>
                <a:ea typeface="+mn-ea"/>
                <a:cs typeface="+mn-cs"/>
                <a:sym typeface="Arial"/>
              </a:rPr>
              <a:t>)</a:t>
            </a:r>
            <a:endParaRPr kumimoji="0" lang="sl-SI" sz="1350" b="0" i="0" u="none" strike="noStrike" kern="1200" cap="none" spc="0" normalizeH="0" baseline="0" noProof="0" dirty="0">
              <a:ln>
                <a:noFill/>
              </a:ln>
              <a:solidFill>
                <a:prstClr val="white"/>
              </a:solidFill>
              <a:effectLst/>
              <a:uLnTx/>
              <a:uFillTx/>
              <a:latin typeface="Calibri"/>
              <a:ea typeface="+mn-ea"/>
              <a:cs typeface="+mn-cs"/>
              <a:sym typeface="Arial"/>
            </a:endParaRPr>
          </a:p>
        </p:txBody>
      </p:sp>
      <p:sp>
        <p:nvSpPr>
          <p:cNvPr id="12" name="Dokument 11"/>
          <p:cNvSpPr/>
          <p:nvPr/>
        </p:nvSpPr>
        <p:spPr>
          <a:xfrm>
            <a:off x="4668622" y="1755743"/>
            <a:ext cx="3110789" cy="926183"/>
          </a:xfrm>
          <a:prstGeom prst="flowChartDocument">
            <a:avLst/>
          </a:prstGeom>
          <a:gradFill>
            <a:gsLst>
              <a:gs pos="80000">
                <a:schemeClr val="accent1">
                  <a:shade val="93000"/>
                  <a:satMod val="130000"/>
                </a:schemeClr>
              </a:gs>
              <a:gs pos="100000">
                <a:schemeClr val="accent1">
                  <a:shade val="94000"/>
                  <a:satMod val="135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marL="257175" marR="0" lvl="0" indent="-257175" algn="ctr" defTabSz="685800" rtl="0" eaLnBrk="1" fontAlgn="base" latinLnBrk="0" hangingPunct="1">
              <a:lnSpc>
                <a:spcPct val="100000"/>
              </a:lnSpc>
              <a:spcBef>
                <a:spcPct val="0"/>
              </a:spcBef>
              <a:spcAft>
                <a:spcPct val="0"/>
              </a:spcAft>
              <a:buClrTx/>
              <a:buSzTx/>
              <a:buFontTx/>
              <a:buAutoNum type="arabicPeriod"/>
              <a:tabLst/>
              <a:defRPr/>
            </a:pPr>
            <a:endParaRPr kumimoji="0" lang="sl-SI" sz="1350" b="0" i="0" u="none" strike="noStrike" kern="1200" cap="none" spc="0" normalizeH="0" baseline="0" noProof="0" dirty="0">
              <a:ln>
                <a:noFill/>
              </a:ln>
              <a:solidFill>
                <a:prstClr val="white"/>
              </a:solidFill>
              <a:effectLst/>
              <a:uLnTx/>
              <a:uFillTx/>
              <a:latin typeface="Calibri"/>
              <a:ea typeface="+mn-ea"/>
              <a:cs typeface="+mn-cs"/>
              <a:sym typeface="Arial"/>
            </a:endParaRPr>
          </a:p>
          <a:p>
            <a:pPr marL="257175" marR="0" lvl="0" indent="-257175" algn="ctr" defTabSz="685800" rtl="0" eaLnBrk="1" fontAlgn="base" latinLnBrk="0" hangingPunct="1">
              <a:lnSpc>
                <a:spcPct val="100000"/>
              </a:lnSpc>
              <a:spcBef>
                <a:spcPct val="0"/>
              </a:spcBef>
              <a:spcAft>
                <a:spcPct val="0"/>
              </a:spcAft>
              <a:buClrTx/>
              <a:buSzTx/>
              <a:buFontTx/>
              <a:buAutoNum type="arabicPeriod"/>
              <a:tabLst/>
              <a:defRPr/>
            </a:pPr>
            <a:r>
              <a:rPr kumimoji="0" lang="sl-SI" sz="1350" b="0" i="0" u="none" strike="noStrike" kern="1200" cap="none" spc="0" normalizeH="0" baseline="0" noProof="0" dirty="0">
                <a:ln>
                  <a:noFill/>
                </a:ln>
                <a:solidFill>
                  <a:prstClr val="white"/>
                </a:solidFill>
                <a:effectLst/>
                <a:uLnTx/>
                <a:uFillTx/>
                <a:latin typeface="Calibri"/>
                <a:ea typeface="+mn-ea"/>
                <a:cs typeface="+mn-cs"/>
                <a:sym typeface="Arial"/>
              </a:rPr>
              <a:t>ŽELJA</a:t>
            </a:r>
          </a:p>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sl-SI" sz="1350" b="0" i="0" u="none" strike="noStrike" kern="1200" cap="none" spc="0" normalizeH="0" baseline="0" noProof="0" dirty="0">
                <a:ln>
                  <a:noFill/>
                </a:ln>
                <a:solidFill>
                  <a:prstClr val="white"/>
                </a:solidFill>
                <a:effectLst/>
                <a:uLnTx/>
                <a:uFillTx/>
                <a:latin typeface="Calibri"/>
                <a:ea typeface="+mn-ea"/>
                <a:cs typeface="+mn-cs"/>
                <a:sym typeface="Arial"/>
              </a:rPr>
              <a:t>Medicina </a:t>
            </a:r>
            <a:r>
              <a:rPr kumimoji="0" lang="sl-SI" sz="1350" b="0" i="0" u="none" strike="noStrike" kern="1200" cap="none" spc="0" normalizeH="0" baseline="0" noProof="0" dirty="0" err="1">
                <a:ln>
                  <a:noFill/>
                </a:ln>
                <a:solidFill>
                  <a:prstClr val="white"/>
                </a:solidFill>
                <a:effectLst/>
                <a:uLnTx/>
                <a:uFillTx/>
                <a:latin typeface="Calibri"/>
                <a:ea typeface="+mn-ea"/>
                <a:cs typeface="+mn-cs"/>
                <a:sym typeface="Arial"/>
              </a:rPr>
              <a:t>UN</a:t>
            </a:r>
            <a:r>
              <a:rPr kumimoji="0" lang="sl-SI" sz="1350" b="0" i="0" u="none" strike="noStrike" kern="1200" cap="none" spc="0" normalizeH="0" baseline="0" noProof="0" dirty="0">
                <a:ln>
                  <a:noFill/>
                </a:ln>
                <a:solidFill>
                  <a:prstClr val="white"/>
                </a:solidFill>
                <a:effectLst/>
                <a:uLnTx/>
                <a:uFillTx/>
                <a:latin typeface="Calibri"/>
                <a:ea typeface="+mn-ea"/>
                <a:cs typeface="+mn-cs"/>
                <a:sym typeface="Arial"/>
              </a:rPr>
              <a:t> - ULJ (86 mest)	</a:t>
            </a:r>
          </a:p>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sl-SI" sz="1350" b="0" i="0" u="none" strike="noStrike" kern="1200" cap="none" spc="0" normalizeH="0" baseline="0" noProof="0" dirty="0">
                <a:ln>
                  <a:noFill/>
                </a:ln>
                <a:solidFill>
                  <a:prstClr val="white"/>
                </a:solidFill>
                <a:effectLst/>
                <a:uLnTx/>
                <a:uFillTx/>
                <a:latin typeface="Calibri"/>
                <a:ea typeface="+mn-ea"/>
                <a:cs typeface="+mn-cs"/>
                <a:sym typeface="Arial"/>
              </a:rPr>
              <a:t>(OMEJEN min 84 točk/</a:t>
            </a:r>
            <a:r>
              <a:rPr kumimoji="0" lang="sl-SI" sz="1350" b="1" i="0" u="none" strike="noStrike" kern="1200" cap="none" spc="0" normalizeH="0" baseline="0" noProof="0" dirty="0">
                <a:ln>
                  <a:noFill/>
                </a:ln>
                <a:solidFill>
                  <a:srgbClr val="C00000"/>
                </a:solidFill>
                <a:effectLst/>
                <a:uLnTx/>
                <a:uFillTx/>
                <a:latin typeface="Calibri"/>
                <a:ea typeface="+mn-ea"/>
                <a:cs typeface="+mn-cs"/>
                <a:sym typeface="Arial"/>
              </a:rPr>
              <a:t>min </a:t>
            </a:r>
            <a:r>
              <a:rPr kumimoji="0" lang="sl-SI" sz="1350" b="1" i="0" u="none" strike="noStrike" kern="1200" cap="none" spc="0" normalizeH="0" baseline="0" noProof="0" dirty="0" err="1">
                <a:ln>
                  <a:noFill/>
                </a:ln>
                <a:solidFill>
                  <a:srgbClr val="C00000"/>
                </a:solidFill>
                <a:effectLst/>
                <a:uLnTx/>
                <a:uFillTx/>
                <a:latin typeface="Calibri"/>
                <a:ea typeface="+mn-ea"/>
                <a:cs typeface="+mn-cs"/>
                <a:sym typeface="Arial"/>
              </a:rPr>
              <a:t>POS</a:t>
            </a:r>
            <a:r>
              <a:rPr kumimoji="0" lang="sl-SI" sz="1350" b="1" i="0" u="none" strike="noStrike" kern="1200" cap="none" spc="0" normalizeH="0" baseline="0" noProof="0" dirty="0">
                <a:ln>
                  <a:noFill/>
                </a:ln>
                <a:solidFill>
                  <a:srgbClr val="C00000"/>
                </a:solidFill>
                <a:effectLst/>
                <a:uLnTx/>
                <a:uFillTx/>
                <a:latin typeface="Calibri"/>
                <a:ea typeface="+mn-ea"/>
                <a:cs typeface="+mn-cs"/>
                <a:sym typeface="Arial"/>
              </a:rPr>
              <a:t> 75,6</a:t>
            </a:r>
            <a:r>
              <a:rPr kumimoji="0" lang="sl-SI" sz="1350" b="0" i="0" u="none" strike="noStrike" kern="1200" cap="none" spc="0" normalizeH="0" baseline="0" noProof="0" dirty="0">
                <a:ln>
                  <a:noFill/>
                </a:ln>
                <a:solidFill>
                  <a:srgbClr val="FFC000"/>
                </a:solidFill>
                <a:effectLst/>
                <a:uLnTx/>
                <a:uFillTx/>
                <a:latin typeface="Calibri"/>
                <a:ea typeface="+mn-ea"/>
                <a:cs typeface="+mn-cs"/>
                <a:sym typeface="Arial"/>
              </a:rPr>
              <a:t>)</a:t>
            </a:r>
          </a:p>
        </p:txBody>
      </p:sp>
      <p:sp>
        <p:nvSpPr>
          <p:cNvPr id="13" name="Dokument 12"/>
          <p:cNvSpPr/>
          <p:nvPr/>
        </p:nvSpPr>
        <p:spPr>
          <a:xfrm>
            <a:off x="4668622" y="2800940"/>
            <a:ext cx="3070784" cy="876693"/>
          </a:xfrm>
          <a:prstGeom prst="flowChartDocument">
            <a:avLst/>
          </a:prstGeom>
          <a:gradFill>
            <a:gsLst>
              <a:gs pos="80000">
                <a:schemeClr val="accent1">
                  <a:shade val="93000"/>
                  <a:satMod val="130000"/>
                </a:schemeClr>
              </a:gs>
              <a:gs pos="100000">
                <a:schemeClr val="accent1">
                  <a:shade val="94000"/>
                  <a:satMod val="135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marL="257175" marR="0" lvl="0" indent="-257175" algn="ctr" defTabSz="685800" rtl="0" eaLnBrk="1" fontAlgn="base" latinLnBrk="0" hangingPunct="1">
              <a:lnSpc>
                <a:spcPct val="100000"/>
              </a:lnSpc>
              <a:spcBef>
                <a:spcPct val="0"/>
              </a:spcBef>
              <a:spcAft>
                <a:spcPct val="0"/>
              </a:spcAft>
              <a:buClrTx/>
              <a:buSzTx/>
              <a:buFontTx/>
              <a:buAutoNum type="arabicPeriod"/>
              <a:tabLst/>
              <a:defRPr/>
            </a:pPr>
            <a:endParaRPr kumimoji="0" lang="sl-SI" sz="1350" b="0" i="0" u="none" strike="noStrike" kern="1200" cap="none" spc="0" normalizeH="0" baseline="0" noProof="0" dirty="0">
              <a:ln>
                <a:noFill/>
              </a:ln>
              <a:solidFill>
                <a:prstClr val="white"/>
              </a:solidFill>
              <a:effectLst/>
              <a:uLnTx/>
              <a:uFillTx/>
              <a:latin typeface="Calibri"/>
              <a:ea typeface="+mn-ea"/>
              <a:cs typeface="+mn-cs"/>
              <a:sym typeface="Arial"/>
            </a:endParaRPr>
          </a:p>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sl-SI" sz="1350" b="0" i="0" u="none" strike="noStrike" kern="1200" cap="none" spc="0" normalizeH="0" baseline="0" noProof="0" dirty="0">
                <a:ln>
                  <a:noFill/>
                </a:ln>
                <a:solidFill>
                  <a:prstClr val="white"/>
                </a:solidFill>
                <a:effectLst/>
                <a:uLnTx/>
                <a:uFillTx/>
                <a:latin typeface="Calibri"/>
                <a:ea typeface="+mn-ea"/>
                <a:cs typeface="+mn-cs"/>
                <a:sym typeface="Arial"/>
              </a:rPr>
              <a:t>2. ŽELJA</a:t>
            </a:r>
          </a:p>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sl-SI" sz="1350" b="0" i="0" u="none" strike="noStrike" kern="1200" cap="none" spc="0" normalizeH="0" baseline="0" noProof="0" dirty="0">
                <a:ln>
                  <a:noFill/>
                </a:ln>
                <a:solidFill>
                  <a:prstClr val="white"/>
                </a:solidFill>
                <a:effectLst/>
                <a:uLnTx/>
                <a:uFillTx/>
                <a:latin typeface="Calibri"/>
                <a:ea typeface="+mn-ea"/>
                <a:cs typeface="+mn-cs"/>
                <a:sym typeface="Arial"/>
              </a:rPr>
              <a:t>Logistika sistemov </a:t>
            </a:r>
            <a:r>
              <a:rPr kumimoji="0" lang="sl-SI" sz="1350" b="0" i="0" u="none" strike="noStrike" kern="1200" cap="none" spc="0" normalizeH="0" baseline="0" noProof="0" dirty="0" err="1">
                <a:ln>
                  <a:noFill/>
                </a:ln>
                <a:solidFill>
                  <a:prstClr val="white"/>
                </a:solidFill>
                <a:effectLst/>
                <a:uLnTx/>
                <a:uFillTx/>
                <a:latin typeface="Calibri"/>
                <a:ea typeface="+mn-ea"/>
                <a:cs typeface="+mn-cs"/>
                <a:sym typeface="Arial"/>
              </a:rPr>
              <a:t>UN</a:t>
            </a:r>
            <a:r>
              <a:rPr kumimoji="0" lang="sl-SI" sz="1350" b="0" i="0" u="none" strike="noStrike" kern="1200" cap="none" spc="0" normalizeH="0" baseline="0" noProof="0" dirty="0">
                <a:ln>
                  <a:noFill/>
                </a:ln>
                <a:solidFill>
                  <a:prstClr val="white"/>
                </a:solidFill>
                <a:effectLst/>
                <a:uLnTx/>
                <a:uFillTx/>
                <a:latin typeface="Calibri"/>
                <a:ea typeface="+mn-ea"/>
                <a:cs typeface="+mn-cs"/>
                <a:sym typeface="Arial"/>
              </a:rPr>
              <a:t> (5 mest)</a:t>
            </a:r>
          </a:p>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sl-SI" sz="1350" b="0" i="0" u="none" strike="noStrike" kern="1200" cap="none" spc="0" normalizeH="0" baseline="0" noProof="0" dirty="0">
                <a:ln>
                  <a:noFill/>
                </a:ln>
                <a:solidFill>
                  <a:prstClr val="white"/>
                </a:solidFill>
                <a:effectLst/>
                <a:uLnTx/>
                <a:uFillTx/>
                <a:latin typeface="Calibri"/>
                <a:ea typeface="+mn-ea"/>
                <a:cs typeface="+mn-cs"/>
                <a:sym typeface="Arial"/>
              </a:rPr>
              <a:t>(OMEJEN z 2. in 3. željo, min 79 )	</a:t>
            </a:r>
          </a:p>
        </p:txBody>
      </p:sp>
      <p:sp>
        <p:nvSpPr>
          <p:cNvPr id="14" name="Dokument 13"/>
          <p:cNvSpPr/>
          <p:nvPr/>
        </p:nvSpPr>
        <p:spPr>
          <a:xfrm>
            <a:off x="4668622" y="3896805"/>
            <a:ext cx="3070784" cy="876693"/>
          </a:xfrm>
          <a:prstGeom prst="flowChartDocument">
            <a:avLst/>
          </a:prstGeom>
          <a:gradFill>
            <a:gsLst>
              <a:gs pos="80000">
                <a:schemeClr val="accent1">
                  <a:shade val="93000"/>
                  <a:satMod val="130000"/>
                </a:schemeClr>
              </a:gs>
              <a:gs pos="100000">
                <a:schemeClr val="accent1">
                  <a:shade val="94000"/>
                  <a:satMod val="135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marL="257175" marR="0" lvl="0" indent="-257175" algn="ctr" defTabSz="685800" rtl="0" eaLnBrk="1" fontAlgn="base" latinLnBrk="0" hangingPunct="1">
              <a:lnSpc>
                <a:spcPct val="100000"/>
              </a:lnSpc>
              <a:spcBef>
                <a:spcPct val="0"/>
              </a:spcBef>
              <a:spcAft>
                <a:spcPct val="0"/>
              </a:spcAft>
              <a:buClrTx/>
              <a:buSzTx/>
              <a:buFontTx/>
              <a:buAutoNum type="arabicPeriod"/>
              <a:tabLst/>
              <a:defRPr/>
            </a:pPr>
            <a:endParaRPr kumimoji="0" lang="sl-SI" sz="1350" b="0" i="0" u="none" strike="noStrike" kern="1200" cap="none" spc="0" normalizeH="0" baseline="0" noProof="0" dirty="0">
              <a:ln>
                <a:noFill/>
              </a:ln>
              <a:solidFill>
                <a:prstClr val="white"/>
              </a:solidFill>
              <a:effectLst/>
              <a:uLnTx/>
              <a:uFillTx/>
              <a:latin typeface="Calibri"/>
              <a:ea typeface="+mn-ea"/>
              <a:cs typeface="+mn-cs"/>
              <a:sym typeface="Arial"/>
            </a:endParaRPr>
          </a:p>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sl-SI" sz="1350" b="0" i="0" u="none" strike="noStrike" kern="1200" cap="none" spc="0" normalizeH="0" baseline="0" noProof="0" dirty="0">
                <a:ln>
                  <a:noFill/>
                </a:ln>
                <a:solidFill>
                  <a:prstClr val="white"/>
                </a:solidFill>
                <a:effectLst/>
                <a:uLnTx/>
                <a:uFillTx/>
                <a:latin typeface="Calibri"/>
                <a:ea typeface="+mn-ea"/>
                <a:cs typeface="+mn-cs"/>
                <a:sym typeface="Arial"/>
              </a:rPr>
              <a:t>3. ŽELJA</a:t>
            </a:r>
          </a:p>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sl-SI" sz="1350" b="0" i="0" u="none" strike="noStrike" kern="1200" cap="none" spc="0" normalizeH="0" baseline="0" noProof="0" dirty="0">
                <a:ln>
                  <a:noFill/>
                </a:ln>
                <a:solidFill>
                  <a:prstClr val="white"/>
                </a:solidFill>
                <a:effectLst/>
                <a:uLnTx/>
                <a:uFillTx/>
                <a:latin typeface="Calibri"/>
                <a:ea typeface="+mn-ea"/>
                <a:cs typeface="+mn-cs"/>
                <a:sym typeface="Arial"/>
              </a:rPr>
              <a:t>ZDRAV. NEGA </a:t>
            </a:r>
            <a:r>
              <a:rPr kumimoji="0" lang="sl-SI" sz="1350" b="0" i="0" u="none" strike="noStrike" kern="1200" cap="none" spc="0" normalizeH="0" baseline="0" noProof="0" dirty="0" err="1">
                <a:ln>
                  <a:noFill/>
                </a:ln>
                <a:solidFill>
                  <a:prstClr val="white"/>
                </a:solidFill>
                <a:effectLst/>
                <a:uLnTx/>
                <a:uFillTx/>
                <a:latin typeface="Calibri"/>
                <a:ea typeface="+mn-ea"/>
                <a:cs typeface="+mn-cs"/>
                <a:sym typeface="Arial"/>
              </a:rPr>
              <a:t>VS</a:t>
            </a:r>
            <a:r>
              <a:rPr kumimoji="0" lang="sl-SI" sz="1350" b="0" i="0" u="none" strike="noStrike" kern="1200" cap="none" spc="0" normalizeH="0" baseline="0" noProof="0" dirty="0">
                <a:ln>
                  <a:noFill/>
                </a:ln>
                <a:solidFill>
                  <a:prstClr val="white"/>
                </a:solidFill>
                <a:effectLst/>
                <a:uLnTx/>
                <a:uFillTx/>
                <a:latin typeface="Calibri"/>
                <a:ea typeface="+mn-ea"/>
                <a:cs typeface="+mn-cs"/>
                <a:sym typeface="Arial"/>
              </a:rPr>
              <a:t> </a:t>
            </a:r>
            <a:r>
              <a:rPr kumimoji="0" lang="sl-SI" sz="1350" b="0" i="0" u="none" strike="noStrike" kern="1200" cap="none" spc="0" normalizeH="0" baseline="0" noProof="0" dirty="0" err="1">
                <a:ln>
                  <a:noFill/>
                </a:ln>
                <a:solidFill>
                  <a:prstClr val="white"/>
                </a:solidFill>
                <a:effectLst/>
                <a:uLnTx/>
                <a:uFillTx/>
                <a:latin typeface="Calibri"/>
                <a:ea typeface="+mn-ea"/>
                <a:cs typeface="+mn-cs"/>
                <a:sym typeface="Arial"/>
              </a:rPr>
              <a:t>UNP</a:t>
            </a:r>
            <a:r>
              <a:rPr kumimoji="0" lang="sl-SI" sz="1350" b="0" i="0" u="none" strike="noStrike" kern="1200" cap="none" spc="0" normalizeH="0" baseline="0" noProof="0" dirty="0">
                <a:ln>
                  <a:noFill/>
                </a:ln>
                <a:solidFill>
                  <a:prstClr val="white"/>
                </a:solidFill>
                <a:effectLst/>
                <a:uLnTx/>
                <a:uFillTx/>
                <a:latin typeface="Calibri"/>
                <a:ea typeface="+mn-ea"/>
                <a:cs typeface="+mn-cs"/>
                <a:sym typeface="Arial"/>
              </a:rPr>
              <a:t>(60 mest)</a:t>
            </a:r>
          </a:p>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sl-SI" sz="1350" b="0" i="0" u="none" strike="noStrike" kern="1200" cap="none" spc="0" normalizeH="0" baseline="0" noProof="0" dirty="0">
                <a:ln>
                  <a:noFill/>
                </a:ln>
                <a:solidFill>
                  <a:prstClr val="white"/>
                </a:solidFill>
                <a:effectLst/>
                <a:uLnTx/>
                <a:uFillTx/>
                <a:latin typeface="Calibri"/>
                <a:ea typeface="+mn-ea"/>
                <a:cs typeface="+mn-cs"/>
                <a:sym typeface="Arial"/>
              </a:rPr>
              <a:t>(OMEJEN; min 69 točk)</a:t>
            </a:r>
          </a:p>
        </p:txBody>
      </p:sp>
      <p:sp>
        <p:nvSpPr>
          <p:cNvPr id="21" name="Puščica dol 20"/>
          <p:cNvSpPr/>
          <p:nvPr/>
        </p:nvSpPr>
        <p:spPr>
          <a:xfrm>
            <a:off x="7239784" y="3597864"/>
            <a:ext cx="207950" cy="270030"/>
          </a:xfrm>
          <a:prstGeom prst="downArrow">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endParaRPr kumimoji="0" lang="sl-SI"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2" name="Zlomljena puščica 21"/>
          <p:cNvSpPr/>
          <p:nvPr/>
        </p:nvSpPr>
        <p:spPr>
          <a:xfrm rot="5400000">
            <a:off x="7011723" y="960362"/>
            <a:ext cx="552104" cy="553176"/>
          </a:xfrm>
          <a:prstGeom prst="bentArrow">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endParaRPr kumimoji="0" lang="sl-SI"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23" name="Zlomljena puščica 22"/>
          <p:cNvSpPr/>
          <p:nvPr/>
        </p:nvSpPr>
        <p:spPr>
          <a:xfrm rot="5400000">
            <a:off x="3581014" y="960363"/>
            <a:ext cx="552104" cy="553176"/>
          </a:xfrm>
          <a:prstGeom prst="bentArrow">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endParaRPr kumimoji="0" lang="sl-SI"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24" name="Puščica dol 23"/>
          <p:cNvSpPr/>
          <p:nvPr/>
        </p:nvSpPr>
        <p:spPr>
          <a:xfrm>
            <a:off x="7331107" y="2502817"/>
            <a:ext cx="233255" cy="233315"/>
          </a:xfrm>
          <a:prstGeom prst="downArrow">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endParaRPr kumimoji="0" lang="sl-SI"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7" name="Elipsa 26"/>
          <p:cNvSpPr/>
          <p:nvPr/>
        </p:nvSpPr>
        <p:spPr>
          <a:xfrm>
            <a:off x="1257300" y="1705094"/>
            <a:ext cx="3102597" cy="1126504"/>
          </a:xfrm>
          <a:prstGeom prst="ellipse">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endParaRPr kumimoji="0" lang="sl-SI"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9" name="Elipsa 28"/>
          <p:cNvSpPr/>
          <p:nvPr/>
        </p:nvSpPr>
        <p:spPr>
          <a:xfrm>
            <a:off x="4636809" y="3796646"/>
            <a:ext cx="3102597" cy="1126504"/>
          </a:xfrm>
          <a:prstGeom prst="ellipse">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endParaRPr kumimoji="0" lang="sl-SI"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0" name="Elipsa 19"/>
          <p:cNvSpPr/>
          <p:nvPr/>
        </p:nvSpPr>
        <p:spPr>
          <a:xfrm>
            <a:off x="4676814" y="1630661"/>
            <a:ext cx="3102597" cy="1126504"/>
          </a:xfrm>
          <a:prstGeom prst="ellipse">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endParaRPr kumimoji="0" lang="sl-SI" sz="1350" b="0" i="0" u="none" strike="noStrike" kern="1200" cap="none" spc="0" normalizeH="0" baseline="0" noProof="0">
              <a:ln>
                <a:noFill/>
              </a:ln>
              <a:solidFill>
                <a:prstClr val="white"/>
              </a:solidFill>
              <a:effectLst/>
              <a:uLnTx/>
              <a:uFillTx/>
              <a:latin typeface="Calibri"/>
              <a:ea typeface="+mn-ea"/>
              <a:cs typeface="+mn-cs"/>
              <a:sym typeface="Arial"/>
            </a:endParaRPr>
          </a:p>
        </p:txBody>
      </p:sp>
    </p:spTree>
    <p:extLst>
      <p:ext uri="{BB962C8B-B14F-4D97-AF65-F5344CB8AC3E}">
        <p14:creationId xmlns:p14="http://schemas.microsoft.com/office/powerpoint/2010/main" val="1039976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arn(inVertical)">
                                      <p:cBhvr>
                                        <p:cTn id="33" dur="500"/>
                                        <p:tgtEl>
                                          <p:spTgt spid="21"/>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barn(inVertical)">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barn(inVertical)">
                                      <p:cBhvr>
                                        <p:cTn id="46" dur="500"/>
                                        <p:tgtEl>
                                          <p:spTgt spid="2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21"/>
                                        </p:tgtEl>
                                      </p:cBhvr>
                                    </p:animEffect>
                                    <p:set>
                                      <p:cBhvr>
                                        <p:cTn id="51" dur="1" fill="hold">
                                          <p:stCondLst>
                                            <p:cond delay="499"/>
                                          </p:stCondLst>
                                        </p:cTn>
                                        <p:tgtEl>
                                          <p:spTgt spid="21"/>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14"/>
                                        </p:tgtEl>
                                      </p:cBhvr>
                                    </p:animEffect>
                                    <p:set>
                                      <p:cBhvr>
                                        <p:cTn id="54" dur="1" fill="hold">
                                          <p:stCondLst>
                                            <p:cond delay="499"/>
                                          </p:stCondLst>
                                        </p:cTn>
                                        <p:tgtEl>
                                          <p:spTgt spid="14"/>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barn(inVertical)">
                                      <p:cBhvr>
                                        <p:cTn id="6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P spid="12" grpId="0" animBg="1"/>
      <p:bldP spid="13" grpId="0" animBg="1"/>
      <p:bldP spid="14" grpId="0" animBg="1"/>
      <p:bldP spid="14" grpId="1" animBg="1"/>
      <p:bldP spid="21" grpId="0" animBg="1"/>
      <p:bldP spid="21" grpId="1" animBg="1"/>
      <p:bldP spid="22" grpId="0" animBg="1"/>
      <p:bldP spid="23" grpId="0" animBg="1"/>
      <p:bldP spid="24" grpId="0" animBg="1"/>
      <p:bldP spid="27" grpId="0" animBg="1"/>
      <p:bldP spid="29" grpId="0" animBg="1"/>
      <p:bldP spid="29" grpId="1" animBg="1"/>
      <p:bldP spid="20" grpId="0" animBg="1"/>
    </p:bld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8B027A1-E498-9F8F-D034-0A3C7A1C3347}"/>
              </a:ext>
            </a:extLst>
          </p:cNvPr>
          <p:cNvSpPr>
            <a:spLocks noGrp="1"/>
          </p:cNvSpPr>
          <p:nvPr>
            <p:ph type="title"/>
          </p:nvPr>
        </p:nvSpPr>
        <p:spPr>
          <a:xfrm>
            <a:off x="370650" y="296250"/>
            <a:ext cx="8385000" cy="728700"/>
          </a:xfrm>
        </p:spPr>
        <p:txBody>
          <a:bodyPr/>
          <a:lstStyle/>
          <a:p>
            <a:pPr algn="ctr"/>
            <a:r>
              <a:rPr lang="sl-SI" dirty="0"/>
              <a:t>Univerza v Ljubljani </a:t>
            </a:r>
            <a:endParaRPr lang="en-US" dirty="0"/>
          </a:p>
        </p:txBody>
      </p:sp>
      <p:sp>
        <p:nvSpPr>
          <p:cNvPr id="3" name="Označba mesta številke diapozitiva 2">
            <a:extLst>
              <a:ext uri="{FF2B5EF4-FFF2-40B4-BE49-F238E27FC236}">
                <a16:creationId xmlns:a16="http://schemas.microsoft.com/office/drawing/2014/main" id="{1CB59B51-72A9-C6FF-0FA9-74240C88A9D0}"/>
              </a:ext>
            </a:extLst>
          </p:cNvPr>
          <p:cNvSpPr>
            <a:spLocks noGrp="1"/>
          </p:cNvSpPr>
          <p:nvPr>
            <p:ph type="sldNum" idx="12"/>
          </p:nvPr>
        </p:nvSpPr>
        <p:spPr>
          <a:xfrm>
            <a:off x="6621997" y="4767263"/>
            <a:ext cx="2279547" cy="274500"/>
          </a:xfrm>
        </p:spPr>
        <p:txBody>
          <a:bodyPr wrap="square" anchor="ctr">
            <a:normAutofit/>
          </a:bodyPr>
          <a:lstStyle/>
          <a:p>
            <a:pPr marL="0" marR="0" lvl="0" indent="0" algn="r" defTabSz="914400" rtl="0" eaLnBrk="1" fontAlgn="auto" latinLnBrk="0" hangingPunct="1">
              <a:lnSpc>
                <a:spcPct val="90000"/>
              </a:lnSpc>
              <a:spcBef>
                <a:spcPts val="0"/>
              </a:spcBef>
              <a:spcAft>
                <a:spcPts val="600"/>
              </a:spcAft>
              <a:buClr>
                <a:srgbClr val="000000"/>
              </a:buClr>
              <a:buSzTx/>
              <a:buFont typeface="Arial"/>
              <a:buNone/>
              <a:tabLst/>
              <a:defRPr/>
            </a:pPr>
            <a:fld id="{00000000-1234-1234-1234-123412341234}" type="slidenum">
              <a:rPr kumimoji="0" lang="en-US" sz="1400" b="0" i="0" u="none" strike="noStrike" kern="0" cap="none" spc="0" normalizeH="0" baseline="0" noProof="0" smtClean="0">
                <a:ln>
                  <a:noFill/>
                </a:ln>
                <a:solidFill>
                  <a:srgbClr val="323232"/>
                </a:solidFill>
                <a:effectLst/>
                <a:uLnTx/>
                <a:uFillTx/>
                <a:latin typeface="Arial"/>
                <a:cs typeface="Arial"/>
                <a:sym typeface="Arial"/>
              </a:rPr>
              <a:pPr marL="0" marR="0" lvl="0" indent="0" algn="r" defTabSz="914400" rtl="0" eaLnBrk="1" fontAlgn="auto" latinLnBrk="0" hangingPunct="1">
                <a:lnSpc>
                  <a:spcPct val="90000"/>
                </a:lnSpc>
                <a:spcBef>
                  <a:spcPts val="0"/>
                </a:spcBef>
                <a:spcAft>
                  <a:spcPts val="600"/>
                </a:spcAft>
                <a:buClr>
                  <a:srgbClr val="000000"/>
                </a:buClr>
                <a:buSzTx/>
                <a:buFont typeface="Arial"/>
                <a:buNone/>
                <a:tabLst/>
                <a:defRPr/>
              </a:pPr>
              <a:t>89</a:t>
            </a:fld>
            <a:endParaRPr kumimoji="0" lang="en-US" sz="1400" b="0" i="0" u="none" strike="noStrike" kern="0" cap="none" spc="0" normalizeH="0" baseline="0" noProof="0">
              <a:ln>
                <a:noFill/>
              </a:ln>
              <a:solidFill>
                <a:srgbClr val="323232"/>
              </a:solidFill>
              <a:effectLst/>
              <a:uLnTx/>
              <a:uFillTx/>
              <a:latin typeface="Arial"/>
              <a:cs typeface="Arial"/>
              <a:sym typeface="Arial"/>
            </a:endParaRPr>
          </a:p>
        </p:txBody>
      </p:sp>
      <p:pic>
        <p:nvPicPr>
          <p:cNvPr id="5" name="Označba mesta vsebine 4">
            <a:extLst>
              <a:ext uri="{FF2B5EF4-FFF2-40B4-BE49-F238E27FC236}">
                <a16:creationId xmlns:a16="http://schemas.microsoft.com/office/drawing/2014/main" id="{6F563744-208A-14C3-1407-5F449205FC8F}"/>
              </a:ext>
            </a:extLst>
          </p:cNvPr>
          <p:cNvPicPr>
            <a:picLocks noGrp="1" noChangeAspect="1"/>
          </p:cNvPicPr>
          <p:nvPr>
            <p:ph sz="quarter" idx="13"/>
          </p:nvPr>
        </p:nvPicPr>
        <p:blipFill rotWithShape="1">
          <a:blip r:embed="rId2"/>
          <a:srcRect l="12642" r="8980"/>
          <a:stretch/>
        </p:blipFill>
        <p:spPr>
          <a:xfrm>
            <a:off x="366212" y="1136650"/>
            <a:ext cx="4405624" cy="3709988"/>
          </a:xfrm>
          <a:prstGeom prst="rect">
            <a:avLst/>
          </a:prstGeom>
          <a:noFill/>
        </p:spPr>
      </p:pic>
      <p:pic>
        <p:nvPicPr>
          <p:cNvPr id="7" name="Označba mesta vsebine 6">
            <a:extLst>
              <a:ext uri="{FF2B5EF4-FFF2-40B4-BE49-F238E27FC236}">
                <a16:creationId xmlns:a16="http://schemas.microsoft.com/office/drawing/2014/main" id="{DCAB7F01-D277-7164-0F62-11DB6CB5A8BE}"/>
              </a:ext>
            </a:extLst>
          </p:cNvPr>
          <p:cNvPicPr>
            <a:picLocks noGrp="1" noChangeAspect="1"/>
          </p:cNvPicPr>
          <p:nvPr>
            <p:ph sz="quarter" idx="14"/>
          </p:nvPr>
        </p:nvPicPr>
        <p:blipFill>
          <a:blip r:embed="rId3"/>
          <a:stretch>
            <a:fillRect/>
          </a:stretch>
        </p:blipFill>
        <p:spPr>
          <a:xfrm>
            <a:off x="4844503" y="1891055"/>
            <a:ext cx="3910560" cy="2201177"/>
          </a:xfrm>
        </p:spPr>
      </p:pic>
    </p:spTree>
    <p:extLst>
      <p:ext uri="{BB962C8B-B14F-4D97-AF65-F5344CB8AC3E}">
        <p14:creationId xmlns:p14="http://schemas.microsoft.com/office/powerpoint/2010/main" val="328123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47089A1-0E2A-4B51-91AB-6A522E6A6BCF}"/>
              </a:ext>
            </a:extLst>
          </p:cNvPr>
          <p:cNvSpPr>
            <a:spLocks noGrp="1"/>
          </p:cNvSpPr>
          <p:nvPr>
            <p:ph type="title"/>
          </p:nvPr>
        </p:nvSpPr>
        <p:spPr>
          <a:xfrm>
            <a:off x="370650" y="296250"/>
            <a:ext cx="8385000" cy="728700"/>
          </a:xfrm>
        </p:spPr>
        <p:txBody>
          <a:bodyPr/>
          <a:lstStyle/>
          <a:p>
            <a:r>
              <a:rPr lang="sl-SI" sz="2400" dirty="0">
                <a:solidFill>
                  <a:srgbClr val="C00000"/>
                </a:solidFill>
              </a:rPr>
              <a:t>Informativni dnevi</a:t>
            </a:r>
            <a:endParaRPr lang="sl-SI" sz="2400" dirty="0"/>
          </a:p>
        </p:txBody>
      </p:sp>
      <p:sp>
        <p:nvSpPr>
          <p:cNvPr id="3" name="Označba mesta številke diapozitiva 2">
            <a:extLst>
              <a:ext uri="{FF2B5EF4-FFF2-40B4-BE49-F238E27FC236}">
                <a16:creationId xmlns:a16="http://schemas.microsoft.com/office/drawing/2014/main" id="{BA2964A0-70B1-4283-9D08-7A9DC55AB9C9}"/>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smtClean="0">
                <a:ln>
                  <a:noFill/>
                </a:ln>
                <a:solidFill>
                  <a:srgbClr val="323232"/>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US" sz="1400" b="0" i="0" u="none" strike="noStrike" kern="0" cap="none" spc="0" normalizeH="0" baseline="0" noProof="0" dirty="0">
              <a:ln>
                <a:noFill/>
              </a:ln>
              <a:solidFill>
                <a:srgbClr val="323232"/>
              </a:solidFill>
              <a:effectLst/>
              <a:uLnTx/>
              <a:uFillTx/>
              <a:latin typeface="Arial"/>
              <a:cs typeface="Arial"/>
              <a:sym typeface="Arial"/>
            </a:endParaRPr>
          </a:p>
        </p:txBody>
      </p:sp>
      <p:sp>
        <p:nvSpPr>
          <p:cNvPr id="4" name="Označba mesta vsebine 3">
            <a:extLst>
              <a:ext uri="{FF2B5EF4-FFF2-40B4-BE49-F238E27FC236}">
                <a16:creationId xmlns:a16="http://schemas.microsoft.com/office/drawing/2014/main" id="{1EF03C27-F3AE-4F63-80FE-3A309E171F20}"/>
              </a:ext>
            </a:extLst>
          </p:cNvPr>
          <p:cNvSpPr>
            <a:spLocks noGrp="1"/>
          </p:cNvSpPr>
          <p:nvPr>
            <p:ph sz="quarter" idx="13"/>
          </p:nvPr>
        </p:nvSpPr>
        <p:spPr>
          <a:xfrm>
            <a:off x="220318" y="1136650"/>
            <a:ext cx="8535332" cy="3709988"/>
          </a:xfrm>
        </p:spPr>
        <p:txBody>
          <a:bodyPr/>
          <a:lstStyle/>
          <a:p>
            <a:r>
              <a:rPr lang="sl-SI" sz="1400" dirty="0">
                <a:solidFill>
                  <a:schemeClr val="tx1"/>
                </a:solidFill>
              </a:rPr>
              <a:t>Informativni dnevi, 16. in 17. februarja 2024 (v živo, na daljavo)</a:t>
            </a:r>
          </a:p>
          <a:p>
            <a:endParaRPr lang="sl-SI" dirty="0"/>
          </a:p>
        </p:txBody>
      </p:sp>
      <p:pic>
        <p:nvPicPr>
          <p:cNvPr id="1032" name="Picture 8" descr="Univerza v Novi Gorici">
            <a:extLst>
              <a:ext uri="{FF2B5EF4-FFF2-40B4-BE49-F238E27FC236}">
                <a16:creationId xmlns:a16="http://schemas.microsoft.com/office/drawing/2014/main" id="{0BB39CA0-02C1-4DF3-BA34-5A2951BD23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650" y="2454149"/>
            <a:ext cx="1479196" cy="72005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a:extLst>
              <a:ext uri="{FF2B5EF4-FFF2-40B4-BE49-F238E27FC236}">
                <a16:creationId xmlns:a16="http://schemas.microsoft.com/office/drawing/2014/main" id="{5C9C8A5A-15E1-465D-A61A-E2815D504B30}"/>
              </a:ext>
            </a:extLst>
          </p:cNvPr>
          <p:cNvPicPr>
            <a:picLocks noChangeAspect="1"/>
          </p:cNvPicPr>
          <p:nvPr/>
        </p:nvPicPr>
        <p:blipFill>
          <a:blip r:embed="rId3" cstate="print">
            <a:extLst>
              <a:ext uri="{28A0092B-C50C-407E-A947-70E740481C1C}">
                <a14:useLocalDpi xmlns:a14="http://schemas.microsoft.com/office/drawing/2010/main" val="0"/>
              </a:ext>
            </a:extLst>
          </a:blip>
          <a:srcRect r="449"/>
          <a:stretch>
            <a:fillRect/>
          </a:stretch>
        </p:blipFill>
        <p:spPr bwMode="auto">
          <a:xfrm>
            <a:off x="5001311" y="2419587"/>
            <a:ext cx="1345246" cy="720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
            <a:extLst>
              <a:ext uri="{FF2B5EF4-FFF2-40B4-BE49-F238E27FC236}">
                <a16:creationId xmlns:a16="http://schemas.microsoft.com/office/drawing/2014/main" id="{AE9C7328-6194-4095-A4E1-904B5039B57D}"/>
              </a:ext>
            </a:extLst>
          </p:cNvPr>
          <p:cNvPicPr>
            <a:picLocks noChangeAspect="1"/>
          </p:cNvPicPr>
          <p:nvPr/>
        </p:nvPicPr>
        <p:blipFill rotWithShape="1">
          <a:blip r:embed="rId4">
            <a:extLst>
              <a:ext uri="{28A0092B-C50C-407E-A947-70E740481C1C}">
                <a14:useLocalDpi xmlns:a14="http://schemas.microsoft.com/office/drawing/2010/main" val="0"/>
              </a:ext>
            </a:extLst>
          </a:blip>
          <a:srcRect l="-658" b="21621"/>
          <a:stretch/>
        </p:blipFill>
        <p:spPr>
          <a:xfrm>
            <a:off x="7037671" y="2447875"/>
            <a:ext cx="1361833" cy="663476"/>
          </a:xfrm>
          <a:prstGeom prst="rect">
            <a:avLst/>
          </a:prstGeom>
        </p:spPr>
      </p:pic>
      <p:pic>
        <p:nvPicPr>
          <p:cNvPr id="13" name="Slika 12">
            <a:extLst>
              <a:ext uri="{FF2B5EF4-FFF2-40B4-BE49-F238E27FC236}">
                <a16:creationId xmlns:a16="http://schemas.microsoft.com/office/drawing/2014/main" id="{58E4C58A-4ECD-4720-B1DD-9CFC6230D28E}"/>
              </a:ext>
            </a:extLst>
          </p:cNvPr>
          <p:cNvPicPr>
            <a:picLocks noChangeAspect="1"/>
          </p:cNvPicPr>
          <p:nvPr/>
        </p:nvPicPr>
        <p:blipFill rotWithShape="1">
          <a:blip r:embed="rId5">
            <a:extLst>
              <a:ext uri="{28A0092B-C50C-407E-A947-70E740481C1C}">
                <a14:useLocalDpi xmlns:a14="http://schemas.microsoft.com/office/drawing/2010/main" val="0"/>
              </a:ext>
            </a:extLst>
          </a:blip>
          <a:srcRect l="11122"/>
          <a:stretch/>
        </p:blipFill>
        <p:spPr>
          <a:xfrm>
            <a:off x="2584268" y="2419587"/>
            <a:ext cx="1479196" cy="720052"/>
          </a:xfrm>
          <a:prstGeom prst="rect">
            <a:avLst/>
          </a:prstGeom>
        </p:spPr>
      </p:pic>
    </p:spTree>
    <p:extLst>
      <p:ext uri="{BB962C8B-B14F-4D97-AF65-F5344CB8AC3E}">
        <p14:creationId xmlns:p14="http://schemas.microsoft.com/office/powerpoint/2010/main" val="851716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32"/>
                                        </p:tgtEl>
                                        <p:attrNameLst>
                                          <p:attrName>style.visibility</p:attrName>
                                        </p:attrNameLst>
                                      </p:cBhvr>
                                      <p:to>
                                        <p:strVal val="visible"/>
                                      </p:to>
                                    </p:set>
                                    <p:anim calcmode="lin" valueType="num">
                                      <p:cBhvr additive="base">
                                        <p:cTn id="13" dur="500" fill="hold"/>
                                        <p:tgtEl>
                                          <p:spTgt spid="1032"/>
                                        </p:tgtEl>
                                        <p:attrNameLst>
                                          <p:attrName>ppt_x</p:attrName>
                                        </p:attrNameLst>
                                      </p:cBhvr>
                                      <p:tavLst>
                                        <p:tav tm="0">
                                          <p:val>
                                            <p:strVal val="#ppt_x"/>
                                          </p:val>
                                        </p:tav>
                                        <p:tav tm="100000">
                                          <p:val>
                                            <p:strVal val="#ppt_x"/>
                                          </p:val>
                                        </p:tav>
                                      </p:tavLst>
                                    </p:anim>
                                    <p:anim calcmode="lin" valueType="num">
                                      <p:cBhvr additive="base">
                                        <p:cTn id="14"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E2928A5-DED4-4604-ABD0-DAAC0AD606D5}"/>
              </a:ext>
            </a:extLst>
          </p:cNvPr>
          <p:cNvSpPr>
            <a:spLocks noGrp="1"/>
          </p:cNvSpPr>
          <p:nvPr>
            <p:ph type="title"/>
          </p:nvPr>
        </p:nvSpPr>
        <p:spPr>
          <a:xfrm>
            <a:off x="370650" y="273198"/>
            <a:ext cx="8385000" cy="728700"/>
          </a:xfrm>
        </p:spPr>
        <p:txBody>
          <a:bodyPr/>
          <a:lstStyle/>
          <a:p>
            <a:pPr algn="ctr"/>
            <a:r>
              <a:rPr lang="sl-SI" dirty="0">
                <a:solidFill>
                  <a:srgbClr val="C00000"/>
                </a:solidFill>
              </a:rPr>
              <a:t>Članice Univerze v Ljubljani</a:t>
            </a:r>
          </a:p>
        </p:txBody>
      </p:sp>
      <p:sp>
        <p:nvSpPr>
          <p:cNvPr id="3" name="Označba mesta številke diapozitiva 2">
            <a:extLst>
              <a:ext uri="{FF2B5EF4-FFF2-40B4-BE49-F238E27FC236}">
                <a16:creationId xmlns:a16="http://schemas.microsoft.com/office/drawing/2014/main" id="{74A67014-D43E-4099-8C51-641A4E7BD261}"/>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smtClean="0">
                <a:ln>
                  <a:noFill/>
                </a:ln>
                <a:solidFill>
                  <a:srgbClr val="323232"/>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90</a:t>
            </a:fld>
            <a:endParaRPr kumimoji="0" lang="en-US" sz="1400" b="0" i="0" u="none" strike="noStrike" kern="0" cap="none" spc="0" normalizeH="0" baseline="0" noProof="0" dirty="0">
              <a:ln>
                <a:noFill/>
              </a:ln>
              <a:solidFill>
                <a:srgbClr val="323232"/>
              </a:solidFill>
              <a:effectLst/>
              <a:uLnTx/>
              <a:uFillTx/>
              <a:latin typeface="Arial"/>
              <a:cs typeface="Arial"/>
              <a:sym typeface="Arial"/>
            </a:endParaRPr>
          </a:p>
        </p:txBody>
      </p:sp>
      <p:sp>
        <p:nvSpPr>
          <p:cNvPr id="4" name="Označba mesta vsebine 3">
            <a:extLst>
              <a:ext uri="{FF2B5EF4-FFF2-40B4-BE49-F238E27FC236}">
                <a16:creationId xmlns:a16="http://schemas.microsoft.com/office/drawing/2014/main" id="{ECF4E594-6DAC-4E74-AD64-572AE5FECD35}"/>
              </a:ext>
            </a:extLst>
          </p:cNvPr>
          <p:cNvSpPr>
            <a:spLocks noGrp="1"/>
          </p:cNvSpPr>
          <p:nvPr>
            <p:ph sz="quarter" idx="13"/>
          </p:nvPr>
        </p:nvSpPr>
        <p:spPr/>
        <p:txBody>
          <a:bodyPr/>
          <a:lstStyle/>
          <a:p>
            <a:pPr>
              <a:lnSpc>
                <a:spcPct val="150000"/>
              </a:lnSpc>
              <a:spcBef>
                <a:spcPts val="0"/>
              </a:spcBef>
            </a:pPr>
            <a:r>
              <a:rPr lang="sl-SI" sz="1200" dirty="0">
                <a:solidFill>
                  <a:schemeClr val="tx1"/>
                </a:solidFill>
                <a:latin typeface="+mj-lt"/>
                <a:ea typeface="Arial"/>
                <a:cs typeface="Calibri" panose="020F0502020204030204" pitchFamily="34" charset="0"/>
              </a:rPr>
              <a:t>1. </a:t>
            </a:r>
            <a:r>
              <a:rPr lang="de-DE" sz="1200" dirty="0" err="1">
                <a:solidFill>
                  <a:schemeClr val="tx1"/>
                </a:solidFill>
                <a:latin typeface="+mj-lt"/>
                <a:ea typeface="Arial"/>
                <a:cs typeface="Calibri" panose="020F0502020204030204" pitchFamily="34" charset="0"/>
              </a:rPr>
              <a:t>Akademija</a:t>
            </a:r>
            <a:r>
              <a:rPr lang="de-DE" sz="1200" dirty="0">
                <a:solidFill>
                  <a:schemeClr val="tx1"/>
                </a:solidFill>
                <a:latin typeface="+mj-lt"/>
                <a:ea typeface="Arial"/>
                <a:cs typeface="Calibri" panose="020F0502020204030204" pitchFamily="34" charset="0"/>
              </a:rPr>
              <a:t> </a:t>
            </a:r>
            <a:r>
              <a:rPr lang="de-DE" sz="1200" dirty="0" err="1">
                <a:solidFill>
                  <a:schemeClr val="tx1"/>
                </a:solidFill>
                <a:latin typeface="+mj-lt"/>
                <a:ea typeface="Arial"/>
                <a:cs typeface="Calibri" panose="020F0502020204030204" pitchFamily="34" charset="0"/>
              </a:rPr>
              <a:t>za</a:t>
            </a:r>
            <a:r>
              <a:rPr lang="de-DE" sz="1200" dirty="0">
                <a:solidFill>
                  <a:schemeClr val="tx1"/>
                </a:solidFill>
                <a:latin typeface="+mj-lt"/>
                <a:ea typeface="Arial"/>
                <a:cs typeface="Calibri" panose="020F0502020204030204" pitchFamily="34" charset="0"/>
              </a:rPr>
              <a:t> </a:t>
            </a:r>
            <a:r>
              <a:rPr lang="de-DE" sz="1200" dirty="0" err="1">
                <a:solidFill>
                  <a:schemeClr val="tx1"/>
                </a:solidFill>
                <a:latin typeface="+mj-lt"/>
                <a:ea typeface="Arial"/>
                <a:cs typeface="Calibri" panose="020F0502020204030204" pitchFamily="34" charset="0"/>
              </a:rPr>
              <a:t>glasbo</a:t>
            </a:r>
            <a:endParaRPr lang="sl-SI" sz="1200" dirty="0">
              <a:solidFill>
                <a:schemeClr val="tx1"/>
              </a:solidFill>
              <a:latin typeface="+mj-lt"/>
              <a:ea typeface="Arial"/>
              <a:cs typeface="Calibri" panose="020F0502020204030204" pitchFamily="34" charset="0"/>
            </a:endParaRPr>
          </a:p>
          <a:p>
            <a:pPr>
              <a:lnSpc>
                <a:spcPct val="150000"/>
              </a:lnSpc>
              <a:spcBef>
                <a:spcPts val="0"/>
              </a:spcBef>
            </a:pPr>
            <a:r>
              <a:rPr lang="sl-SI" sz="1200" dirty="0">
                <a:solidFill>
                  <a:schemeClr val="tx1"/>
                </a:solidFill>
                <a:latin typeface="+mj-lt"/>
                <a:ea typeface="Arial"/>
                <a:cs typeface="Calibri" panose="020F0502020204030204" pitchFamily="34" charset="0"/>
              </a:rPr>
              <a:t>2. </a:t>
            </a:r>
            <a:r>
              <a:rPr lang="de-DE" sz="1200" dirty="0" err="1">
                <a:solidFill>
                  <a:schemeClr val="tx1"/>
                </a:solidFill>
                <a:latin typeface="+mj-lt"/>
                <a:ea typeface="Arial"/>
                <a:cs typeface="Calibri" panose="020F0502020204030204" pitchFamily="34" charset="0"/>
              </a:rPr>
              <a:t>Akademija</a:t>
            </a:r>
            <a:r>
              <a:rPr lang="de-DE" sz="1200" dirty="0">
                <a:solidFill>
                  <a:schemeClr val="tx1"/>
                </a:solidFill>
                <a:latin typeface="+mj-lt"/>
                <a:ea typeface="Arial"/>
                <a:cs typeface="Calibri" panose="020F0502020204030204" pitchFamily="34" charset="0"/>
              </a:rPr>
              <a:t> </a:t>
            </a:r>
            <a:r>
              <a:rPr lang="de-DE" sz="1200" dirty="0" err="1">
                <a:solidFill>
                  <a:schemeClr val="tx1"/>
                </a:solidFill>
                <a:latin typeface="+mj-lt"/>
                <a:ea typeface="Arial"/>
                <a:cs typeface="Calibri" panose="020F0502020204030204" pitchFamily="34" charset="0"/>
              </a:rPr>
              <a:t>za</a:t>
            </a:r>
            <a:r>
              <a:rPr lang="de-DE" sz="1200" dirty="0">
                <a:solidFill>
                  <a:schemeClr val="tx1"/>
                </a:solidFill>
                <a:latin typeface="+mj-lt"/>
                <a:ea typeface="Arial"/>
                <a:cs typeface="Calibri" panose="020F0502020204030204" pitchFamily="34" charset="0"/>
              </a:rPr>
              <a:t> </a:t>
            </a:r>
            <a:r>
              <a:rPr lang="de-DE" sz="1200" dirty="0" err="1">
                <a:solidFill>
                  <a:schemeClr val="tx1"/>
                </a:solidFill>
                <a:latin typeface="+mj-lt"/>
                <a:ea typeface="Arial"/>
                <a:cs typeface="Calibri" panose="020F0502020204030204" pitchFamily="34" charset="0"/>
              </a:rPr>
              <a:t>gledališče</a:t>
            </a:r>
            <a:r>
              <a:rPr lang="de-DE" sz="1200" dirty="0">
                <a:solidFill>
                  <a:schemeClr val="tx1"/>
                </a:solidFill>
                <a:latin typeface="+mj-lt"/>
                <a:ea typeface="Arial"/>
                <a:cs typeface="Calibri" panose="020F0502020204030204" pitchFamily="34" charset="0"/>
              </a:rPr>
              <a:t>, </a:t>
            </a:r>
            <a:r>
              <a:rPr lang="de-DE" sz="1200" dirty="0" err="1">
                <a:solidFill>
                  <a:schemeClr val="tx1"/>
                </a:solidFill>
                <a:latin typeface="+mj-lt"/>
                <a:ea typeface="Arial"/>
                <a:cs typeface="Calibri" panose="020F0502020204030204" pitchFamily="34" charset="0"/>
              </a:rPr>
              <a:t>radio</a:t>
            </a:r>
            <a:r>
              <a:rPr lang="de-DE" sz="1200" dirty="0">
                <a:solidFill>
                  <a:schemeClr val="tx1"/>
                </a:solidFill>
                <a:latin typeface="+mj-lt"/>
                <a:ea typeface="Arial"/>
                <a:cs typeface="Calibri" panose="020F0502020204030204" pitchFamily="34" charset="0"/>
              </a:rPr>
              <a:t>, film in </a:t>
            </a:r>
            <a:r>
              <a:rPr lang="de-DE" sz="1200" dirty="0" err="1">
                <a:solidFill>
                  <a:schemeClr val="tx1"/>
                </a:solidFill>
                <a:latin typeface="+mj-lt"/>
                <a:ea typeface="Arial"/>
                <a:cs typeface="Calibri" panose="020F0502020204030204" pitchFamily="34" charset="0"/>
              </a:rPr>
              <a:t>televizijo</a:t>
            </a:r>
            <a:r>
              <a:rPr lang="de-DE" sz="1200" dirty="0">
                <a:solidFill>
                  <a:schemeClr val="tx1"/>
                </a:solidFill>
                <a:latin typeface="+mj-lt"/>
                <a:ea typeface="Arial"/>
                <a:cs typeface="Calibri" panose="020F0502020204030204" pitchFamily="34" charset="0"/>
              </a:rPr>
              <a:t> </a:t>
            </a:r>
            <a:endParaRPr lang="sl-SI" sz="1200" dirty="0">
              <a:solidFill>
                <a:schemeClr val="tx1"/>
              </a:solidFill>
              <a:latin typeface="+mj-lt"/>
              <a:ea typeface="Arial"/>
              <a:cs typeface="Calibri" panose="020F0502020204030204" pitchFamily="34" charset="0"/>
            </a:endParaRPr>
          </a:p>
          <a:p>
            <a:pPr>
              <a:lnSpc>
                <a:spcPct val="150000"/>
              </a:lnSpc>
              <a:spcBef>
                <a:spcPts val="0"/>
              </a:spcBef>
            </a:pPr>
            <a:r>
              <a:rPr lang="sl-SI" sz="1200" dirty="0">
                <a:solidFill>
                  <a:schemeClr val="tx1"/>
                </a:solidFill>
                <a:latin typeface="+mj-lt"/>
                <a:ea typeface="Arial"/>
                <a:cs typeface="Calibri" panose="020F0502020204030204" pitchFamily="34" charset="0"/>
              </a:rPr>
              <a:t>3. </a:t>
            </a:r>
            <a:r>
              <a:rPr lang="de-DE" sz="1200" dirty="0" err="1">
                <a:solidFill>
                  <a:schemeClr val="tx1"/>
                </a:solidFill>
                <a:latin typeface="+mj-lt"/>
                <a:ea typeface="Arial"/>
                <a:cs typeface="Calibri" panose="020F0502020204030204" pitchFamily="34" charset="0"/>
              </a:rPr>
              <a:t>Akademija</a:t>
            </a:r>
            <a:r>
              <a:rPr lang="de-DE" sz="1200" dirty="0">
                <a:solidFill>
                  <a:schemeClr val="tx1"/>
                </a:solidFill>
                <a:latin typeface="+mj-lt"/>
                <a:ea typeface="Arial"/>
                <a:cs typeface="Calibri" panose="020F0502020204030204" pitchFamily="34" charset="0"/>
              </a:rPr>
              <a:t> </a:t>
            </a:r>
            <a:r>
              <a:rPr lang="de-DE" sz="1200" dirty="0" err="1">
                <a:solidFill>
                  <a:schemeClr val="tx1"/>
                </a:solidFill>
                <a:latin typeface="+mj-lt"/>
                <a:ea typeface="Arial"/>
                <a:cs typeface="Calibri" panose="020F0502020204030204" pitchFamily="34" charset="0"/>
              </a:rPr>
              <a:t>za</a:t>
            </a:r>
            <a:r>
              <a:rPr lang="de-DE" sz="1200" dirty="0">
                <a:solidFill>
                  <a:schemeClr val="tx1"/>
                </a:solidFill>
                <a:latin typeface="+mj-lt"/>
                <a:ea typeface="Arial"/>
                <a:cs typeface="Calibri" panose="020F0502020204030204" pitchFamily="34" charset="0"/>
              </a:rPr>
              <a:t> </a:t>
            </a:r>
            <a:r>
              <a:rPr lang="de-DE" sz="1200" dirty="0" err="1">
                <a:solidFill>
                  <a:schemeClr val="tx1"/>
                </a:solidFill>
                <a:latin typeface="+mj-lt"/>
                <a:ea typeface="Arial"/>
                <a:cs typeface="Calibri" panose="020F0502020204030204" pitchFamily="34" charset="0"/>
              </a:rPr>
              <a:t>likovno</a:t>
            </a:r>
            <a:r>
              <a:rPr lang="de-DE" sz="1200" dirty="0">
                <a:solidFill>
                  <a:schemeClr val="tx1"/>
                </a:solidFill>
                <a:latin typeface="+mj-lt"/>
                <a:ea typeface="Arial"/>
                <a:cs typeface="Calibri" panose="020F0502020204030204" pitchFamily="34" charset="0"/>
              </a:rPr>
              <a:t> </a:t>
            </a:r>
            <a:r>
              <a:rPr lang="de-DE" sz="1200" dirty="0" err="1">
                <a:solidFill>
                  <a:schemeClr val="tx1"/>
                </a:solidFill>
                <a:latin typeface="+mj-lt"/>
                <a:ea typeface="Arial"/>
                <a:cs typeface="Calibri" panose="020F0502020204030204" pitchFamily="34" charset="0"/>
              </a:rPr>
              <a:t>umetnost</a:t>
            </a:r>
            <a:r>
              <a:rPr lang="de-DE" sz="1200" dirty="0">
                <a:solidFill>
                  <a:schemeClr val="tx1"/>
                </a:solidFill>
                <a:latin typeface="+mj-lt"/>
                <a:ea typeface="Arial"/>
                <a:cs typeface="Calibri" panose="020F0502020204030204" pitchFamily="34" charset="0"/>
              </a:rPr>
              <a:t> in </a:t>
            </a:r>
            <a:r>
              <a:rPr lang="de-DE" sz="1200" dirty="0" err="1">
                <a:solidFill>
                  <a:schemeClr val="tx1"/>
                </a:solidFill>
                <a:latin typeface="+mj-lt"/>
                <a:ea typeface="Arial"/>
                <a:cs typeface="Calibri" panose="020F0502020204030204" pitchFamily="34" charset="0"/>
              </a:rPr>
              <a:t>oblikovanje</a:t>
            </a:r>
            <a:r>
              <a:rPr lang="de-DE" sz="1200" dirty="0">
                <a:solidFill>
                  <a:schemeClr val="tx1"/>
                </a:solidFill>
                <a:latin typeface="+mj-lt"/>
                <a:ea typeface="Arial"/>
                <a:cs typeface="Calibri" panose="020F0502020204030204" pitchFamily="34" charset="0"/>
              </a:rPr>
              <a:t> </a:t>
            </a:r>
            <a:endParaRPr lang="sl-SI" sz="1200" dirty="0">
              <a:solidFill>
                <a:schemeClr val="tx1"/>
              </a:solidFill>
              <a:latin typeface="+mj-lt"/>
              <a:ea typeface="Arial"/>
              <a:cs typeface="Calibri" panose="020F0502020204030204" pitchFamily="34" charset="0"/>
            </a:endParaRPr>
          </a:p>
          <a:p>
            <a:pPr>
              <a:lnSpc>
                <a:spcPct val="150000"/>
              </a:lnSpc>
              <a:spcBef>
                <a:spcPts val="0"/>
              </a:spcBef>
            </a:pPr>
            <a:r>
              <a:rPr lang="sl-SI" sz="1200" dirty="0">
                <a:solidFill>
                  <a:schemeClr val="tx1"/>
                </a:solidFill>
                <a:latin typeface="+mj-lt"/>
                <a:ea typeface="Arial"/>
                <a:cs typeface="Calibri" panose="020F0502020204030204" pitchFamily="34" charset="0"/>
              </a:rPr>
              <a:t>4. </a:t>
            </a:r>
            <a:r>
              <a:rPr lang="de-DE" sz="1200" dirty="0" err="1">
                <a:solidFill>
                  <a:schemeClr val="tx1"/>
                </a:solidFill>
                <a:latin typeface="+mj-lt"/>
                <a:ea typeface="Arial"/>
                <a:cs typeface="Calibri" panose="020F0502020204030204" pitchFamily="34" charset="0"/>
              </a:rPr>
              <a:t>Biotehniška</a:t>
            </a:r>
            <a:r>
              <a:rPr lang="de-DE" sz="1200" dirty="0">
                <a:solidFill>
                  <a:schemeClr val="tx1"/>
                </a:solidFill>
                <a:latin typeface="+mj-lt"/>
                <a:ea typeface="Arial"/>
                <a:cs typeface="Calibri" panose="020F0502020204030204" pitchFamily="34" charset="0"/>
              </a:rPr>
              <a:t> </a:t>
            </a:r>
            <a:r>
              <a:rPr lang="de-DE" sz="1200" dirty="0" err="1">
                <a:solidFill>
                  <a:schemeClr val="tx1"/>
                </a:solidFill>
                <a:latin typeface="+mj-lt"/>
                <a:ea typeface="Arial"/>
                <a:cs typeface="Calibri" panose="020F0502020204030204" pitchFamily="34" charset="0"/>
              </a:rPr>
              <a:t>fakulteta</a:t>
            </a:r>
            <a:r>
              <a:rPr lang="de-DE" sz="1200" dirty="0">
                <a:solidFill>
                  <a:schemeClr val="tx1"/>
                </a:solidFill>
                <a:latin typeface="+mj-lt"/>
                <a:ea typeface="Arial"/>
                <a:cs typeface="Calibri" panose="020F0502020204030204" pitchFamily="34" charset="0"/>
              </a:rPr>
              <a:t> </a:t>
            </a:r>
            <a:endParaRPr lang="sl-SI" sz="1200" dirty="0">
              <a:solidFill>
                <a:schemeClr val="tx1"/>
              </a:solidFill>
              <a:latin typeface="+mj-lt"/>
              <a:ea typeface="Arial"/>
              <a:cs typeface="Calibri" panose="020F0502020204030204" pitchFamily="34" charset="0"/>
            </a:endParaRPr>
          </a:p>
          <a:p>
            <a:pPr>
              <a:lnSpc>
                <a:spcPct val="150000"/>
              </a:lnSpc>
              <a:spcBef>
                <a:spcPts val="0"/>
              </a:spcBef>
            </a:pPr>
            <a:r>
              <a:rPr lang="sl-SI" sz="1200" dirty="0">
                <a:solidFill>
                  <a:schemeClr val="tx1"/>
                </a:solidFill>
                <a:latin typeface="+mj-lt"/>
                <a:ea typeface="Arial"/>
                <a:cs typeface="Calibri" panose="020F0502020204030204" pitchFamily="34" charset="0"/>
              </a:rPr>
              <a:t>5. </a:t>
            </a:r>
            <a:r>
              <a:rPr lang="de-DE" sz="1200" dirty="0" err="1">
                <a:solidFill>
                  <a:schemeClr val="tx1"/>
                </a:solidFill>
                <a:latin typeface="+mj-lt"/>
                <a:ea typeface="Arial"/>
                <a:cs typeface="Calibri" panose="020F0502020204030204" pitchFamily="34" charset="0"/>
              </a:rPr>
              <a:t>Ekonomska</a:t>
            </a:r>
            <a:r>
              <a:rPr lang="de-DE" sz="1200" dirty="0">
                <a:solidFill>
                  <a:schemeClr val="tx1"/>
                </a:solidFill>
                <a:latin typeface="+mj-lt"/>
                <a:ea typeface="Arial"/>
                <a:cs typeface="Calibri" panose="020F0502020204030204" pitchFamily="34" charset="0"/>
              </a:rPr>
              <a:t> </a:t>
            </a:r>
            <a:r>
              <a:rPr lang="de-DE" sz="1200" dirty="0" err="1">
                <a:solidFill>
                  <a:schemeClr val="tx1"/>
                </a:solidFill>
                <a:latin typeface="+mj-lt"/>
                <a:ea typeface="Arial"/>
                <a:cs typeface="Calibri" panose="020F0502020204030204" pitchFamily="34" charset="0"/>
              </a:rPr>
              <a:t>fakulteta</a:t>
            </a:r>
            <a:r>
              <a:rPr lang="de-DE" sz="1200" dirty="0">
                <a:solidFill>
                  <a:schemeClr val="tx1"/>
                </a:solidFill>
                <a:latin typeface="+mj-lt"/>
                <a:ea typeface="Arial"/>
                <a:cs typeface="Calibri" panose="020F0502020204030204" pitchFamily="34" charset="0"/>
              </a:rPr>
              <a:t> </a:t>
            </a:r>
            <a:endParaRPr lang="sl-SI" sz="1200" dirty="0">
              <a:solidFill>
                <a:schemeClr val="tx1"/>
              </a:solidFill>
              <a:latin typeface="+mj-lt"/>
              <a:ea typeface="Arial"/>
              <a:cs typeface="Calibri" panose="020F0502020204030204" pitchFamily="34" charset="0"/>
            </a:endParaRPr>
          </a:p>
          <a:p>
            <a:pPr>
              <a:lnSpc>
                <a:spcPct val="150000"/>
              </a:lnSpc>
              <a:spcBef>
                <a:spcPts val="0"/>
              </a:spcBef>
            </a:pPr>
            <a:r>
              <a:rPr lang="sl-SI" sz="1200" dirty="0">
                <a:solidFill>
                  <a:schemeClr val="tx1"/>
                </a:solidFill>
                <a:latin typeface="+mj-lt"/>
                <a:ea typeface="Arial"/>
                <a:cs typeface="Calibri" panose="020F0502020204030204" pitchFamily="34" charset="0"/>
              </a:rPr>
              <a:t>6. </a:t>
            </a:r>
            <a:r>
              <a:rPr lang="de-DE" sz="1200" dirty="0" err="1">
                <a:solidFill>
                  <a:schemeClr val="tx1"/>
                </a:solidFill>
                <a:latin typeface="+mj-lt"/>
                <a:ea typeface="Arial"/>
                <a:cs typeface="Calibri" panose="020F0502020204030204" pitchFamily="34" charset="0"/>
              </a:rPr>
              <a:t>Fakulteta</a:t>
            </a:r>
            <a:r>
              <a:rPr lang="de-DE" sz="1200" dirty="0">
                <a:solidFill>
                  <a:schemeClr val="tx1"/>
                </a:solidFill>
                <a:latin typeface="+mj-lt"/>
                <a:ea typeface="Arial"/>
                <a:cs typeface="Calibri" panose="020F0502020204030204" pitchFamily="34" charset="0"/>
              </a:rPr>
              <a:t> </a:t>
            </a:r>
            <a:r>
              <a:rPr lang="de-DE" sz="1200" dirty="0" err="1">
                <a:solidFill>
                  <a:schemeClr val="tx1"/>
                </a:solidFill>
                <a:latin typeface="+mj-lt"/>
                <a:ea typeface="Arial"/>
                <a:cs typeface="Calibri" panose="020F0502020204030204" pitchFamily="34" charset="0"/>
              </a:rPr>
              <a:t>za</a:t>
            </a:r>
            <a:r>
              <a:rPr lang="de-DE" sz="1200" dirty="0">
                <a:solidFill>
                  <a:schemeClr val="tx1"/>
                </a:solidFill>
                <a:latin typeface="+mj-lt"/>
                <a:ea typeface="Arial"/>
                <a:cs typeface="Calibri" panose="020F0502020204030204" pitchFamily="34" charset="0"/>
              </a:rPr>
              <a:t> </a:t>
            </a:r>
            <a:r>
              <a:rPr lang="de-DE" sz="1200" dirty="0" err="1">
                <a:solidFill>
                  <a:schemeClr val="tx1"/>
                </a:solidFill>
                <a:latin typeface="+mj-lt"/>
                <a:ea typeface="Arial"/>
                <a:cs typeface="Calibri" panose="020F0502020204030204" pitchFamily="34" charset="0"/>
              </a:rPr>
              <a:t>arhitekturo</a:t>
            </a:r>
            <a:r>
              <a:rPr lang="de-DE" sz="1200" dirty="0">
                <a:solidFill>
                  <a:schemeClr val="tx1"/>
                </a:solidFill>
                <a:latin typeface="+mj-lt"/>
                <a:ea typeface="Arial"/>
                <a:cs typeface="Calibri" panose="020F0502020204030204" pitchFamily="34" charset="0"/>
              </a:rPr>
              <a:t> </a:t>
            </a:r>
            <a:endParaRPr lang="sl-SI" sz="1200" dirty="0">
              <a:solidFill>
                <a:schemeClr val="tx1"/>
              </a:solidFill>
              <a:latin typeface="+mj-lt"/>
              <a:ea typeface="Arial"/>
              <a:cs typeface="Calibri" panose="020F0502020204030204" pitchFamily="34" charset="0"/>
            </a:endParaRPr>
          </a:p>
          <a:p>
            <a:pPr>
              <a:lnSpc>
                <a:spcPct val="150000"/>
              </a:lnSpc>
              <a:spcBef>
                <a:spcPts val="0"/>
              </a:spcBef>
            </a:pPr>
            <a:r>
              <a:rPr lang="sl-SI" sz="1200" dirty="0">
                <a:solidFill>
                  <a:schemeClr val="tx1"/>
                </a:solidFill>
                <a:latin typeface="+mj-lt"/>
                <a:ea typeface="Arial"/>
                <a:cs typeface="Calibri" panose="020F0502020204030204" pitchFamily="34" charset="0"/>
              </a:rPr>
              <a:t>7. </a:t>
            </a:r>
            <a:r>
              <a:rPr lang="de-DE" sz="1200" dirty="0" err="1">
                <a:solidFill>
                  <a:schemeClr val="tx1"/>
                </a:solidFill>
                <a:latin typeface="+mj-lt"/>
                <a:ea typeface="Arial"/>
                <a:cs typeface="Calibri" panose="020F0502020204030204" pitchFamily="34" charset="0"/>
              </a:rPr>
              <a:t>Fakulteta</a:t>
            </a:r>
            <a:r>
              <a:rPr lang="de-DE" sz="1200" dirty="0">
                <a:solidFill>
                  <a:schemeClr val="tx1"/>
                </a:solidFill>
                <a:latin typeface="+mj-lt"/>
                <a:ea typeface="Arial"/>
                <a:cs typeface="Calibri" panose="020F0502020204030204" pitchFamily="34" charset="0"/>
              </a:rPr>
              <a:t> </a:t>
            </a:r>
            <a:r>
              <a:rPr lang="de-DE" sz="1200" dirty="0" err="1">
                <a:solidFill>
                  <a:schemeClr val="tx1"/>
                </a:solidFill>
                <a:latin typeface="+mj-lt"/>
                <a:ea typeface="Arial"/>
                <a:cs typeface="Calibri" panose="020F0502020204030204" pitchFamily="34" charset="0"/>
              </a:rPr>
              <a:t>za</a:t>
            </a:r>
            <a:r>
              <a:rPr lang="de-DE" sz="1200" dirty="0">
                <a:solidFill>
                  <a:schemeClr val="tx1"/>
                </a:solidFill>
                <a:latin typeface="+mj-lt"/>
                <a:ea typeface="Arial"/>
                <a:cs typeface="Calibri" panose="020F0502020204030204" pitchFamily="34" charset="0"/>
              </a:rPr>
              <a:t> </a:t>
            </a:r>
            <a:r>
              <a:rPr lang="de-DE" sz="1200" dirty="0" err="1">
                <a:solidFill>
                  <a:schemeClr val="tx1"/>
                </a:solidFill>
                <a:latin typeface="+mj-lt"/>
                <a:ea typeface="Arial"/>
                <a:cs typeface="Calibri" panose="020F0502020204030204" pitchFamily="34" charset="0"/>
              </a:rPr>
              <a:t>družbene</a:t>
            </a:r>
            <a:r>
              <a:rPr lang="de-DE" sz="1200" dirty="0">
                <a:solidFill>
                  <a:schemeClr val="tx1"/>
                </a:solidFill>
                <a:latin typeface="+mj-lt"/>
                <a:ea typeface="Arial"/>
                <a:cs typeface="Calibri" panose="020F0502020204030204" pitchFamily="34" charset="0"/>
              </a:rPr>
              <a:t> </a:t>
            </a:r>
            <a:r>
              <a:rPr lang="de-DE" sz="1200" dirty="0" err="1">
                <a:solidFill>
                  <a:schemeClr val="tx1"/>
                </a:solidFill>
                <a:latin typeface="+mj-lt"/>
                <a:ea typeface="Arial"/>
                <a:cs typeface="Calibri" panose="020F0502020204030204" pitchFamily="34" charset="0"/>
              </a:rPr>
              <a:t>vede</a:t>
            </a:r>
            <a:r>
              <a:rPr lang="de-DE" sz="1200" dirty="0">
                <a:solidFill>
                  <a:schemeClr val="tx1"/>
                </a:solidFill>
                <a:latin typeface="+mj-lt"/>
                <a:ea typeface="Arial"/>
                <a:cs typeface="Calibri" panose="020F0502020204030204" pitchFamily="34" charset="0"/>
              </a:rPr>
              <a:t> </a:t>
            </a:r>
            <a:endParaRPr lang="sl-SI" sz="1200" dirty="0">
              <a:solidFill>
                <a:schemeClr val="tx1"/>
              </a:solidFill>
              <a:latin typeface="+mj-lt"/>
              <a:ea typeface="Arial"/>
              <a:cs typeface="Calibri" panose="020F0502020204030204" pitchFamily="34" charset="0"/>
            </a:endParaRPr>
          </a:p>
          <a:p>
            <a:pPr>
              <a:lnSpc>
                <a:spcPct val="150000"/>
              </a:lnSpc>
              <a:spcBef>
                <a:spcPts val="0"/>
              </a:spcBef>
            </a:pPr>
            <a:r>
              <a:rPr lang="sl-SI" sz="1200" dirty="0">
                <a:solidFill>
                  <a:schemeClr val="tx1"/>
                </a:solidFill>
                <a:latin typeface="+mj-lt"/>
                <a:ea typeface="Arial"/>
                <a:cs typeface="Calibri" panose="020F0502020204030204" pitchFamily="34" charset="0"/>
              </a:rPr>
              <a:t>8. </a:t>
            </a:r>
            <a:r>
              <a:rPr lang="de-DE" sz="1200" dirty="0" err="1">
                <a:solidFill>
                  <a:schemeClr val="tx1"/>
                </a:solidFill>
                <a:latin typeface="+mj-lt"/>
                <a:ea typeface="Arial"/>
                <a:cs typeface="Calibri" panose="020F0502020204030204" pitchFamily="34" charset="0"/>
              </a:rPr>
              <a:t>Fakulteta</a:t>
            </a:r>
            <a:r>
              <a:rPr lang="de-DE" sz="1200" dirty="0">
                <a:solidFill>
                  <a:schemeClr val="tx1"/>
                </a:solidFill>
                <a:latin typeface="+mj-lt"/>
                <a:ea typeface="Arial"/>
                <a:cs typeface="Calibri" panose="020F0502020204030204" pitchFamily="34" charset="0"/>
              </a:rPr>
              <a:t> </a:t>
            </a:r>
            <a:r>
              <a:rPr lang="de-DE" sz="1200" dirty="0" err="1">
                <a:solidFill>
                  <a:schemeClr val="tx1"/>
                </a:solidFill>
                <a:latin typeface="+mj-lt"/>
                <a:ea typeface="Arial"/>
                <a:cs typeface="Calibri" panose="020F0502020204030204" pitchFamily="34" charset="0"/>
              </a:rPr>
              <a:t>za</a:t>
            </a:r>
            <a:r>
              <a:rPr lang="de-DE" sz="1200" dirty="0">
                <a:solidFill>
                  <a:schemeClr val="tx1"/>
                </a:solidFill>
                <a:latin typeface="+mj-lt"/>
                <a:ea typeface="Arial"/>
                <a:cs typeface="Calibri" panose="020F0502020204030204" pitchFamily="34" charset="0"/>
              </a:rPr>
              <a:t> </a:t>
            </a:r>
            <a:r>
              <a:rPr lang="de-DE" sz="1200" dirty="0" err="1">
                <a:solidFill>
                  <a:schemeClr val="tx1"/>
                </a:solidFill>
                <a:latin typeface="+mj-lt"/>
                <a:ea typeface="Arial"/>
                <a:cs typeface="Calibri" panose="020F0502020204030204" pitchFamily="34" charset="0"/>
              </a:rPr>
              <a:t>elektrotehniko</a:t>
            </a:r>
            <a:r>
              <a:rPr lang="de-DE" sz="1200" dirty="0">
                <a:solidFill>
                  <a:schemeClr val="tx1"/>
                </a:solidFill>
                <a:latin typeface="+mj-lt"/>
                <a:ea typeface="Arial"/>
                <a:cs typeface="Calibri" panose="020F0502020204030204" pitchFamily="34" charset="0"/>
              </a:rPr>
              <a:t> </a:t>
            </a:r>
            <a:endParaRPr lang="sl-SI" sz="1200" dirty="0">
              <a:solidFill>
                <a:schemeClr val="tx1"/>
              </a:solidFill>
              <a:latin typeface="+mj-lt"/>
              <a:ea typeface="Arial"/>
              <a:cs typeface="Calibri" panose="020F0502020204030204" pitchFamily="34" charset="0"/>
            </a:endParaRPr>
          </a:p>
          <a:p>
            <a:pPr>
              <a:lnSpc>
                <a:spcPct val="150000"/>
              </a:lnSpc>
              <a:spcBef>
                <a:spcPts val="0"/>
              </a:spcBef>
            </a:pPr>
            <a:r>
              <a:rPr lang="sl-SI" sz="1200" dirty="0">
                <a:solidFill>
                  <a:schemeClr val="tx1"/>
                </a:solidFill>
                <a:latin typeface="+mj-lt"/>
                <a:ea typeface="Arial"/>
                <a:cs typeface="Calibri" panose="020F0502020204030204" pitchFamily="34" charset="0"/>
              </a:rPr>
              <a:t>9. </a:t>
            </a:r>
            <a:r>
              <a:rPr lang="de-DE" sz="1200" dirty="0" err="1">
                <a:solidFill>
                  <a:schemeClr val="tx1"/>
                </a:solidFill>
                <a:latin typeface="+mj-lt"/>
                <a:ea typeface="Arial"/>
                <a:cs typeface="Calibri" panose="020F0502020204030204" pitchFamily="34" charset="0"/>
              </a:rPr>
              <a:t>Fakulteta</a:t>
            </a:r>
            <a:r>
              <a:rPr lang="de-DE" sz="1200" dirty="0">
                <a:solidFill>
                  <a:schemeClr val="tx1"/>
                </a:solidFill>
                <a:latin typeface="+mj-lt"/>
                <a:ea typeface="Arial"/>
                <a:cs typeface="Calibri" panose="020F0502020204030204" pitchFamily="34" charset="0"/>
              </a:rPr>
              <a:t> </a:t>
            </a:r>
            <a:r>
              <a:rPr lang="de-DE" sz="1200" dirty="0" err="1">
                <a:solidFill>
                  <a:schemeClr val="tx1"/>
                </a:solidFill>
                <a:latin typeface="+mj-lt"/>
                <a:ea typeface="Arial"/>
                <a:cs typeface="Calibri" panose="020F0502020204030204" pitchFamily="34" charset="0"/>
              </a:rPr>
              <a:t>za</a:t>
            </a:r>
            <a:r>
              <a:rPr lang="de-DE" sz="1200" dirty="0">
                <a:solidFill>
                  <a:schemeClr val="tx1"/>
                </a:solidFill>
                <a:latin typeface="+mj-lt"/>
                <a:ea typeface="Arial"/>
                <a:cs typeface="Calibri" panose="020F0502020204030204" pitchFamily="34" charset="0"/>
              </a:rPr>
              <a:t> </a:t>
            </a:r>
            <a:r>
              <a:rPr lang="de-DE" sz="1200" dirty="0" err="1">
                <a:solidFill>
                  <a:schemeClr val="tx1"/>
                </a:solidFill>
                <a:latin typeface="+mj-lt"/>
                <a:ea typeface="Arial"/>
                <a:cs typeface="Calibri" panose="020F0502020204030204" pitchFamily="34" charset="0"/>
              </a:rPr>
              <a:t>farmacijo</a:t>
            </a:r>
            <a:r>
              <a:rPr lang="de-DE" sz="1200" dirty="0">
                <a:solidFill>
                  <a:schemeClr val="tx1"/>
                </a:solidFill>
                <a:latin typeface="+mj-lt"/>
                <a:ea typeface="Arial"/>
                <a:cs typeface="Calibri" panose="020F0502020204030204" pitchFamily="34" charset="0"/>
              </a:rPr>
              <a:t> </a:t>
            </a:r>
            <a:endParaRPr lang="sl-SI" sz="1200" dirty="0">
              <a:solidFill>
                <a:schemeClr val="tx1"/>
              </a:solidFill>
              <a:latin typeface="+mj-lt"/>
              <a:ea typeface="Arial"/>
              <a:cs typeface="Calibri" panose="020F0502020204030204" pitchFamily="34" charset="0"/>
            </a:endParaRPr>
          </a:p>
          <a:p>
            <a:pPr>
              <a:lnSpc>
                <a:spcPct val="150000"/>
              </a:lnSpc>
              <a:spcBef>
                <a:spcPts val="0"/>
              </a:spcBef>
            </a:pPr>
            <a:r>
              <a:rPr lang="sl-SI" sz="1200" dirty="0">
                <a:solidFill>
                  <a:schemeClr val="tx1"/>
                </a:solidFill>
                <a:latin typeface="+mj-lt"/>
                <a:ea typeface="Arial"/>
                <a:cs typeface="Calibri" panose="020F0502020204030204" pitchFamily="34" charset="0"/>
              </a:rPr>
              <a:t>10. </a:t>
            </a:r>
            <a:r>
              <a:rPr lang="de-DE" sz="1200" dirty="0" err="1">
                <a:solidFill>
                  <a:schemeClr val="tx1"/>
                </a:solidFill>
                <a:latin typeface="+mj-lt"/>
                <a:ea typeface="Arial"/>
                <a:cs typeface="Calibri" panose="020F0502020204030204" pitchFamily="34" charset="0"/>
              </a:rPr>
              <a:t>Fakulteta</a:t>
            </a:r>
            <a:r>
              <a:rPr lang="de-DE" sz="1200" dirty="0">
                <a:solidFill>
                  <a:schemeClr val="tx1"/>
                </a:solidFill>
                <a:latin typeface="+mj-lt"/>
                <a:ea typeface="Arial"/>
                <a:cs typeface="Calibri" panose="020F0502020204030204" pitchFamily="34" charset="0"/>
              </a:rPr>
              <a:t> </a:t>
            </a:r>
            <a:r>
              <a:rPr lang="de-DE" sz="1200" dirty="0" err="1">
                <a:solidFill>
                  <a:schemeClr val="tx1"/>
                </a:solidFill>
                <a:latin typeface="+mj-lt"/>
                <a:ea typeface="Arial"/>
                <a:cs typeface="Calibri" panose="020F0502020204030204" pitchFamily="34" charset="0"/>
              </a:rPr>
              <a:t>za</a:t>
            </a:r>
            <a:r>
              <a:rPr lang="de-DE" sz="1200" dirty="0">
                <a:solidFill>
                  <a:schemeClr val="tx1"/>
                </a:solidFill>
                <a:latin typeface="+mj-lt"/>
                <a:ea typeface="Arial"/>
                <a:cs typeface="Calibri" panose="020F0502020204030204" pitchFamily="34" charset="0"/>
              </a:rPr>
              <a:t> </a:t>
            </a:r>
            <a:r>
              <a:rPr lang="de-DE" sz="1200" dirty="0" err="1">
                <a:solidFill>
                  <a:schemeClr val="tx1"/>
                </a:solidFill>
                <a:latin typeface="+mj-lt"/>
                <a:ea typeface="Arial"/>
                <a:cs typeface="Calibri" panose="020F0502020204030204" pitchFamily="34" charset="0"/>
              </a:rPr>
              <a:t>gradbeništvo</a:t>
            </a:r>
            <a:r>
              <a:rPr lang="de-DE" sz="1200" dirty="0">
                <a:solidFill>
                  <a:schemeClr val="tx1"/>
                </a:solidFill>
                <a:latin typeface="+mj-lt"/>
                <a:ea typeface="Arial"/>
                <a:cs typeface="Calibri" panose="020F0502020204030204" pitchFamily="34" charset="0"/>
              </a:rPr>
              <a:t> in </a:t>
            </a:r>
            <a:r>
              <a:rPr lang="de-DE" sz="1200" dirty="0" err="1">
                <a:solidFill>
                  <a:schemeClr val="tx1"/>
                </a:solidFill>
                <a:latin typeface="+mj-lt"/>
                <a:ea typeface="Arial"/>
                <a:cs typeface="Calibri" panose="020F0502020204030204" pitchFamily="34" charset="0"/>
              </a:rPr>
              <a:t>geodezijo</a:t>
            </a:r>
            <a:r>
              <a:rPr lang="de-DE" sz="1200" dirty="0">
                <a:solidFill>
                  <a:schemeClr val="tx1"/>
                </a:solidFill>
                <a:latin typeface="+mj-lt"/>
                <a:ea typeface="Arial"/>
                <a:cs typeface="Calibri" panose="020F0502020204030204" pitchFamily="34" charset="0"/>
              </a:rPr>
              <a:t> </a:t>
            </a:r>
            <a:endParaRPr lang="sl-SI" sz="1200" dirty="0">
              <a:solidFill>
                <a:schemeClr val="tx1"/>
              </a:solidFill>
              <a:latin typeface="+mj-lt"/>
              <a:ea typeface="Arial"/>
              <a:cs typeface="Calibri" panose="020F0502020204030204" pitchFamily="34" charset="0"/>
            </a:endParaRPr>
          </a:p>
          <a:p>
            <a:pPr>
              <a:lnSpc>
                <a:spcPct val="150000"/>
              </a:lnSpc>
              <a:spcBef>
                <a:spcPts val="0"/>
              </a:spcBef>
            </a:pPr>
            <a:r>
              <a:rPr lang="sl-SI" sz="1200" dirty="0">
                <a:solidFill>
                  <a:schemeClr val="tx1"/>
                </a:solidFill>
                <a:latin typeface="+mj-lt"/>
                <a:ea typeface="Arial"/>
                <a:cs typeface="Calibri" panose="020F0502020204030204" pitchFamily="34" charset="0"/>
              </a:rPr>
              <a:t>11. </a:t>
            </a:r>
            <a:r>
              <a:rPr lang="de-DE" sz="1200" dirty="0" err="1">
                <a:solidFill>
                  <a:schemeClr val="tx1"/>
                </a:solidFill>
                <a:latin typeface="+mj-lt"/>
                <a:ea typeface="Arial"/>
                <a:cs typeface="Calibri" panose="020F0502020204030204" pitchFamily="34" charset="0"/>
              </a:rPr>
              <a:t>Fakulteta</a:t>
            </a:r>
            <a:r>
              <a:rPr lang="de-DE" sz="1200" dirty="0">
                <a:solidFill>
                  <a:schemeClr val="tx1"/>
                </a:solidFill>
                <a:latin typeface="+mj-lt"/>
                <a:ea typeface="Arial"/>
                <a:cs typeface="Calibri" panose="020F0502020204030204" pitchFamily="34" charset="0"/>
              </a:rPr>
              <a:t> </a:t>
            </a:r>
            <a:r>
              <a:rPr lang="de-DE" sz="1200" dirty="0" err="1">
                <a:solidFill>
                  <a:schemeClr val="tx1"/>
                </a:solidFill>
                <a:latin typeface="+mj-lt"/>
                <a:ea typeface="Arial"/>
                <a:cs typeface="Calibri" panose="020F0502020204030204" pitchFamily="34" charset="0"/>
              </a:rPr>
              <a:t>za</a:t>
            </a:r>
            <a:r>
              <a:rPr lang="de-DE" sz="1200" dirty="0">
                <a:solidFill>
                  <a:schemeClr val="tx1"/>
                </a:solidFill>
                <a:latin typeface="+mj-lt"/>
                <a:ea typeface="Arial"/>
                <a:cs typeface="Calibri" panose="020F0502020204030204" pitchFamily="34" charset="0"/>
              </a:rPr>
              <a:t> </a:t>
            </a:r>
            <a:r>
              <a:rPr lang="de-DE" sz="1200" dirty="0" err="1">
                <a:solidFill>
                  <a:schemeClr val="tx1"/>
                </a:solidFill>
                <a:latin typeface="+mj-lt"/>
                <a:ea typeface="Arial"/>
                <a:cs typeface="Calibri" panose="020F0502020204030204" pitchFamily="34" charset="0"/>
              </a:rPr>
              <a:t>kemijo</a:t>
            </a:r>
            <a:r>
              <a:rPr lang="de-DE" sz="1200" dirty="0">
                <a:solidFill>
                  <a:schemeClr val="tx1"/>
                </a:solidFill>
                <a:latin typeface="+mj-lt"/>
                <a:ea typeface="Arial"/>
                <a:cs typeface="Calibri" panose="020F0502020204030204" pitchFamily="34" charset="0"/>
              </a:rPr>
              <a:t> in </a:t>
            </a:r>
            <a:r>
              <a:rPr lang="de-DE" sz="1200" dirty="0" err="1">
                <a:solidFill>
                  <a:schemeClr val="tx1"/>
                </a:solidFill>
                <a:latin typeface="+mj-lt"/>
                <a:ea typeface="Arial"/>
                <a:cs typeface="Calibri" panose="020F0502020204030204" pitchFamily="34" charset="0"/>
              </a:rPr>
              <a:t>kemijsko</a:t>
            </a:r>
            <a:r>
              <a:rPr lang="de-DE" sz="1200" dirty="0">
                <a:solidFill>
                  <a:schemeClr val="tx1"/>
                </a:solidFill>
                <a:latin typeface="+mj-lt"/>
                <a:ea typeface="Arial"/>
                <a:cs typeface="Calibri" panose="020F0502020204030204" pitchFamily="34" charset="0"/>
              </a:rPr>
              <a:t> </a:t>
            </a:r>
            <a:r>
              <a:rPr lang="de-DE" sz="1200" dirty="0" err="1">
                <a:solidFill>
                  <a:schemeClr val="tx1"/>
                </a:solidFill>
                <a:latin typeface="+mj-lt"/>
                <a:ea typeface="Arial"/>
                <a:cs typeface="Calibri" panose="020F0502020204030204" pitchFamily="34" charset="0"/>
              </a:rPr>
              <a:t>tehnologijo</a:t>
            </a:r>
            <a:endParaRPr lang="sl-SI" sz="1200" dirty="0">
              <a:solidFill>
                <a:schemeClr val="tx1"/>
              </a:solidFill>
              <a:latin typeface="+mj-lt"/>
              <a:ea typeface="Arial"/>
              <a:cs typeface="Calibri" panose="020F0502020204030204" pitchFamily="34" charset="0"/>
            </a:endParaRPr>
          </a:p>
          <a:p>
            <a:pPr>
              <a:lnSpc>
                <a:spcPct val="150000"/>
              </a:lnSpc>
              <a:spcBef>
                <a:spcPts val="0"/>
              </a:spcBef>
            </a:pPr>
            <a:r>
              <a:rPr lang="sl-SI" sz="1200" dirty="0">
                <a:solidFill>
                  <a:schemeClr val="tx1"/>
                </a:solidFill>
                <a:latin typeface="+mj-lt"/>
                <a:ea typeface="Arial"/>
                <a:cs typeface="Calibri" panose="020F0502020204030204" pitchFamily="34" charset="0"/>
              </a:rPr>
              <a:t>12. </a:t>
            </a:r>
            <a:r>
              <a:rPr lang="de-DE" sz="1200" dirty="0" err="1">
                <a:solidFill>
                  <a:schemeClr val="tx1"/>
                </a:solidFill>
                <a:latin typeface="+mj-lt"/>
                <a:ea typeface="Arial"/>
                <a:cs typeface="Calibri" panose="020F0502020204030204" pitchFamily="34" charset="0"/>
              </a:rPr>
              <a:t>Fakulteta</a:t>
            </a:r>
            <a:r>
              <a:rPr lang="de-DE" sz="1200" dirty="0">
                <a:solidFill>
                  <a:schemeClr val="tx1"/>
                </a:solidFill>
                <a:latin typeface="+mj-lt"/>
                <a:ea typeface="Arial"/>
                <a:cs typeface="Calibri" panose="020F0502020204030204" pitchFamily="34" charset="0"/>
              </a:rPr>
              <a:t> </a:t>
            </a:r>
            <a:r>
              <a:rPr lang="de-DE" sz="1200" dirty="0" err="1">
                <a:solidFill>
                  <a:schemeClr val="tx1"/>
                </a:solidFill>
                <a:latin typeface="+mj-lt"/>
                <a:ea typeface="Arial"/>
                <a:cs typeface="Calibri" panose="020F0502020204030204" pitchFamily="34" charset="0"/>
              </a:rPr>
              <a:t>za</a:t>
            </a:r>
            <a:r>
              <a:rPr lang="de-DE" sz="1200" dirty="0">
                <a:solidFill>
                  <a:schemeClr val="tx1"/>
                </a:solidFill>
                <a:latin typeface="+mj-lt"/>
                <a:ea typeface="Arial"/>
                <a:cs typeface="Calibri" panose="020F0502020204030204" pitchFamily="34" charset="0"/>
              </a:rPr>
              <a:t> </a:t>
            </a:r>
            <a:r>
              <a:rPr lang="de-DE" sz="1200" dirty="0" err="1">
                <a:solidFill>
                  <a:schemeClr val="tx1"/>
                </a:solidFill>
                <a:latin typeface="+mj-lt"/>
                <a:ea typeface="Arial"/>
                <a:cs typeface="Calibri" panose="020F0502020204030204" pitchFamily="34" charset="0"/>
              </a:rPr>
              <a:t>matematiko</a:t>
            </a:r>
            <a:r>
              <a:rPr lang="de-DE" sz="1200" dirty="0">
                <a:solidFill>
                  <a:schemeClr val="tx1"/>
                </a:solidFill>
                <a:latin typeface="+mj-lt"/>
                <a:ea typeface="Arial"/>
                <a:cs typeface="Calibri" panose="020F0502020204030204" pitchFamily="34" charset="0"/>
              </a:rPr>
              <a:t> in </a:t>
            </a:r>
            <a:r>
              <a:rPr lang="de-DE" sz="1200" dirty="0" err="1">
                <a:solidFill>
                  <a:schemeClr val="tx1"/>
                </a:solidFill>
                <a:latin typeface="+mj-lt"/>
                <a:ea typeface="Arial"/>
                <a:cs typeface="Calibri" panose="020F0502020204030204" pitchFamily="34" charset="0"/>
              </a:rPr>
              <a:t>fiziko</a:t>
            </a:r>
            <a:r>
              <a:rPr lang="de-DE" sz="1200" dirty="0">
                <a:solidFill>
                  <a:schemeClr val="tx1"/>
                </a:solidFill>
                <a:latin typeface="+mj-lt"/>
                <a:ea typeface="Arial"/>
                <a:cs typeface="Calibri" panose="020F0502020204030204" pitchFamily="34" charset="0"/>
              </a:rPr>
              <a:t> </a:t>
            </a:r>
            <a:endParaRPr lang="sl-SI" sz="1200" dirty="0">
              <a:solidFill>
                <a:schemeClr val="tx1"/>
              </a:solidFill>
              <a:latin typeface="+mj-lt"/>
              <a:ea typeface="Arial"/>
              <a:cs typeface="Calibri" panose="020F0502020204030204" pitchFamily="34" charset="0"/>
            </a:endParaRPr>
          </a:p>
          <a:p>
            <a:pPr>
              <a:lnSpc>
                <a:spcPct val="150000"/>
              </a:lnSpc>
              <a:spcBef>
                <a:spcPts val="0"/>
              </a:spcBef>
            </a:pPr>
            <a:r>
              <a:rPr lang="sl-SI" sz="1200" dirty="0">
                <a:solidFill>
                  <a:schemeClr val="tx1"/>
                </a:solidFill>
                <a:latin typeface="+mj-lt"/>
                <a:ea typeface="Arial"/>
                <a:cs typeface="Calibri" panose="020F0502020204030204" pitchFamily="34" charset="0"/>
              </a:rPr>
              <a:t>13. </a:t>
            </a:r>
            <a:r>
              <a:rPr lang="de-DE" sz="1200" dirty="0" err="1">
                <a:solidFill>
                  <a:schemeClr val="tx1"/>
                </a:solidFill>
                <a:latin typeface="+mj-lt"/>
                <a:ea typeface="Arial"/>
                <a:cs typeface="Calibri" panose="020F0502020204030204" pitchFamily="34" charset="0"/>
              </a:rPr>
              <a:t>Fakulteta</a:t>
            </a:r>
            <a:r>
              <a:rPr lang="de-DE" sz="1200" dirty="0">
                <a:solidFill>
                  <a:schemeClr val="tx1"/>
                </a:solidFill>
                <a:latin typeface="+mj-lt"/>
                <a:ea typeface="Arial"/>
                <a:cs typeface="Calibri" panose="020F0502020204030204" pitchFamily="34" charset="0"/>
              </a:rPr>
              <a:t> </a:t>
            </a:r>
            <a:r>
              <a:rPr lang="de-DE" sz="1200" dirty="0" err="1">
                <a:solidFill>
                  <a:schemeClr val="tx1"/>
                </a:solidFill>
                <a:latin typeface="+mj-lt"/>
                <a:ea typeface="Arial"/>
                <a:cs typeface="Calibri" panose="020F0502020204030204" pitchFamily="34" charset="0"/>
              </a:rPr>
              <a:t>za</a:t>
            </a:r>
            <a:r>
              <a:rPr lang="de-DE" sz="1200" dirty="0">
                <a:solidFill>
                  <a:schemeClr val="tx1"/>
                </a:solidFill>
                <a:latin typeface="+mj-lt"/>
                <a:ea typeface="Arial"/>
                <a:cs typeface="Calibri" panose="020F0502020204030204" pitchFamily="34" charset="0"/>
              </a:rPr>
              <a:t> </a:t>
            </a:r>
            <a:r>
              <a:rPr lang="de-DE" sz="1200" dirty="0" err="1">
                <a:solidFill>
                  <a:schemeClr val="tx1"/>
                </a:solidFill>
                <a:latin typeface="+mj-lt"/>
                <a:ea typeface="Arial"/>
                <a:cs typeface="Calibri" panose="020F0502020204030204" pitchFamily="34" charset="0"/>
              </a:rPr>
              <a:t>pomorstvo</a:t>
            </a:r>
            <a:r>
              <a:rPr lang="de-DE" sz="1200" dirty="0">
                <a:solidFill>
                  <a:schemeClr val="tx1"/>
                </a:solidFill>
                <a:latin typeface="+mj-lt"/>
                <a:ea typeface="Arial"/>
                <a:cs typeface="Calibri" panose="020F0502020204030204" pitchFamily="34" charset="0"/>
              </a:rPr>
              <a:t> in </a:t>
            </a:r>
            <a:r>
              <a:rPr lang="de-DE" sz="1200" dirty="0" err="1">
                <a:solidFill>
                  <a:schemeClr val="tx1"/>
                </a:solidFill>
                <a:latin typeface="+mj-lt"/>
                <a:ea typeface="Arial"/>
                <a:cs typeface="Calibri" panose="020F0502020204030204" pitchFamily="34" charset="0"/>
              </a:rPr>
              <a:t>promet</a:t>
            </a:r>
            <a:r>
              <a:rPr lang="de-DE" sz="1200" dirty="0">
                <a:solidFill>
                  <a:schemeClr val="tx1"/>
                </a:solidFill>
                <a:latin typeface="+mj-lt"/>
                <a:ea typeface="Arial"/>
                <a:cs typeface="Calibri" panose="020F0502020204030204" pitchFamily="34" charset="0"/>
              </a:rPr>
              <a:t> </a:t>
            </a:r>
            <a:endParaRPr lang="sl-SI" sz="1200" dirty="0">
              <a:solidFill>
                <a:schemeClr val="tx1"/>
              </a:solidFill>
              <a:latin typeface="+mj-lt"/>
              <a:ea typeface="Arial"/>
              <a:cs typeface="Calibri" panose="020F0502020204030204" pitchFamily="34" charset="0"/>
            </a:endParaRPr>
          </a:p>
          <a:p>
            <a:endParaRPr lang="sl-SI" dirty="0">
              <a:latin typeface="+mj-lt"/>
            </a:endParaRPr>
          </a:p>
        </p:txBody>
      </p:sp>
      <p:sp>
        <p:nvSpPr>
          <p:cNvPr id="5" name="Označba mesta vsebine 4">
            <a:extLst>
              <a:ext uri="{FF2B5EF4-FFF2-40B4-BE49-F238E27FC236}">
                <a16:creationId xmlns:a16="http://schemas.microsoft.com/office/drawing/2014/main" id="{E520A550-0156-477D-A4FE-6A51F777AA79}"/>
              </a:ext>
            </a:extLst>
          </p:cNvPr>
          <p:cNvSpPr>
            <a:spLocks noGrp="1"/>
          </p:cNvSpPr>
          <p:nvPr>
            <p:ph sz="quarter" idx="14"/>
          </p:nvPr>
        </p:nvSpPr>
        <p:spPr/>
        <p:txBody>
          <a:bodyPr/>
          <a:lstStyle/>
          <a:p>
            <a:pPr>
              <a:lnSpc>
                <a:spcPct val="150000"/>
              </a:lnSpc>
              <a:spcBef>
                <a:spcPts val="0"/>
              </a:spcBef>
            </a:pPr>
            <a:r>
              <a:rPr lang="sl-SI" sz="1200" dirty="0">
                <a:solidFill>
                  <a:schemeClr val="tx1"/>
                </a:solidFill>
                <a:latin typeface="+mj-lt"/>
                <a:ea typeface="Arial"/>
                <a:cs typeface="Calibri" panose="020F0502020204030204" pitchFamily="34" charset="0"/>
              </a:rPr>
              <a:t>14. </a:t>
            </a:r>
            <a:r>
              <a:rPr lang="de-DE" sz="1200" dirty="0" err="1">
                <a:solidFill>
                  <a:schemeClr val="tx1"/>
                </a:solidFill>
                <a:latin typeface="+mj-lt"/>
                <a:ea typeface="Arial"/>
                <a:cs typeface="Calibri" panose="020F0502020204030204" pitchFamily="34" charset="0"/>
              </a:rPr>
              <a:t>Fakulteta</a:t>
            </a:r>
            <a:r>
              <a:rPr lang="de-DE" sz="1200" dirty="0">
                <a:solidFill>
                  <a:schemeClr val="tx1"/>
                </a:solidFill>
                <a:latin typeface="+mj-lt"/>
                <a:ea typeface="Arial"/>
                <a:cs typeface="Calibri" panose="020F0502020204030204" pitchFamily="34" charset="0"/>
              </a:rPr>
              <a:t> </a:t>
            </a:r>
            <a:r>
              <a:rPr lang="de-DE" sz="1200" dirty="0" err="1">
                <a:solidFill>
                  <a:schemeClr val="tx1"/>
                </a:solidFill>
                <a:latin typeface="+mj-lt"/>
                <a:ea typeface="Arial"/>
                <a:cs typeface="Calibri" panose="020F0502020204030204" pitchFamily="34" charset="0"/>
              </a:rPr>
              <a:t>za</a:t>
            </a:r>
            <a:r>
              <a:rPr lang="de-DE" sz="1200" dirty="0">
                <a:solidFill>
                  <a:schemeClr val="tx1"/>
                </a:solidFill>
                <a:latin typeface="+mj-lt"/>
                <a:ea typeface="Arial"/>
                <a:cs typeface="Calibri" panose="020F0502020204030204" pitchFamily="34" charset="0"/>
              </a:rPr>
              <a:t> </a:t>
            </a:r>
            <a:r>
              <a:rPr lang="de-DE" sz="1200" dirty="0" err="1">
                <a:solidFill>
                  <a:schemeClr val="tx1"/>
                </a:solidFill>
                <a:latin typeface="+mj-lt"/>
                <a:ea typeface="Arial"/>
                <a:cs typeface="Calibri" panose="020F0502020204030204" pitchFamily="34" charset="0"/>
              </a:rPr>
              <a:t>računalništvo</a:t>
            </a:r>
            <a:r>
              <a:rPr lang="de-DE" sz="1200" dirty="0">
                <a:solidFill>
                  <a:schemeClr val="tx1"/>
                </a:solidFill>
                <a:latin typeface="+mj-lt"/>
                <a:ea typeface="Arial"/>
                <a:cs typeface="Calibri" panose="020F0502020204030204" pitchFamily="34" charset="0"/>
              </a:rPr>
              <a:t> in </a:t>
            </a:r>
            <a:r>
              <a:rPr lang="de-DE" sz="1200" dirty="0" err="1">
                <a:solidFill>
                  <a:schemeClr val="tx1"/>
                </a:solidFill>
                <a:latin typeface="+mj-lt"/>
                <a:ea typeface="Arial"/>
                <a:cs typeface="Calibri" panose="020F0502020204030204" pitchFamily="34" charset="0"/>
              </a:rPr>
              <a:t>informatiko</a:t>
            </a:r>
            <a:r>
              <a:rPr lang="de-DE" sz="1200" dirty="0">
                <a:solidFill>
                  <a:schemeClr val="tx1"/>
                </a:solidFill>
                <a:latin typeface="+mj-lt"/>
                <a:ea typeface="Arial"/>
                <a:cs typeface="Calibri" panose="020F0502020204030204" pitchFamily="34" charset="0"/>
              </a:rPr>
              <a:t> </a:t>
            </a:r>
            <a:endParaRPr lang="sl-SI" sz="1200" dirty="0">
              <a:solidFill>
                <a:schemeClr val="tx1"/>
              </a:solidFill>
              <a:latin typeface="+mj-lt"/>
              <a:ea typeface="Arial"/>
              <a:cs typeface="Calibri" panose="020F0502020204030204" pitchFamily="34" charset="0"/>
            </a:endParaRPr>
          </a:p>
          <a:p>
            <a:pPr>
              <a:lnSpc>
                <a:spcPct val="150000"/>
              </a:lnSpc>
              <a:spcBef>
                <a:spcPts val="0"/>
              </a:spcBef>
            </a:pPr>
            <a:r>
              <a:rPr lang="sl-SI" sz="1200" dirty="0">
                <a:solidFill>
                  <a:schemeClr val="tx1"/>
                </a:solidFill>
                <a:latin typeface="+mj-lt"/>
                <a:ea typeface="Arial"/>
                <a:cs typeface="Calibri" panose="020F0502020204030204" pitchFamily="34" charset="0"/>
              </a:rPr>
              <a:t>15. </a:t>
            </a:r>
            <a:r>
              <a:rPr lang="en-GB" sz="1200" dirty="0" err="1">
                <a:solidFill>
                  <a:schemeClr val="tx1"/>
                </a:solidFill>
                <a:latin typeface="+mj-lt"/>
                <a:ea typeface="Arial"/>
                <a:cs typeface="Calibri" panose="020F0502020204030204" pitchFamily="34" charset="0"/>
              </a:rPr>
              <a:t>Fakulteta</a:t>
            </a:r>
            <a:r>
              <a:rPr lang="en-GB" sz="1200" dirty="0">
                <a:solidFill>
                  <a:schemeClr val="tx1"/>
                </a:solidFill>
                <a:latin typeface="+mj-lt"/>
                <a:ea typeface="Arial"/>
                <a:cs typeface="Calibri" panose="020F0502020204030204" pitchFamily="34" charset="0"/>
              </a:rPr>
              <a:t> za </a:t>
            </a:r>
            <a:r>
              <a:rPr lang="en-GB" sz="1200" dirty="0" err="1">
                <a:solidFill>
                  <a:schemeClr val="tx1"/>
                </a:solidFill>
                <a:latin typeface="+mj-lt"/>
                <a:ea typeface="Arial"/>
                <a:cs typeface="Calibri" panose="020F0502020204030204" pitchFamily="34" charset="0"/>
              </a:rPr>
              <a:t>socialno</a:t>
            </a:r>
            <a:r>
              <a:rPr lang="en-GB" sz="1200" dirty="0">
                <a:solidFill>
                  <a:schemeClr val="tx1"/>
                </a:solidFill>
                <a:latin typeface="+mj-lt"/>
                <a:ea typeface="Arial"/>
                <a:cs typeface="Calibri" panose="020F0502020204030204" pitchFamily="34" charset="0"/>
              </a:rPr>
              <a:t> </a:t>
            </a:r>
            <a:r>
              <a:rPr lang="en-GB" sz="1200" dirty="0" err="1">
                <a:solidFill>
                  <a:schemeClr val="tx1"/>
                </a:solidFill>
                <a:latin typeface="+mj-lt"/>
                <a:ea typeface="Arial"/>
                <a:cs typeface="Calibri" panose="020F0502020204030204" pitchFamily="34" charset="0"/>
              </a:rPr>
              <a:t>delo</a:t>
            </a:r>
            <a:r>
              <a:rPr lang="en-GB" sz="1200" dirty="0">
                <a:solidFill>
                  <a:schemeClr val="tx1"/>
                </a:solidFill>
                <a:latin typeface="+mj-lt"/>
                <a:ea typeface="Arial"/>
                <a:cs typeface="Calibri" panose="020F0502020204030204" pitchFamily="34" charset="0"/>
              </a:rPr>
              <a:t> </a:t>
            </a:r>
            <a:endParaRPr lang="sl-SI" sz="1200" dirty="0">
              <a:solidFill>
                <a:schemeClr val="tx1"/>
              </a:solidFill>
              <a:latin typeface="+mj-lt"/>
              <a:ea typeface="Arial"/>
              <a:cs typeface="Calibri" panose="020F0502020204030204" pitchFamily="34" charset="0"/>
            </a:endParaRPr>
          </a:p>
          <a:p>
            <a:pPr>
              <a:lnSpc>
                <a:spcPct val="150000"/>
              </a:lnSpc>
              <a:spcBef>
                <a:spcPts val="0"/>
              </a:spcBef>
            </a:pPr>
            <a:r>
              <a:rPr lang="sl-SI" sz="1200" dirty="0">
                <a:solidFill>
                  <a:schemeClr val="tx1"/>
                </a:solidFill>
                <a:latin typeface="+mj-lt"/>
                <a:ea typeface="Arial"/>
                <a:cs typeface="Calibri" panose="020F0502020204030204" pitchFamily="34" charset="0"/>
              </a:rPr>
              <a:t>16. </a:t>
            </a:r>
            <a:r>
              <a:rPr lang="de-DE" sz="1200" dirty="0" err="1">
                <a:solidFill>
                  <a:schemeClr val="tx1"/>
                </a:solidFill>
                <a:latin typeface="+mj-lt"/>
                <a:ea typeface="Arial"/>
                <a:cs typeface="Calibri" panose="020F0502020204030204" pitchFamily="34" charset="0"/>
              </a:rPr>
              <a:t>Fakulteta</a:t>
            </a:r>
            <a:r>
              <a:rPr lang="de-DE" sz="1200" dirty="0">
                <a:solidFill>
                  <a:schemeClr val="tx1"/>
                </a:solidFill>
                <a:latin typeface="+mj-lt"/>
                <a:ea typeface="Arial"/>
                <a:cs typeface="Calibri" panose="020F0502020204030204" pitchFamily="34" charset="0"/>
              </a:rPr>
              <a:t> </a:t>
            </a:r>
            <a:r>
              <a:rPr lang="de-DE" sz="1200" dirty="0" err="1">
                <a:solidFill>
                  <a:schemeClr val="tx1"/>
                </a:solidFill>
                <a:latin typeface="+mj-lt"/>
                <a:ea typeface="Arial"/>
                <a:cs typeface="Calibri" panose="020F0502020204030204" pitchFamily="34" charset="0"/>
              </a:rPr>
              <a:t>za</a:t>
            </a:r>
            <a:r>
              <a:rPr lang="de-DE" sz="1200" dirty="0">
                <a:solidFill>
                  <a:schemeClr val="tx1"/>
                </a:solidFill>
                <a:latin typeface="+mj-lt"/>
                <a:ea typeface="Arial"/>
                <a:cs typeface="Calibri" panose="020F0502020204030204" pitchFamily="34" charset="0"/>
              </a:rPr>
              <a:t> </a:t>
            </a:r>
            <a:r>
              <a:rPr lang="de-DE" sz="1200" dirty="0" err="1">
                <a:solidFill>
                  <a:schemeClr val="tx1"/>
                </a:solidFill>
                <a:latin typeface="+mj-lt"/>
                <a:ea typeface="Arial"/>
                <a:cs typeface="Calibri" panose="020F0502020204030204" pitchFamily="34" charset="0"/>
              </a:rPr>
              <a:t>strojništvo</a:t>
            </a:r>
            <a:r>
              <a:rPr lang="de-DE" sz="1200" dirty="0">
                <a:solidFill>
                  <a:schemeClr val="tx1"/>
                </a:solidFill>
                <a:latin typeface="+mj-lt"/>
                <a:ea typeface="Arial"/>
                <a:cs typeface="Calibri" panose="020F0502020204030204" pitchFamily="34" charset="0"/>
              </a:rPr>
              <a:t> </a:t>
            </a:r>
            <a:endParaRPr lang="sl-SI" sz="1200" dirty="0">
              <a:solidFill>
                <a:schemeClr val="tx1"/>
              </a:solidFill>
              <a:latin typeface="+mj-lt"/>
              <a:ea typeface="Arial"/>
              <a:cs typeface="Calibri" panose="020F0502020204030204" pitchFamily="34" charset="0"/>
            </a:endParaRPr>
          </a:p>
          <a:p>
            <a:pPr>
              <a:lnSpc>
                <a:spcPct val="150000"/>
              </a:lnSpc>
              <a:spcBef>
                <a:spcPts val="0"/>
              </a:spcBef>
            </a:pPr>
            <a:r>
              <a:rPr lang="sl-SI" sz="1200" dirty="0">
                <a:solidFill>
                  <a:schemeClr val="tx1"/>
                </a:solidFill>
                <a:latin typeface="+mj-lt"/>
                <a:ea typeface="Arial"/>
                <a:cs typeface="Calibri" panose="020F0502020204030204" pitchFamily="34" charset="0"/>
              </a:rPr>
              <a:t>17. </a:t>
            </a:r>
            <a:r>
              <a:rPr lang="de-DE" sz="1200" dirty="0" err="1">
                <a:solidFill>
                  <a:schemeClr val="tx1"/>
                </a:solidFill>
                <a:latin typeface="+mj-lt"/>
                <a:ea typeface="Arial"/>
                <a:cs typeface="Calibri" panose="020F0502020204030204" pitchFamily="34" charset="0"/>
              </a:rPr>
              <a:t>Fakulteta</a:t>
            </a:r>
            <a:r>
              <a:rPr lang="de-DE" sz="1200" dirty="0">
                <a:solidFill>
                  <a:schemeClr val="tx1"/>
                </a:solidFill>
                <a:latin typeface="+mj-lt"/>
                <a:ea typeface="Arial"/>
                <a:cs typeface="Calibri" panose="020F0502020204030204" pitchFamily="34" charset="0"/>
              </a:rPr>
              <a:t> </a:t>
            </a:r>
            <a:r>
              <a:rPr lang="de-DE" sz="1200" dirty="0" err="1">
                <a:solidFill>
                  <a:schemeClr val="tx1"/>
                </a:solidFill>
                <a:latin typeface="+mj-lt"/>
                <a:ea typeface="Arial"/>
                <a:cs typeface="Calibri" panose="020F0502020204030204" pitchFamily="34" charset="0"/>
              </a:rPr>
              <a:t>za</a:t>
            </a:r>
            <a:r>
              <a:rPr lang="de-DE" sz="1200" dirty="0">
                <a:solidFill>
                  <a:schemeClr val="tx1"/>
                </a:solidFill>
                <a:latin typeface="+mj-lt"/>
                <a:ea typeface="Arial"/>
                <a:cs typeface="Calibri" panose="020F0502020204030204" pitchFamily="34" charset="0"/>
              </a:rPr>
              <a:t> </a:t>
            </a:r>
            <a:r>
              <a:rPr lang="de-DE" sz="1200" dirty="0" err="1">
                <a:solidFill>
                  <a:schemeClr val="tx1"/>
                </a:solidFill>
                <a:latin typeface="+mj-lt"/>
                <a:ea typeface="Arial"/>
                <a:cs typeface="Calibri" panose="020F0502020204030204" pitchFamily="34" charset="0"/>
              </a:rPr>
              <a:t>šport</a:t>
            </a:r>
            <a:r>
              <a:rPr lang="de-DE" sz="1200" dirty="0">
                <a:solidFill>
                  <a:schemeClr val="tx1"/>
                </a:solidFill>
                <a:latin typeface="+mj-lt"/>
                <a:ea typeface="Arial"/>
                <a:cs typeface="Calibri" panose="020F0502020204030204" pitchFamily="34" charset="0"/>
              </a:rPr>
              <a:t> </a:t>
            </a:r>
            <a:endParaRPr lang="sl-SI" sz="1200" dirty="0">
              <a:solidFill>
                <a:schemeClr val="tx1"/>
              </a:solidFill>
              <a:latin typeface="+mj-lt"/>
              <a:ea typeface="Arial"/>
              <a:cs typeface="Calibri" panose="020F0502020204030204" pitchFamily="34" charset="0"/>
            </a:endParaRPr>
          </a:p>
          <a:p>
            <a:pPr>
              <a:lnSpc>
                <a:spcPct val="150000"/>
              </a:lnSpc>
              <a:spcBef>
                <a:spcPts val="0"/>
              </a:spcBef>
            </a:pPr>
            <a:r>
              <a:rPr lang="sl-SI" sz="1200" dirty="0">
                <a:solidFill>
                  <a:schemeClr val="tx1"/>
                </a:solidFill>
                <a:latin typeface="+mj-lt"/>
                <a:ea typeface="Arial"/>
                <a:cs typeface="Calibri" panose="020F0502020204030204" pitchFamily="34" charset="0"/>
              </a:rPr>
              <a:t>18. </a:t>
            </a:r>
            <a:r>
              <a:rPr lang="de-DE" sz="1200" dirty="0" err="1">
                <a:solidFill>
                  <a:schemeClr val="tx1"/>
                </a:solidFill>
                <a:latin typeface="+mj-lt"/>
                <a:ea typeface="Arial"/>
                <a:cs typeface="Calibri" panose="020F0502020204030204" pitchFamily="34" charset="0"/>
              </a:rPr>
              <a:t>Fakulteta</a:t>
            </a:r>
            <a:r>
              <a:rPr lang="de-DE" sz="1200" dirty="0">
                <a:solidFill>
                  <a:schemeClr val="tx1"/>
                </a:solidFill>
                <a:latin typeface="+mj-lt"/>
                <a:ea typeface="Arial"/>
                <a:cs typeface="Calibri" panose="020F0502020204030204" pitchFamily="34" charset="0"/>
              </a:rPr>
              <a:t> </a:t>
            </a:r>
            <a:r>
              <a:rPr lang="de-DE" sz="1200" dirty="0" err="1">
                <a:solidFill>
                  <a:schemeClr val="tx1"/>
                </a:solidFill>
                <a:latin typeface="+mj-lt"/>
                <a:ea typeface="Arial"/>
                <a:cs typeface="Calibri" panose="020F0502020204030204" pitchFamily="34" charset="0"/>
              </a:rPr>
              <a:t>za</a:t>
            </a:r>
            <a:r>
              <a:rPr lang="de-DE" sz="1200" dirty="0">
                <a:solidFill>
                  <a:schemeClr val="tx1"/>
                </a:solidFill>
                <a:latin typeface="+mj-lt"/>
                <a:ea typeface="Arial"/>
                <a:cs typeface="Calibri" panose="020F0502020204030204" pitchFamily="34" charset="0"/>
              </a:rPr>
              <a:t> </a:t>
            </a:r>
            <a:r>
              <a:rPr lang="de-DE" sz="1200" dirty="0" err="1">
                <a:solidFill>
                  <a:schemeClr val="tx1"/>
                </a:solidFill>
                <a:latin typeface="+mj-lt"/>
                <a:ea typeface="Arial"/>
                <a:cs typeface="Calibri" panose="020F0502020204030204" pitchFamily="34" charset="0"/>
              </a:rPr>
              <a:t>upravo</a:t>
            </a:r>
            <a:r>
              <a:rPr lang="de-DE" sz="1200" dirty="0">
                <a:solidFill>
                  <a:schemeClr val="tx1"/>
                </a:solidFill>
                <a:latin typeface="+mj-lt"/>
                <a:ea typeface="Arial"/>
                <a:cs typeface="Calibri" panose="020F0502020204030204" pitchFamily="34" charset="0"/>
              </a:rPr>
              <a:t> </a:t>
            </a:r>
            <a:endParaRPr lang="sl-SI" sz="1200" dirty="0">
              <a:solidFill>
                <a:schemeClr val="tx1"/>
              </a:solidFill>
              <a:latin typeface="+mj-lt"/>
              <a:ea typeface="Arial"/>
              <a:cs typeface="Calibri" panose="020F0502020204030204" pitchFamily="34" charset="0"/>
            </a:endParaRPr>
          </a:p>
          <a:p>
            <a:pPr>
              <a:lnSpc>
                <a:spcPct val="150000"/>
              </a:lnSpc>
              <a:spcBef>
                <a:spcPts val="0"/>
              </a:spcBef>
            </a:pPr>
            <a:r>
              <a:rPr lang="sl-SI" sz="1200" dirty="0">
                <a:solidFill>
                  <a:schemeClr val="tx1"/>
                </a:solidFill>
                <a:latin typeface="+mj-lt"/>
                <a:ea typeface="Arial"/>
                <a:cs typeface="Calibri" panose="020F0502020204030204" pitchFamily="34" charset="0"/>
              </a:rPr>
              <a:t>19. </a:t>
            </a:r>
            <a:r>
              <a:rPr lang="de-DE" sz="1200" dirty="0" err="1">
                <a:solidFill>
                  <a:schemeClr val="tx1"/>
                </a:solidFill>
                <a:latin typeface="+mj-lt"/>
                <a:ea typeface="Arial"/>
                <a:cs typeface="Calibri" panose="020F0502020204030204" pitchFamily="34" charset="0"/>
              </a:rPr>
              <a:t>Filozofska</a:t>
            </a:r>
            <a:r>
              <a:rPr lang="de-DE" sz="1200" dirty="0">
                <a:solidFill>
                  <a:schemeClr val="tx1"/>
                </a:solidFill>
                <a:latin typeface="+mj-lt"/>
                <a:ea typeface="Arial"/>
                <a:cs typeface="Calibri" panose="020F0502020204030204" pitchFamily="34" charset="0"/>
              </a:rPr>
              <a:t> </a:t>
            </a:r>
            <a:r>
              <a:rPr lang="de-DE" sz="1200" dirty="0" err="1">
                <a:solidFill>
                  <a:schemeClr val="tx1"/>
                </a:solidFill>
                <a:latin typeface="+mj-lt"/>
                <a:ea typeface="Arial"/>
                <a:cs typeface="Calibri" panose="020F0502020204030204" pitchFamily="34" charset="0"/>
              </a:rPr>
              <a:t>fakulteta</a:t>
            </a:r>
            <a:r>
              <a:rPr lang="de-DE" sz="1200" dirty="0">
                <a:solidFill>
                  <a:schemeClr val="tx1"/>
                </a:solidFill>
                <a:latin typeface="+mj-lt"/>
                <a:ea typeface="Arial"/>
                <a:cs typeface="Calibri" panose="020F0502020204030204" pitchFamily="34" charset="0"/>
              </a:rPr>
              <a:t> </a:t>
            </a:r>
            <a:endParaRPr lang="sl-SI" sz="1200" dirty="0">
              <a:solidFill>
                <a:schemeClr val="tx1"/>
              </a:solidFill>
              <a:latin typeface="+mj-lt"/>
              <a:ea typeface="Arial"/>
              <a:cs typeface="Calibri" panose="020F0502020204030204" pitchFamily="34" charset="0"/>
            </a:endParaRPr>
          </a:p>
          <a:p>
            <a:pPr>
              <a:lnSpc>
                <a:spcPct val="150000"/>
              </a:lnSpc>
              <a:spcBef>
                <a:spcPts val="0"/>
              </a:spcBef>
            </a:pPr>
            <a:r>
              <a:rPr lang="sl-SI" sz="1200" dirty="0">
                <a:solidFill>
                  <a:schemeClr val="tx1"/>
                </a:solidFill>
                <a:latin typeface="+mj-lt"/>
                <a:ea typeface="Arial"/>
                <a:cs typeface="Calibri" panose="020F0502020204030204" pitchFamily="34" charset="0"/>
              </a:rPr>
              <a:t>20. </a:t>
            </a:r>
            <a:r>
              <a:rPr lang="de-DE" sz="1200" dirty="0" err="1">
                <a:solidFill>
                  <a:schemeClr val="tx1"/>
                </a:solidFill>
                <a:latin typeface="+mj-lt"/>
                <a:ea typeface="Arial"/>
                <a:cs typeface="Calibri" panose="020F0502020204030204" pitchFamily="34" charset="0"/>
              </a:rPr>
              <a:t>Medicinska</a:t>
            </a:r>
            <a:r>
              <a:rPr lang="de-DE" sz="1200" dirty="0">
                <a:solidFill>
                  <a:schemeClr val="tx1"/>
                </a:solidFill>
                <a:latin typeface="+mj-lt"/>
                <a:ea typeface="Arial"/>
                <a:cs typeface="Calibri" panose="020F0502020204030204" pitchFamily="34" charset="0"/>
              </a:rPr>
              <a:t> </a:t>
            </a:r>
            <a:r>
              <a:rPr lang="de-DE" sz="1200" dirty="0" err="1">
                <a:solidFill>
                  <a:schemeClr val="tx1"/>
                </a:solidFill>
                <a:latin typeface="+mj-lt"/>
                <a:ea typeface="Arial"/>
                <a:cs typeface="Calibri" panose="020F0502020204030204" pitchFamily="34" charset="0"/>
              </a:rPr>
              <a:t>fakulteta</a:t>
            </a:r>
            <a:r>
              <a:rPr lang="de-DE" sz="1200" dirty="0">
                <a:solidFill>
                  <a:schemeClr val="tx1"/>
                </a:solidFill>
                <a:latin typeface="+mj-lt"/>
                <a:ea typeface="Arial"/>
                <a:cs typeface="Calibri" panose="020F0502020204030204" pitchFamily="34" charset="0"/>
              </a:rPr>
              <a:t> </a:t>
            </a:r>
            <a:endParaRPr lang="sl-SI" sz="1200" dirty="0">
              <a:solidFill>
                <a:schemeClr val="tx1"/>
              </a:solidFill>
              <a:latin typeface="+mj-lt"/>
              <a:ea typeface="Arial"/>
              <a:cs typeface="Calibri" panose="020F0502020204030204" pitchFamily="34" charset="0"/>
            </a:endParaRPr>
          </a:p>
          <a:p>
            <a:pPr>
              <a:lnSpc>
                <a:spcPct val="150000"/>
              </a:lnSpc>
              <a:spcBef>
                <a:spcPts val="0"/>
              </a:spcBef>
            </a:pPr>
            <a:r>
              <a:rPr lang="sl-SI" sz="1200" dirty="0">
                <a:solidFill>
                  <a:schemeClr val="tx1"/>
                </a:solidFill>
                <a:latin typeface="+mj-lt"/>
                <a:ea typeface="Arial"/>
                <a:cs typeface="Calibri" panose="020F0502020204030204" pitchFamily="34" charset="0"/>
              </a:rPr>
              <a:t>21. </a:t>
            </a:r>
            <a:r>
              <a:rPr lang="de-DE" sz="1200" dirty="0" err="1">
                <a:solidFill>
                  <a:schemeClr val="tx1"/>
                </a:solidFill>
                <a:latin typeface="+mj-lt"/>
                <a:ea typeface="Arial"/>
                <a:cs typeface="Calibri" panose="020F0502020204030204" pitchFamily="34" charset="0"/>
              </a:rPr>
              <a:t>Naravoslovnotehniška</a:t>
            </a:r>
            <a:r>
              <a:rPr lang="de-DE" sz="1200" dirty="0">
                <a:solidFill>
                  <a:schemeClr val="tx1"/>
                </a:solidFill>
                <a:latin typeface="+mj-lt"/>
                <a:ea typeface="Arial"/>
                <a:cs typeface="Calibri" panose="020F0502020204030204" pitchFamily="34" charset="0"/>
              </a:rPr>
              <a:t> </a:t>
            </a:r>
            <a:r>
              <a:rPr lang="de-DE" sz="1200" dirty="0" err="1">
                <a:solidFill>
                  <a:schemeClr val="tx1"/>
                </a:solidFill>
                <a:latin typeface="+mj-lt"/>
                <a:ea typeface="Arial"/>
                <a:cs typeface="Calibri" panose="020F0502020204030204" pitchFamily="34" charset="0"/>
              </a:rPr>
              <a:t>fakulteta</a:t>
            </a:r>
            <a:r>
              <a:rPr lang="de-DE" sz="1200" dirty="0">
                <a:solidFill>
                  <a:schemeClr val="tx1"/>
                </a:solidFill>
                <a:latin typeface="+mj-lt"/>
                <a:ea typeface="Arial"/>
                <a:cs typeface="Calibri" panose="020F0502020204030204" pitchFamily="34" charset="0"/>
              </a:rPr>
              <a:t> </a:t>
            </a:r>
            <a:endParaRPr lang="sl-SI" sz="1200" dirty="0">
              <a:solidFill>
                <a:schemeClr val="tx1"/>
              </a:solidFill>
              <a:latin typeface="+mj-lt"/>
              <a:ea typeface="Arial"/>
              <a:cs typeface="Calibri" panose="020F0502020204030204" pitchFamily="34" charset="0"/>
            </a:endParaRPr>
          </a:p>
          <a:p>
            <a:pPr>
              <a:lnSpc>
                <a:spcPct val="150000"/>
              </a:lnSpc>
              <a:spcBef>
                <a:spcPts val="0"/>
              </a:spcBef>
            </a:pPr>
            <a:r>
              <a:rPr lang="sl-SI" sz="1200" dirty="0">
                <a:solidFill>
                  <a:schemeClr val="tx1"/>
                </a:solidFill>
                <a:latin typeface="+mj-lt"/>
                <a:ea typeface="Arial"/>
                <a:cs typeface="Calibri" panose="020F0502020204030204" pitchFamily="34" charset="0"/>
              </a:rPr>
              <a:t>22. </a:t>
            </a:r>
            <a:r>
              <a:rPr lang="de-DE" sz="1200" dirty="0" err="1">
                <a:solidFill>
                  <a:schemeClr val="tx1"/>
                </a:solidFill>
                <a:latin typeface="+mj-lt"/>
                <a:ea typeface="Arial"/>
                <a:cs typeface="Calibri" panose="020F0502020204030204" pitchFamily="34" charset="0"/>
              </a:rPr>
              <a:t>Pedagoška</a:t>
            </a:r>
            <a:r>
              <a:rPr lang="de-DE" sz="1200" dirty="0">
                <a:solidFill>
                  <a:schemeClr val="tx1"/>
                </a:solidFill>
                <a:latin typeface="+mj-lt"/>
                <a:ea typeface="Arial"/>
                <a:cs typeface="Calibri" panose="020F0502020204030204" pitchFamily="34" charset="0"/>
              </a:rPr>
              <a:t> </a:t>
            </a:r>
            <a:r>
              <a:rPr lang="de-DE" sz="1200" dirty="0" err="1">
                <a:solidFill>
                  <a:schemeClr val="tx1"/>
                </a:solidFill>
                <a:latin typeface="+mj-lt"/>
                <a:ea typeface="Arial"/>
                <a:cs typeface="Calibri" panose="020F0502020204030204" pitchFamily="34" charset="0"/>
              </a:rPr>
              <a:t>fakulteta</a:t>
            </a:r>
            <a:r>
              <a:rPr lang="de-DE" sz="1200" dirty="0">
                <a:solidFill>
                  <a:schemeClr val="tx1"/>
                </a:solidFill>
                <a:latin typeface="+mj-lt"/>
                <a:ea typeface="Arial"/>
                <a:cs typeface="Calibri" panose="020F0502020204030204" pitchFamily="34" charset="0"/>
              </a:rPr>
              <a:t> </a:t>
            </a:r>
            <a:endParaRPr lang="sl-SI" sz="1200" dirty="0">
              <a:solidFill>
                <a:schemeClr val="tx1"/>
              </a:solidFill>
              <a:latin typeface="+mj-lt"/>
              <a:ea typeface="Arial"/>
              <a:cs typeface="Calibri" panose="020F0502020204030204" pitchFamily="34" charset="0"/>
            </a:endParaRPr>
          </a:p>
          <a:p>
            <a:pPr>
              <a:lnSpc>
                <a:spcPct val="150000"/>
              </a:lnSpc>
              <a:spcBef>
                <a:spcPts val="0"/>
              </a:spcBef>
            </a:pPr>
            <a:r>
              <a:rPr lang="sl-SI" sz="1200" dirty="0">
                <a:solidFill>
                  <a:schemeClr val="tx1"/>
                </a:solidFill>
                <a:latin typeface="+mj-lt"/>
                <a:ea typeface="Arial"/>
                <a:cs typeface="Calibri" panose="020F0502020204030204" pitchFamily="34" charset="0"/>
              </a:rPr>
              <a:t>23. </a:t>
            </a:r>
            <a:r>
              <a:rPr lang="de-DE" sz="1200" dirty="0" err="1">
                <a:solidFill>
                  <a:schemeClr val="tx1"/>
                </a:solidFill>
                <a:latin typeface="+mj-lt"/>
                <a:ea typeface="Arial"/>
                <a:cs typeface="Calibri" panose="020F0502020204030204" pitchFamily="34" charset="0"/>
              </a:rPr>
              <a:t>Pravna</a:t>
            </a:r>
            <a:r>
              <a:rPr lang="de-DE" sz="1200" dirty="0">
                <a:solidFill>
                  <a:schemeClr val="tx1"/>
                </a:solidFill>
                <a:latin typeface="+mj-lt"/>
                <a:ea typeface="Arial"/>
                <a:cs typeface="Calibri" panose="020F0502020204030204" pitchFamily="34" charset="0"/>
              </a:rPr>
              <a:t> </a:t>
            </a:r>
            <a:r>
              <a:rPr lang="de-DE" sz="1200" dirty="0" err="1">
                <a:solidFill>
                  <a:schemeClr val="tx1"/>
                </a:solidFill>
                <a:latin typeface="+mj-lt"/>
                <a:ea typeface="Arial"/>
                <a:cs typeface="Calibri" panose="020F0502020204030204" pitchFamily="34" charset="0"/>
              </a:rPr>
              <a:t>fakulteta</a:t>
            </a:r>
            <a:r>
              <a:rPr lang="de-DE" sz="1200" dirty="0">
                <a:solidFill>
                  <a:schemeClr val="tx1"/>
                </a:solidFill>
                <a:latin typeface="+mj-lt"/>
                <a:ea typeface="Arial"/>
                <a:cs typeface="Calibri" panose="020F0502020204030204" pitchFamily="34" charset="0"/>
              </a:rPr>
              <a:t> </a:t>
            </a:r>
            <a:endParaRPr lang="sl-SI" sz="1200" dirty="0">
              <a:solidFill>
                <a:schemeClr val="tx1"/>
              </a:solidFill>
              <a:latin typeface="+mj-lt"/>
              <a:ea typeface="Arial"/>
              <a:cs typeface="Calibri" panose="020F0502020204030204" pitchFamily="34" charset="0"/>
            </a:endParaRPr>
          </a:p>
          <a:p>
            <a:pPr>
              <a:lnSpc>
                <a:spcPct val="150000"/>
              </a:lnSpc>
              <a:spcBef>
                <a:spcPts val="0"/>
              </a:spcBef>
            </a:pPr>
            <a:r>
              <a:rPr lang="sl-SI" sz="1200" dirty="0">
                <a:solidFill>
                  <a:schemeClr val="tx1"/>
                </a:solidFill>
                <a:latin typeface="+mj-lt"/>
                <a:ea typeface="Arial"/>
                <a:cs typeface="Calibri" panose="020F0502020204030204" pitchFamily="34" charset="0"/>
              </a:rPr>
              <a:t>24. </a:t>
            </a:r>
            <a:r>
              <a:rPr lang="de-DE" sz="1200" dirty="0" err="1">
                <a:solidFill>
                  <a:schemeClr val="tx1"/>
                </a:solidFill>
                <a:latin typeface="+mj-lt"/>
                <a:ea typeface="Arial"/>
                <a:cs typeface="Calibri" panose="020F0502020204030204" pitchFamily="34" charset="0"/>
              </a:rPr>
              <a:t>Teološka</a:t>
            </a:r>
            <a:r>
              <a:rPr lang="de-DE" sz="1200" dirty="0">
                <a:solidFill>
                  <a:schemeClr val="tx1"/>
                </a:solidFill>
                <a:latin typeface="+mj-lt"/>
                <a:ea typeface="Arial"/>
                <a:cs typeface="Calibri" panose="020F0502020204030204" pitchFamily="34" charset="0"/>
              </a:rPr>
              <a:t> </a:t>
            </a:r>
            <a:r>
              <a:rPr lang="de-DE" sz="1200" dirty="0" err="1">
                <a:solidFill>
                  <a:schemeClr val="tx1"/>
                </a:solidFill>
                <a:latin typeface="+mj-lt"/>
                <a:ea typeface="Arial"/>
                <a:cs typeface="Calibri" panose="020F0502020204030204" pitchFamily="34" charset="0"/>
              </a:rPr>
              <a:t>fakulteta</a:t>
            </a:r>
            <a:r>
              <a:rPr lang="de-DE" sz="1200" dirty="0">
                <a:solidFill>
                  <a:schemeClr val="tx1"/>
                </a:solidFill>
                <a:latin typeface="+mj-lt"/>
                <a:ea typeface="Arial"/>
                <a:cs typeface="Calibri" panose="020F0502020204030204" pitchFamily="34" charset="0"/>
              </a:rPr>
              <a:t> </a:t>
            </a:r>
            <a:endParaRPr lang="sl-SI" sz="1200" dirty="0">
              <a:solidFill>
                <a:schemeClr val="tx1"/>
              </a:solidFill>
              <a:latin typeface="+mj-lt"/>
              <a:ea typeface="Arial"/>
              <a:cs typeface="Calibri" panose="020F0502020204030204" pitchFamily="34" charset="0"/>
            </a:endParaRPr>
          </a:p>
          <a:p>
            <a:pPr>
              <a:lnSpc>
                <a:spcPct val="150000"/>
              </a:lnSpc>
              <a:spcBef>
                <a:spcPts val="0"/>
              </a:spcBef>
            </a:pPr>
            <a:r>
              <a:rPr lang="sl-SI" sz="1200" dirty="0">
                <a:solidFill>
                  <a:schemeClr val="tx1"/>
                </a:solidFill>
                <a:latin typeface="+mj-lt"/>
                <a:ea typeface="Arial"/>
                <a:cs typeface="Calibri" panose="020F0502020204030204" pitchFamily="34" charset="0"/>
              </a:rPr>
              <a:t>25. </a:t>
            </a:r>
            <a:r>
              <a:rPr lang="en-GB" sz="1200" dirty="0" err="1">
                <a:solidFill>
                  <a:schemeClr val="tx1"/>
                </a:solidFill>
                <a:latin typeface="+mj-lt"/>
                <a:ea typeface="Arial"/>
                <a:cs typeface="Calibri" panose="020F0502020204030204" pitchFamily="34" charset="0"/>
              </a:rPr>
              <a:t>Veterinarska</a:t>
            </a:r>
            <a:r>
              <a:rPr lang="en-GB" sz="1200" dirty="0">
                <a:solidFill>
                  <a:schemeClr val="tx1"/>
                </a:solidFill>
                <a:latin typeface="+mj-lt"/>
                <a:ea typeface="Arial"/>
                <a:cs typeface="Calibri" panose="020F0502020204030204" pitchFamily="34" charset="0"/>
              </a:rPr>
              <a:t> </a:t>
            </a:r>
            <a:r>
              <a:rPr lang="en-GB" sz="1200" dirty="0" err="1">
                <a:solidFill>
                  <a:schemeClr val="tx1"/>
                </a:solidFill>
                <a:latin typeface="+mj-lt"/>
                <a:ea typeface="Arial"/>
                <a:cs typeface="Calibri" panose="020F0502020204030204" pitchFamily="34" charset="0"/>
              </a:rPr>
              <a:t>fakulteta</a:t>
            </a:r>
            <a:r>
              <a:rPr lang="en-GB" sz="1200" dirty="0">
                <a:solidFill>
                  <a:schemeClr val="tx1"/>
                </a:solidFill>
                <a:latin typeface="+mj-lt"/>
                <a:ea typeface="Arial"/>
                <a:cs typeface="Calibri" panose="020F0502020204030204" pitchFamily="34" charset="0"/>
              </a:rPr>
              <a:t> </a:t>
            </a:r>
            <a:endParaRPr lang="sl-SI" sz="1200" dirty="0">
              <a:solidFill>
                <a:schemeClr val="tx1"/>
              </a:solidFill>
              <a:latin typeface="+mj-lt"/>
              <a:ea typeface="Arial"/>
              <a:cs typeface="Calibri" panose="020F0502020204030204" pitchFamily="34" charset="0"/>
            </a:endParaRPr>
          </a:p>
          <a:p>
            <a:pPr>
              <a:lnSpc>
                <a:spcPct val="150000"/>
              </a:lnSpc>
              <a:spcBef>
                <a:spcPts val="0"/>
              </a:spcBef>
            </a:pPr>
            <a:r>
              <a:rPr lang="sl-SI" sz="1200" dirty="0">
                <a:solidFill>
                  <a:schemeClr val="tx1"/>
                </a:solidFill>
                <a:latin typeface="+mj-lt"/>
                <a:ea typeface="Arial"/>
                <a:cs typeface="Calibri" panose="020F0502020204030204" pitchFamily="34" charset="0"/>
              </a:rPr>
              <a:t>26. </a:t>
            </a:r>
            <a:r>
              <a:rPr lang="en-GB" sz="1200" dirty="0" err="1">
                <a:solidFill>
                  <a:schemeClr val="tx1"/>
                </a:solidFill>
                <a:latin typeface="+mj-lt"/>
                <a:ea typeface="Arial"/>
                <a:cs typeface="Calibri" panose="020F0502020204030204" pitchFamily="34" charset="0"/>
              </a:rPr>
              <a:t>Zdravstvena</a:t>
            </a:r>
            <a:r>
              <a:rPr lang="en-GB" sz="1200" dirty="0">
                <a:solidFill>
                  <a:schemeClr val="tx1"/>
                </a:solidFill>
                <a:latin typeface="+mj-lt"/>
                <a:ea typeface="Arial"/>
                <a:cs typeface="Calibri" panose="020F0502020204030204" pitchFamily="34" charset="0"/>
              </a:rPr>
              <a:t> </a:t>
            </a:r>
            <a:r>
              <a:rPr lang="en-GB" sz="1200" dirty="0" err="1">
                <a:solidFill>
                  <a:schemeClr val="tx1"/>
                </a:solidFill>
                <a:latin typeface="+mj-lt"/>
                <a:ea typeface="Arial"/>
                <a:cs typeface="Calibri" panose="020F0502020204030204" pitchFamily="34" charset="0"/>
              </a:rPr>
              <a:t>fakulteta</a:t>
            </a:r>
            <a:r>
              <a:rPr lang="en-GB" sz="1200" dirty="0">
                <a:solidFill>
                  <a:schemeClr val="tx1"/>
                </a:solidFill>
                <a:latin typeface="+mj-lt"/>
                <a:ea typeface="Arial"/>
                <a:cs typeface="Calibri" panose="020F0502020204030204" pitchFamily="34" charset="0"/>
              </a:rPr>
              <a:t> </a:t>
            </a:r>
            <a:endParaRPr lang="sl-SI" sz="1200" dirty="0">
              <a:solidFill>
                <a:schemeClr val="tx1"/>
              </a:solidFill>
              <a:latin typeface="+mj-lt"/>
              <a:ea typeface="Arial"/>
              <a:cs typeface="Calibri" panose="020F0502020204030204" pitchFamily="34" charset="0"/>
            </a:endParaRPr>
          </a:p>
          <a:p>
            <a:endParaRPr lang="sl-SI" dirty="0"/>
          </a:p>
        </p:txBody>
      </p:sp>
    </p:spTree>
    <p:extLst>
      <p:ext uri="{BB962C8B-B14F-4D97-AF65-F5344CB8AC3E}">
        <p14:creationId xmlns:p14="http://schemas.microsoft.com/office/powerpoint/2010/main" val="297292016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6B3702D-A6F4-4E7D-894F-6817F576814E}"/>
              </a:ext>
            </a:extLst>
          </p:cNvPr>
          <p:cNvSpPr>
            <a:spLocks noGrp="1"/>
          </p:cNvSpPr>
          <p:nvPr>
            <p:ph type="title"/>
          </p:nvPr>
        </p:nvSpPr>
        <p:spPr/>
        <p:txBody>
          <a:bodyPr/>
          <a:lstStyle/>
          <a:p>
            <a:pPr algn="ctr"/>
            <a:r>
              <a:rPr lang="sl-SI" sz="2800" dirty="0">
                <a:solidFill>
                  <a:srgbClr val="C00000"/>
                </a:solidFill>
              </a:rPr>
              <a:t>Razpis za vpis Univerze v Ljubljani - </a:t>
            </a:r>
            <a:r>
              <a:rPr lang="sl-SI" sz="2800" b="1" dirty="0">
                <a:solidFill>
                  <a:srgbClr val="C00000"/>
                </a:solidFill>
              </a:rPr>
              <a:t>NOVOSTI</a:t>
            </a:r>
            <a:endParaRPr lang="sl-SI" dirty="0">
              <a:solidFill>
                <a:srgbClr val="C00000"/>
              </a:solidFill>
            </a:endParaRPr>
          </a:p>
        </p:txBody>
      </p:sp>
      <p:sp>
        <p:nvSpPr>
          <p:cNvPr id="3" name="Označba mesta številke diapozitiva 2">
            <a:extLst>
              <a:ext uri="{FF2B5EF4-FFF2-40B4-BE49-F238E27FC236}">
                <a16:creationId xmlns:a16="http://schemas.microsoft.com/office/drawing/2014/main" id="{EE84B006-9E55-4D27-A5A1-C132F0304136}"/>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smtClean="0">
                <a:ln>
                  <a:noFill/>
                </a:ln>
                <a:solidFill>
                  <a:srgbClr val="323232"/>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91</a:t>
            </a:fld>
            <a:endParaRPr kumimoji="0" lang="en-US" sz="1400" b="0" i="0" u="none" strike="noStrike" kern="0" cap="none" spc="0" normalizeH="0" baseline="0" noProof="0" dirty="0">
              <a:ln>
                <a:noFill/>
              </a:ln>
              <a:solidFill>
                <a:srgbClr val="323232"/>
              </a:solidFill>
              <a:effectLst/>
              <a:uLnTx/>
              <a:uFillTx/>
              <a:latin typeface="Arial"/>
              <a:cs typeface="Arial"/>
              <a:sym typeface="Arial"/>
            </a:endParaRPr>
          </a:p>
        </p:txBody>
      </p:sp>
      <p:sp>
        <p:nvSpPr>
          <p:cNvPr id="4" name="Označba mesta vsebine 3">
            <a:extLst>
              <a:ext uri="{FF2B5EF4-FFF2-40B4-BE49-F238E27FC236}">
                <a16:creationId xmlns:a16="http://schemas.microsoft.com/office/drawing/2014/main" id="{FE8D5E1B-99FE-4DEC-B66F-ADF1CF75CE08}"/>
              </a:ext>
            </a:extLst>
          </p:cNvPr>
          <p:cNvSpPr>
            <a:spLocks noGrp="1"/>
          </p:cNvSpPr>
          <p:nvPr>
            <p:ph sz="quarter" idx="13"/>
          </p:nvPr>
        </p:nvSpPr>
        <p:spPr>
          <a:xfrm>
            <a:off x="366212" y="1137262"/>
            <a:ext cx="8389438" cy="3709988"/>
          </a:xfrm>
        </p:spPr>
        <p:txBody>
          <a:bodyPr/>
          <a:lstStyle/>
          <a:p>
            <a:pPr marL="0" lvl="0" algn="ctr">
              <a:lnSpc>
                <a:spcPct val="107000"/>
              </a:lnSpc>
            </a:pPr>
            <a:r>
              <a:rPr lang="sl-SI" sz="1800" b="1" dirty="0">
                <a:effectLst/>
                <a:latin typeface="+mj-lt"/>
                <a:ea typeface="Calibri" panose="020F0502020204030204" pitchFamily="34" charset="0"/>
                <a:cs typeface="Times New Roman" panose="02020603050405020304" pitchFamily="18" charset="0"/>
              </a:rPr>
              <a:t>Pomembnejše vsebinske spremembe 2024/2025</a:t>
            </a:r>
            <a:endParaRPr lang="sl-SI" sz="1600" dirty="0">
              <a:effectLst/>
              <a:latin typeface="+mj-lt"/>
              <a:ea typeface="Calibri" panose="020F0502020204030204" pitchFamily="34" charset="0"/>
              <a:cs typeface="Times New Roman" panose="02020603050405020304" pitchFamily="18" charset="0"/>
            </a:endParaRPr>
          </a:p>
          <a:p>
            <a:pPr marL="825500" lvl="1" indent="-342900" algn="ctr">
              <a:lnSpc>
                <a:spcPct val="107000"/>
              </a:lnSpc>
              <a:buClr>
                <a:srgbClr val="C00000"/>
              </a:buClr>
              <a:buSzPct val="100000"/>
              <a:buFont typeface="Wingdings" panose="05000000000000000000" pitchFamily="2" charset="2"/>
              <a:buChar char="Ø"/>
            </a:pPr>
            <a:r>
              <a:rPr lang="sl-SI" sz="1600" dirty="0">
                <a:effectLst/>
                <a:latin typeface="+mj-lt"/>
                <a:ea typeface="Calibri" panose="020F0502020204030204" pitchFamily="34" charset="0"/>
                <a:cs typeface="Times New Roman" panose="02020603050405020304" pitchFamily="18" charset="0"/>
              </a:rPr>
              <a:t>Sprememb</a:t>
            </a:r>
            <a:r>
              <a:rPr lang="sl-SI" sz="1600" dirty="0">
                <a:latin typeface="+mj-lt"/>
                <a:ea typeface="Calibri" panose="020F0502020204030204" pitchFamily="34" charset="0"/>
                <a:cs typeface="Times New Roman" panose="02020603050405020304" pitchFamily="18" charset="0"/>
              </a:rPr>
              <a:t>a</a:t>
            </a:r>
            <a:r>
              <a:rPr lang="sl-SI" sz="1600" dirty="0">
                <a:effectLst/>
                <a:latin typeface="+mj-lt"/>
                <a:ea typeface="Calibri" panose="020F0502020204030204" pitchFamily="34" charset="0"/>
                <a:cs typeface="Times New Roman" panose="02020603050405020304" pitchFamily="18" charset="0"/>
              </a:rPr>
              <a:t> imena študijskega programa</a:t>
            </a:r>
          </a:p>
          <a:p>
            <a:pPr marL="825500" lvl="1" indent="-342900" algn="ctr">
              <a:lnSpc>
                <a:spcPct val="107000"/>
              </a:lnSpc>
              <a:buClr>
                <a:srgbClr val="C00000"/>
              </a:buClr>
              <a:buSzPct val="100000"/>
              <a:buFont typeface="Wingdings" panose="05000000000000000000" pitchFamily="2" charset="2"/>
              <a:buChar char="Ø"/>
            </a:pPr>
            <a:r>
              <a:rPr lang="sl-SI" sz="1600" dirty="0">
                <a:effectLst/>
                <a:latin typeface="+mj-lt"/>
                <a:ea typeface="Calibri" panose="020F0502020204030204" pitchFamily="34" charset="0"/>
                <a:cs typeface="Times New Roman" panose="02020603050405020304" pitchFamily="18" charset="0"/>
              </a:rPr>
              <a:t>Sprememb</a:t>
            </a:r>
            <a:r>
              <a:rPr lang="sl-SI" sz="1600" dirty="0">
                <a:latin typeface="+mj-lt"/>
                <a:ea typeface="Calibri" panose="020F0502020204030204" pitchFamily="34" charset="0"/>
                <a:cs typeface="Times New Roman" panose="02020603050405020304" pitchFamily="18" charset="0"/>
              </a:rPr>
              <a:t>a </a:t>
            </a:r>
            <a:r>
              <a:rPr lang="sl-SI" sz="1600" dirty="0">
                <a:effectLst/>
                <a:latin typeface="+mj-lt"/>
                <a:ea typeface="Calibri" panose="020F0502020204030204" pitchFamily="34" charset="0"/>
                <a:cs typeface="Times New Roman" panose="02020603050405020304" pitchFamily="18" charset="0"/>
              </a:rPr>
              <a:t>pogojev za vpis </a:t>
            </a:r>
            <a:r>
              <a:rPr lang="sl-SI" sz="1600" dirty="0">
                <a:latin typeface="+mj-lt"/>
                <a:ea typeface="Calibri" panose="020F0502020204030204" pitchFamily="34" charset="0"/>
                <a:cs typeface="Times New Roman" panose="02020603050405020304" pitchFamily="18" charset="0"/>
              </a:rPr>
              <a:t>in </a:t>
            </a:r>
            <a:r>
              <a:rPr lang="sl-SI" sz="1600" dirty="0">
                <a:effectLst/>
                <a:latin typeface="+mj-lt"/>
                <a:ea typeface="Calibri" panose="020F0502020204030204" pitchFamily="34" charset="0"/>
                <a:cs typeface="Times New Roman" panose="02020603050405020304" pitchFamily="18" charset="0"/>
              </a:rPr>
              <a:t>meril za izbiro ob omejitvi vpisa </a:t>
            </a:r>
          </a:p>
          <a:p>
            <a:pPr marL="825500" lvl="1" indent="-342900" algn="ctr">
              <a:lnSpc>
                <a:spcPct val="107000"/>
              </a:lnSpc>
              <a:buClr>
                <a:srgbClr val="C00000"/>
              </a:buClr>
              <a:buSzPct val="100000"/>
              <a:buFont typeface="Wingdings" panose="05000000000000000000" pitchFamily="2" charset="2"/>
              <a:buChar char="Ø"/>
            </a:pPr>
            <a:r>
              <a:rPr lang="sl-SI" sz="1600" dirty="0">
                <a:latin typeface="+mj-lt"/>
                <a:ea typeface="Calibri" panose="020F0502020204030204" pitchFamily="34" charset="0"/>
                <a:cs typeface="Times New Roman" panose="02020603050405020304" pitchFamily="18" charset="0"/>
              </a:rPr>
              <a:t>Spremembe števila razpisanih vpisnih mest</a:t>
            </a:r>
            <a:endParaRPr lang="sl-SI" sz="1600" dirty="0">
              <a:effectLst/>
              <a:latin typeface="+mj-lt"/>
              <a:ea typeface="Calibri" panose="020F0502020204030204" pitchFamily="34" charset="0"/>
              <a:cs typeface="Times New Roman" panose="02020603050405020304" pitchFamily="18" charset="0"/>
            </a:endParaRPr>
          </a:p>
          <a:p>
            <a:pPr marL="965200" lvl="2" algn="ctr">
              <a:lnSpc>
                <a:spcPct val="107000"/>
              </a:lnSpc>
              <a:buClr>
                <a:srgbClr val="C00000"/>
              </a:buClr>
              <a:buSzPct val="100000"/>
            </a:pPr>
            <a:r>
              <a:rPr lang="sl-SI" sz="1800" b="1" dirty="0">
                <a:solidFill>
                  <a:srgbClr val="C00000"/>
                </a:solidFill>
                <a:latin typeface="+mj-lt"/>
                <a:ea typeface="Calibri" panose="020F0502020204030204" pitchFamily="34" charset="0"/>
                <a:cs typeface="Times New Roman" panose="02020603050405020304" pitchFamily="18" charset="0"/>
              </a:rPr>
              <a:t>Sklep Senata UL</a:t>
            </a:r>
          </a:p>
          <a:p>
            <a:pPr marL="1308100" lvl="2" indent="-342900" algn="ctr">
              <a:lnSpc>
                <a:spcPct val="107000"/>
              </a:lnSpc>
              <a:buClr>
                <a:srgbClr val="C00000"/>
              </a:buClr>
              <a:buSzPct val="100000"/>
              <a:buFont typeface="Wingdings" panose="05000000000000000000" pitchFamily="2" charset="2"/>
              <a:buChar char="Ø"/>
            </a:pPr>
            <a:r>
              <a:rPr lang="sl-SI" sz="1600" i="1" dirty="0">
                <a:latin typeface="+mj-lt"/>
                <a:ea typeface="Calibri" panose="020F0502020204030204" pitchFamily="34" charset="0"/>
                <a:cs typeface="Times New Roman" panose="02020603050405020304" pitchFamily="18" charset="0"/>
              </a:rPr>
              <a:t>Članice UL bodo preverile ustreznost pogojev za vpis/meril; s</a:t>
            </a:r>
            <a:r>
              <a:rPr lang="sl-SI" sz="1600" i="1" kern="100" dirty="0">
                <a:effectLst/>
                <a:latin typeface="+mj-lt"/>
                <a:ea typeface="Aptos" panose="020B0004020202020204" pitchFamily="34" charset="0"/>
                <a:cs typeface="Times New Roman" panose="02020603050405020304" pitchFamily="18" charset="0"/>
              </a:rPr>
              <a:t>premembe bodo obravnavane v prvi polovici leta 2024 za veljavnost v študijskem letu 2025/2026</a:t>
            </a:r>
          </a:p>
          <a:p>
            <a:pPr marL="1308100" lvl="2" indent="-342900" algn="ctr">
              <a:lnSpc>
                <a:spcPct val="107000"/>
              </a:lnSpc>
              <a:buClr>
                <a:srgbClr val="C00000"/>
              </a:buClr>
              <a:buSzPct val="100000"/>
              <a:buFont typeface="Wingdings" panose="05000000000000000000" pitchFamily="2" charset="2"/>
              <a:buChar char="Ø"/>
            </a:pPr>
            <a:r>
              <a:rPr lang="sl-SI" sz="1600" i="1" kern="100" dirty="0">
                <a:latin typeface="+mj-lt"/>
                <a:ea typeface="Aptos" panose="020B0004020202020204" pitchFamily="34" charset="0"/>
                <a:cs typeface="Times New Roman" panose="02020603050405020304" pitchFamily="18" charset="0"/>
              </a:rPr>
              <a:t>P</a:t>
            </a:r>
            <a:r>
              <a:rPr lang="sl-SI" sz="1600" i="1" kern="100" dirty="0">
                <a:effectLst/>
                <a:latin typeface="+mj-lt"/>
                <a:ea typeface="Aptos" panose="020B0004020202020204" pitchFamily="34" charset="0"/>
                <a:cs typeface="Times New Roman" panose="02020603050405020304" pitchFamily="18" charset="0"/>
              </a:rPr>
              <a:t>ogoji za vpis za leto 2025/2026 bodo objavljeni na </a:t>
            </a:r>
            <a:r>
              <a:rPr lang="sl-SI" sz="1600" i="1" kern="100" dirty="0">
                <a:solidFill>
                  <a:srgbClr val="C00000"/>
                </a:solidFill>
                <a:effectLst/>
                <a:latin typeface="+mj-lt"/>
                <a:ea typeface="Aptos" panose="020B000402020202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spletnih straneh UL </a:t>
            </a:r>
            <a:r>
              <a:rPr lang="sl-SI" sz="1600" i="1" kern="100" dirty="0">
                <a:effectLst/>
                <a:latin typeface="+mj-lt"/>
                <a:ea typeface="Aptos" panose="020B0004020202020204" pitchFamily="34" charset="0"/>
                <a:cs typeface="Times New Roman" panose="02020603050405020304" pitchFamily="18" charset="0"/>
              </a:rPr>
              <a:t>najkasneje do konca junija 2024. </a:t>
            </a:r>
          </a:p>
          <a:p>
            <a:pPr lvl="1" algn="ctr">
              <a:lnSpc>
                <a:spcPct val="115000"/>
              </a:lnSpc>
              <a:spcAft>
                <a:spcPts val="800"/>
              </a:spcAft>
            </a:pPr>
            <a:r>
              <a:rPr lang="sl-SI" sz="1600" b="1" kern="100" dirty="0">
                <a:solidFill>
                  <a:srgbClr val="C00000"/>
                </a:solidFill>
                <a:effectLst/>
                <a:latin typeface="+mj-lt"/>
                <a:ea typeface="Aptos" panose="020B0004020202020204" pitchFamily="34" charset="0"/>
                <a:cs typeface="Times New Roman" panose="02020603050405020304" pitchFamily="18" charset="0"/>
              </a:rPr>
              <a:t>        Pogoji za vpis/merila za izbiro v primeru omejitve vpisa Univerze v Ljubljani, potrjeni za š. l. 2025/2026 bodo veljali 4 leta.</a:t>
            </a:r>
          </a:p>
          <a:p>
            <a:pPr marL="1308100" lvl="2" indent="-342900" algn="ctr">
              <a:lnSpc>
                <a:spcPct val="107000"/>
              </a:lnSpc>
              <a:buClr>
                <a:srgbClr val="C00000"/>
              </a:buClr>
              <a:buSzPct val="100000"/>
              <a:buFont typeface="Wingdings" panose="05000000000000000000" pitchFamily="2" charset="2"/>
              <a:buChar char="Ø"/>
            </a:pPr>
            <a:endParaRPr lang="sl-SI" sz="1600" dirty="0">
              <a:effectLst/>
              <a:latin typeface="+mj-lt"/>
              <a:ea typeface="Calibri" panose="020F0502020204030204" pitchFamily="34" charset="0"/>
              <a:cs typeface="Times New Roman" panose="02020603050405020304" pitchFamily="18" charset="0"/>
            </a:endParaRPr>
          </a:p>
          <a:p>
            <a:endParaRPr lang="sl-SI" dirty="0"/>
          </a:p>
        </p:txBody>
      </p:sp>
    </p:spTree>
    <p:extLst>
      <p:ext uri="{BB962C8B-B14F-4D97-AF65-F5344CB8AC3E}">
        <p14:creationId xmlns:p14="http://schemas.microsoft.com/office/powerpoint/2010/main" val="173876775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9C3A16D-D158-4817-ABF2-D5BAAF6FB5EE}"/>
              </a:ext>
            </a:extLst>
          </p:cNvPr>
          <p:cNvSpPr>
            <a:spLocks noGrp="1"/>
          </p:cNvSpPr>
          <p:nvPr>
            <p:ph type="title"/>
          </p:nvPr>
        </p:nvSpPr>
        <p:spPr>
          <a:xfrm>
            <a:off x="261257" y="284309"/>
            <a:ext cx="8460121" cy="546128"/>
          </a:xfrm>
        </p:spPr>
        <p:txBody>
          <a:bodyPr/>
          <a:lstStyle/>
          <a:p>
            <a:pPr algn="ctr"/>
            <a:r>
              <a:rPr lang="sl-SI" sz="2800" dirty="0">
                <a:solidFill>
                  <a:srgbClr val="C00000"/>
                </a:solidFill>
              </a:rPr>
              <a:t>Razpis za vpis Univerze v Ljubljani</a:t>
            </a:r>
            <a:br>
              <a:rPr lang="sl-SI" sz="2800" dirty="0">
                <a:solidFill>
                  <a:srgbClr val="C00000"/>
                </a:solidFill>
              </a:rPr>
            </a:br>
            <a:br>
              <a:rPr lang="sl-SI" sz="2800" dirty="0">
                <a:solidFill>
                  <a:srgbClr val="C00000"/>
                </a:solidFill>
              </a:rPr>
            </a:br>
            <a:r>
              <a:rPr lang="sl-SI" sz="1800" dirty="0"/>
              <a:t>V š.l. 2024/2025 je razpisanih </a:t>
            </a:r>
            <a:r>
              <a:rPr lang="en-GB" sz="1800" dirty="0">
                <a:latin typeface="+mj-lt"/>
              </a:rPr>
              <a:t>1</a:t>
            </a:r>
            <a:r>
              <a:rPr lang="sl-SI" sz="1800" dirty="0"/>
              <a:t>43</a:t>
            </a:r>
            <a:r>
              <a:rPr lang="sl-SI" sz="1800" dirty="0">
                <a:latin typeface="+mj-lt"/>
              </a:rPr>
              <a:t> dodiplomskih in enovitih magistrskih študijskih programov (8 EM, 106 UN, 29 VS) </a:t>
            </a:r>
            <a:br>
              <a:rPr lang="sl-SI" sz="1800" dirty="0">
                <a:latin typeface="+mj-lt"/>
              </a:rPr>
            </a:br>
            <a:br>
              <a:rPr lang="sl-SI" sz="1800" dirty="0">
                <a:latin typeface="+mj-lt"/>
              </a:rPr>
            </a:br>
            <a:r>
              <a:rPr lang="sl-SI" sz="1800" b="1" dirty="0">
                <a:latin typeface="+mj-lt"/>
              </a:rPr>
              <a:t>Število razpisanih vpisnih mest za </a:t>
            </a:r>
            <a:r>
              <a:rPr lang="sl-SI" sz="1800" b="1" dirty="0"/>
              <a:t>SLO </a:t>
            </a:r>
            <a:r>
              <a:rPr lang="sl-SI" sz="1800" b="1" dirty="0">
                <a:latin typeface="+mj-lt"/>
              </a:rPr>
              <a:t>in EU državljane:</a:t>
            </a:r>
            <a:br>
              <a:rPr lang="sl-SI" sz="1800" b="1" dirty="0">
                <a:latin typeface="+mj-lt"/>
              </a:rPr>
            </a:br>
            <a:br>
              <a:rPr lang="sl-SI" sz="1800" b="1" dirty="0">
                <a:latin typeface="+mj-lt"/>
              </a:rPr>
            </a:br>
            <a:endParaRPr lang="sl-SI" sz="1800" b="1" dirty="0"/>
          </a:p>
        </p:txBody>
      </p:sp>
      <p:sp>
        <p:nvSpPr>
          <p:cNvPr id="3" name="Označba mesta številke diapozitiva 2">
            <a:extLst>
              <a:ext uri="{FF2B5EF4-FFF2-40B4-BE49-F238E27FC236}">
                <a16:creationId xmlns:a16="http://schemas.microsoft.com/office/drawing/2014/main" id="{CE0A754E-E34F-4C32-938C-A3016B528F61}"/>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smtClean="0">
                <a:ln>
                  <a:noFill/>
                </a:ln>
                <a:solidFill>
                  <a:srgbClr val="323232"/>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92</a:t>
            </a:fld>
            <a:endParaRPr kumimoji="0" lang="en-US" sz="1400" b="0" i="0" u="none" strike="noStrike" kern="0" cap="none" spc="0" normalizeH="0" baseline="0" noProof="0" dirty="0">
              <a:ln>
                <a:noFill/>
              </a:ln>
              <a:solidFill>
                <a:srgbClr val="323232"/>
              </a:solidFill>
              <a:effectLst/>
              <a:uLnTx/>
              <a:uFillTx/>
              <a:latin typeface="Arial"/>
              <a:cs typeface="Arial"/>
              <a:sym typeface="Arial"/>
            </a:endParaRPr>
          </a:p>
        </p:txBody>
      </p:sp>
      <p:graphicFrame>
        <p:nvGraphicFramePr>
          <p:cNvPr id="5" name="Označba mesta vsebine 4">
            <a:extLst>
              <a:ext uri="{FF2B5EF4-FFF2-40B4-BE49-F238E27FC236}">
                <a16:creationId xmlns:a16="http://schemas.microsoft.com/office/drawing/2014/main" id="{D98C2C09-B461-4C7E-B66C-FF09E072A8DD}"/>
              </a:ext>
            </a:extLst>
          </p:cNvPr>
          <p:cNvGraphicFramePr>
            <a:graphicFrameLocks noGrp="1"/>
          </p:cNvGraphicFramePr>
          <p:nvPr>
            <p:ph sz="quarter" idx="13"/>
          </p:nvPr>
        </p:nvGraphicFramePr>
        <p:xfrm>
          <a:off x="1404906" y="2504606"/>
          <a:ext cx="5987988" cy="1280160"/>
        </p:xfrm>
        <a:graphic>
          <a:graphicData uri="http://schemas.openxmlformats.org/drawingml/2006/table">
            <a:tbl>
              <a:tblPr firstRow="1" bandRow="1">
                <a:tableStyleId>{5C22544A-7EE6-4342-B048-85BDC9FD1C3A}</a:tableStyleId>
              </a:tblPr>
              <a:tblGrid>
                <a:gridCol w="1496997">
                  <a:extLst>
                    <a:ext uri="{9D8B030D-6E8A-4147-A177-3AD203B41FA5}">
                      <a16:colId xmlns:a16="http://schemas.microsoft.com/office/drawing/2014/main" val="3794096491"/>
                    </a:ext>
                  </a:extLst>
                </a:gridCol>
                <a:gridCol w="1496997">
                  <a:extLst>
                    <a:ext uri="{9D8B030D-6E8A-4147-A177-3AD203B41FA5}">
                      <a16:colId xmlns:a16="http://schemas.microsoft.com/office/drawing/2014/main" val="3725353822"/>
                    </a:ext>
                  </a:extLst>
                </a:gridCol>
                <a:gridCol w="1496997">
                  <a:extLst>
                    <a:ext uri="{9D8B030D-6E8A-4147-A177-3AD203B41FA5}">
                      <a16:colId xmlns:a16="http://schemas.microsoft.com/office/drawing/2014/main" val="1877960484"/>
                    </a:ext>
                  </a:extLst>
                </a:gridCol>
                <a:gridCol w="1496997">
                  <a:extLst>
                    <a:ext uri="{9D8B030D-6E8A-4147-A177-3AD203B41FA5}">
                      <a16:colId xmlns:a16="http://schemas.microsoft.com/office/drawing/2014/main" val="3323552012"/>
                    </a:ext>
                  </a:extLst>
                </a:gridCol>
              </a:tblGrid>
              <a:tr h="261906">
                <a:tc>
                  <a:txBody>
                    <a:bodyPr/>
                    <a:lstStyle/>
                    <a:p>
                      <a:pPr algn="ctr"/>
                      <a:r>
                        <a:rPr lang="sl-SI" sz="1500" dirty="0">
                          <a:latin typeface="+mj-lt"/>
                        </a:rPr>
                        <a:t>Študijsko leto</a:t>
                      </a:r>
                    </a:p>
                  </a:txBody>
                  <a:tcPr/>
                </a:tc>
                <a:tc>
                  <a:txBody>
                    <a:bodyPr/>
                    <a:lstStyle/>
                    <a:p>
                      <a:pPr algn="ctr"/>
                      <a:r>
                        <a:rPr lang="sl-SI" sz="1500" dirty="0">
                          <a:latin typeface="+mj-lt"/>
                        </a:rPr>
                        <a:t>Redni</a:t>
                      </a:r>
                    </a:p>
                  </a:txBody>
                  <a:tcPr/>
                </a:tc>
                <a:tc>
                  <a:txBody>
                    <a:bodyPr/>
                    <a:lstStyle/>
                    <a:p>
                      <a:pPr algn="ctr"/>
                      <a:r>
                        <a:rPr lang="sl-SI" sz="1500">
                          <a:latin typeface="+mj-lt"/>
                        </a:rPr>
                        <a:t>Izredni</a:t>
                      </a:r>
                      <a:endParaRPr lang="sl-SI" sz="1500" dirty="0">
                        <a:latin typeface="+mj-lt"/>
                      </a:endParaRPr>
                    </a:p>
                  </a:txBody>
                  <a:tcPr/>
                </a:tc>
                <a:tc>
                  <a:txBody>
                    <a:bodyPr/>
                    <a:lstStyle/>
                    <a:p>
                      <a:pPr algn="ctr"/>
                      <a:r>
                        <a:rPr lang="sl-SI" sz="1500">
                          <a:latin typeface="+mj-lt"/>
                        </a:rPr>
                        <a:t>Skupaj</a:t>
                      </a:r>
                      <a:endParaRPr lang="sl-SI" sz="1500" dirty="0">
                        <a:latin typeface="+mj-lt"/>
                      </a:endParaRPr>
                    </a:p>
                  </a:txBody>
                  <a:tcPr/>
                </a:tc>
                <a:extLst>
                  <a:ext uri="{0D108BD9-81ED-4DB2-BD59-A6C34878D82A}">
                    <a16:rowId xmlns:a16="http://schemas.microsoft.com/office/drawing/2014/main" val="3043423380"/>
                  </a:ext>
                </a:extLst>
              </a:tr>
              <a:tr h="261906">
                <a:tc>
                  <a:txBody>
                    <a:bodyPr/>
                    <a:lstStyle/>
                    <a:p>
                      <a:pPr algn="ctr"/>
                      <a:r>
                        <a:rPr lang="sl-SI" sz="1500" b="1" dirty="0">
                          <a:latin typeface="+mj-lt"/>
                        </a:rPr>
                        <a:t>2023/2024</a:t>
                      </a:r>
                    </a:p>
                  </a:txBody>
                  <a:tcPr/>
                </a:tc>
                <a:tc>
                  <a:txBody>
                    <a:bodyPr/>
                    <a:lstStyle/>
                    <a:p>
                      <a:pPr algn="ctr"/>
                      <a:r>
                        <a:rPr lang="sl-SI" sz="1500" b="1">
                          <a:effectLst/>
                          <a:latin typeface="+mj-lt"/>
                          <a:ea typeface="Calibri" panose="020F0502020204030204" pitchFamily="34" charset="0"/>
                        </a:rPr>
                        <a:t>8159</a:t>
                      </a:r>
                      <a:endParaRPr lang="sl-SI" sz="1500" b="1" dirty="0">
                        <a:effectLst/>
                        <a:latin typeface="+mj-lt"/>
                        <a:ea typeface="Calibri" panose="020F0502020204030204" pitchFamily="34" charset="0"/>
                      </a:endParaRPr>
                    </a:p>
                  </a:txBody>
                  <a:tcPr/>
                </a:tc>
                <a:tc>
                  <a:txBody>
                    <a:bodyPr/>
                    <a:lstStyle/>
                    <a:p>
                      <a:pPr algn="ctr"/>
                      <a:r>
                        <a:rPr lang="sl-SI" sz="1500" b="1" dirty="0">
                          <a:effectLst/>
                          <a:latin typeface="+mj-lt"/>
                          <a:ea typeface="Calibri" panose="020F0502020204030204" pitchFamily="34" charset="0"/>
                        </a:rPr>
                        <a:t>820</a:t>
                      </a:r>
                    </a:p>
                  </a:txBody>
                  <a:tcPr/>
                </a:tc>
                <a:tc>
                  <a:txBody>
                    <a:bodyPr/>
                    <a:lstStyle/>
                    <a:p>
                      <a:pPr algn="ctr"/>
                      <a:r>
                        <a:rPr lang="sl-SI" sz="1500" b="1">
                          <a:effectLst/>
                          <a:latin typeface="+mj-lt"/>
                          <a:ea typeface="Calibri" panose="020F0502020204030204" pitchFamily="34" charset="0"/>
                        </a:rPr>
                        <a:t>8979</a:t>
                      </a:r>
                      <a:endParaRPr lang="sl-SI" sz="1500" b="1" dirty="0">
                        <a:effectLst/>
                        <a:latin typeface="+mj-lt"/>
                        <a:ea typeface="Calibri" panose="020F0502020204030204" pitchFamily="34" charset="0"/>
                      </a:endParaRPr>
                    </a:p>
                  </a:txBody>
                  <a:tcPr/>
                </a:tc>
                <a:extLst>
                  <a:ext uri="{0D108BD9-81ED-4DB2-BD59-A6C34878D82A}">
                    <a16:rowId xmlns:a16="http://schemas.microsoft.com/office/drawing/2014/main" val="3733328425"/>
                  </a:ext>
                </a:extLst>
              </a:tr>
              <a:tr h="261906">
                <a:tc>
                  <a:txBody>
                    <a:bodyPr/>
                    <a:lstStyle/>
                    <a:p>
                      <a:pPr algn="ctr"/>
                      <a:r>
                        <a:rPr lang="sl-SI" sz="1500" b="1">
                          <a:latin typeface="+mj-lt"/>
                        </a:rPr>
                        <a:t>2024/2025</a:t>
                      </a:r>
                      <a:endParaRPr lang="sl-SI" sz="1500" b="1" dirty="0">
                        <a:latin typeface="+mj-lt"/>
                      </a:endParaRPr>
                    </a:p>
                  </a:txBody>
                  <a:tcPr/>
                </a:tc>
                <a:tc>
                  <a:txBody>
                    <a:bodyPr/>
                    <a:lstStyle/>
                    <a:p>
                      <a:pPr algn="ctr"/>
                      <a:r>
                        <a:rPr lang="sl-SI" sz="1500" b="1">
                          <a:effectLst/>
                          <a:latin typeface="+mj-lt"/>
                          <a:ea typeface="Calibri" panose="020F0502020204030204" pitchFamily="34" charset="0"/>
                        </a:rPr>
                        <a:t>8238</a:t>
                      </a:r>
                      <a:endParaRPr lang="sl-SI" sz="1500" b="1" dirty="0">
                        <a:effectLst/>
                        <a:latin typeface="+mj-lt"/>
                        <a:ea typeface="Calibri" panose="020F0502020204030204" pitchFamily="34" charset="0"/>
                      </a:endParaRPr>
                    </a:p>
                  </a:txBody>
                  <a:tcPr/>
                </a:tc>
                <a:tc>
                  <a:txBody>
                    <a:bodyPr/>
                    <a:lstStyle/>
                    <a:p>
                      <a:pPr algn="ctr"/>
                      <a:r>
                        <a:rPr lang="sl-SI" sz="1500" b="1">
                          <a:effectLst/>
                          <a:latin typeface="+mj-lt"/>
                          <a:ea typeface="Calibri" panose="020F0502020204030204" pitchFamily="34" charset="0"/>
                        </a:rPr>
                        <a:t>799</a:t>
                      </a:r>
                      <a:endParaRPr lang="sl-SI" sz="1500" b="1" dirty="0">
                        <a:effectLst/>
                        <a:latin typeface="+mj-lt"/>
                        <a:ea typeface="Calibri" panose="020F0502020204030204" pitchFamily="34" charset="0"/>
                      </a:endParaRPr>
                    </a:p>
                  </a:txBody>
                  <a:tcPr/>
                </a:tc>
                <a:tc>
                  <a:txBody>
                    <a:bodyPr/>
                    <a:lstStyle/>
                    <a:p>
                      <a:pPr algn="ctr"/>
                      <a:r>
                        <a:rPr lang="sl-SI" sz="1500" b="1">
                          <a:effectLst/>
                          <a:latin typeface="+mj-lt"/>
                          <a:ea typeface="Calibri" panose="020F0502020204030204" pitchFamily="34" charset="0"/>
                        </a:rPr>
                        <a:t>9037</a:t>
                      </a:r>
                      <a:endParaRPr lang="sl-SI" sz="1500" b="1" dirty="0">
                        <a:effectLst/>
                        <a:latin typeface="+mj-lt"/>
                        <a:ea typeface="Calibri" panose="020F0502020204030204" pitchFamily="34" charset="0"/>
                      </a:endParaRPr>
                    </a:p>
                  </a:txBody>
                  <a:tcPr/>
                </a:tc>
                <a:extLst>
                  <a:ext uri="{0D108BD9-81ED-4DB2-BD59-A6C34878D82A}">
                    <a16:rowId xmlns:a16="http://schemas.microsoft.com/office/drawing/2014/main" val="2782899250"/>
                  </a:ext>
                </a:extLst>
              </a:tr>
              <a:tr h="261906">
                <a:tc>
                  <a:txBody>
                    <a:bodyPr/>
                    <a:lstStyle/>
                    <a:p>
                      <a:pPr algn="ctr"/>
                      <a:r>
                        <a:rPr lang="sl-SI" sz="1500" b="1" dirty="0">
                          <a:solidFill>
                            <a:schemeClr val="tx1"/>
                          </a:solidFill>
                          <a:latin typeface="+mj-lt"/>
                        </a:rPr>
                        <a:t>Razlika</a:t>
                      </a:r>
                    </a:p>
                  </a:txBody>
                  <a:tcPr/>
                </a:tc>
                <a:tc>
                  <a:txBody>
                    <a:bodyPr/>
                    <a:lstStyle/>
                    <a:p>
                      <a:pPr marL="0" lvl="0" indent="0" algn="ctr">
                        <a:buFont typeface="Calibri" panose="020F0502020204030204" pitchFamily="34" charset="0"/>
                        <a:buNone/>
                      </a:pPr>
                      <a:r>
                        <a:rPr lang="sl-SI" sz="1500" b="1">
                          <a:effectLst/>
                          <a:latin typeface="+mj-lt"/>
                          <a:ea typeface="Calibri" panose="020F0502020204030204" pitchFamily="34" charset="0"/>
                        </a:rPr>
                        <a:t>+79</a:t>
                      </a:r>
                      <a:endParaRPr lang="sl-SI" sz="1500" b="1" dirty="0">
                        <a:effectLst/>
                        <a:latin typeface="+mj-lt"/>
                        <a:ea typeface="Calibri" panose="020F0502020204030204" pitchFamily="34" charset="0"/>
                      </a:endParaRPr>
                    </a:p>
                  </a:txBody>
                  <a:tcPr/>
                </a:tc>
                <a:tc>
                  <a:txBody>
                    <a:bodyPr/>
                    <a:lstStyle/>
                    <a:p>
                      <a:pPr marL="0" lvl="0" indent="0" algn="ctr">
                        <a:buFont typeface="Calibri" panose="020F0502020204030204" pitchFamily="34" charset="0"/>
                        <a:buNone/>
                      </a:pPr>
                      <a:r>
                        <a:rPr lang="sl-SI" sz="1500" b="1">
                          <a:effectLst/>
                          <a:latin typeface="+mj-lt"/>
                          <a:ea typeface="Calibri" panose="020F0502020204030204" pitchFamily="34" charset="0"/>
                        </a:rPr>
                        <a:t>-21</a:t>
                      </a:r>
                      <a:endParaRPr lang="sl-SI" sz="1500" b="1" dirty="0">
                        <a:effectLst/>
                        <a:latin typeface="+mj-lt"/>
                        <a:ea typeface="Calibri" panose="020F0502020204030204" pitchFamily="34" charset="0"/>
                      </a:endParaRPr>
                    </a:p>
                  </a:txBody>
                  <a:tcPr/>
                </a:tc>
                <a:tc>
                  <a:txBody>
                    <a:bodyPr/>
                    <a:lstStyle/>
                    <a:p>
                      <a:pPr marL="0" lvl="0" indent="0" algn="ctr">
                        <a:buFont typeface="Calibri" panose="020F0502020204030204" pitchFamily="34" charset="0"/>
                        <a:buNone/>
                      </a:pPr>
                      <a:r>
                        <a:rPr lang="sl-SI" sz="1500" b="1" dirty="0">
                          <a:effectLst/>
                          <a:latin typeface="+mj-lt"/>
                          <a:ea typeface="Calibri" panose="020F0502020204030204" pitchFamily="34" charset="0"/>
                        </a:rPr>
                        <a:t>+58</a:t>
                      </a:r>
                    </a:p>
                  </a:txBody>
                  <a:tcPr/>
                </a:tc>
                <a:extLst>
                  <a:ext uri="{0D108BD9-81ED-4DB2-BD59-A6C34878D82A}">
                    <a16:rowId xmlns:a16="http://schemas.microsoft.com/office/drawing/2014/main" val="3438395014"/>
                  </a:ext>
                </a:extLst>
              </a:tr>
            </a:tbl>
          </a:graphicData>
        </a:graphic>
      </p:graphicFrame>
      <p:sp>
        <p:nvSpPr>
          <p:cNvPr id="8" name="PoljeZBesedilom 7">
            <a:extLst>
              <a:ext uri="{FF2B5EF4-FFF2-40B4-BE49-F238E27FC236}">
                <a16:creationId xmlns:a16="http://schemas.microsoft.com/office/drawing/2014/main" id="{9FBBBA4F-8F75-C34A-35C9-0E564680E6CF}"/>
              </a:ext>
            </a:extLst>
          </p:cNvPr>
          <p:cNvSpPr txBox="1"/>
          <p:nvPr/>
        </p:nvSpPr>
        <p:spPr>
          <a:xfrm>
            <a:off x="962844" y="3248642"/>
            <a:ext cx="7369701"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br>
              <a:rPr kumimoji="0" lang="sl-SI" sz="1400" b="1" i="0" u="none" strike="noStrike" kern="0" cap="none" spc="0" normalizeH="0" baseline="0" noProof="0" dirty="0">
                <a:ln>
                  <a:noFill/>
                </a:ln>
                <a:solidFill>
                  <a:srgbClr val="000000"/>
                </a:solidFill>
                <a:effectLst/>
                <a:uLnTx/>
                <a:uFillTx/>
                <a:latin typeface="Times New Roman"/>
                <a:cs typeface="Arial"/>
                <a:sym typeface="Arial"/>
              </a:rPr>
            </a:br>
            <a:br>
              <a:rPr kumimoji="0" lang="sl-SI" sz="1400" b="1" i="0" u="none" strike="noStrike" kern="0" cap="none" spc="0" normalizeH="0" baseline="0" noProof="0" dirty="0">
                <a:ln>
                  <a:noFill/>
                </a:ln>
                <a:solidFill>
                  <a:srgbClr val="000000"/>
                </a:solidFill>
                <a:effectLst/>
                <a:uLnTx/>
                <a:uFillTx/>
                <a:latin typeface="Times New Roman"/>
                <a:cs typeface="Arial"/>
                <a:sym typeface="Arial"/>
              </a:rPr>
            </a:br>
            <a:endParaRPr kumimoji="0" lang="sl-SI" sz="1400" b="1" i="0" u="none" strike="noStrike" kern="0" cap="none" spc="0" normalizeH="0" baseline="0" noProof="0" dirty="0">
              <a:ln>
                <a:noFill/>
              </a:ln>
              <a:solidFill>
                <a:srgbClr val="000000"/>
              </a:solidFill>
              <a:effectLst/>
              <a:uLnTx/>
              <a:uFillTx/>
              <a:latin typeface="Times New Roman"/>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sl-SI" sz="1600" b="0" i="0" u="none" strike="noStrike" kern="0" cap="none" spc="0" normalizeH="0" baseline="0" noProof="0" dirty="0">
                <a:ln>
                  <a:noFill/>
                </a:ln>
                <a:solidFill>
                  <a:srgbClr val="000000"/>
                </a:solidFill>
                <a:effectLst/>
                <a:uLnTx/>
                <a:uFillTx/>
                <a:latin typeface="Times New Roman"/>
                <a:cs typeface="Arial"/>
                <a:sym typeface="Arial"/>
              </a:rPr>
              <a:t>UL razpisuje še mesta za: Slovence brez slovenskega državljanstva, državljane držav nečlanic EU, višji letnik, vzporedni študij, študij diplomantov.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sl-SI" sz="1600" b="1" i="0" u="none" strike="noStrike" kern="0" cap="none" spc="0" normalizeH="0" baseline="0" noProof="0" dirty="0">
                <a:ln>
                  <a:noFill/>
                </a:ln>
                <a:solidFill>
                  <a:srgbClr val="C00000"/>
                </a:solidFill>
                <a:effectLst/>
                <a:uLnTx/>
                <a:uFillTx/>
                <a:latin typeface="Times New Roman"/>
                <a:cs typeface="Arial"/>
                <a:sym typeface="Arial"/>
              </a:rPr>
              <a:t>UL mest za državljane držav Zahodnega Balkana NE razpisuje.</a:t>
            </a:r>
            <a:endParaRPr kumimoji="0" lang="sl-SI" sz="1600" b="1" i="0" u="none" strike="noStrike" kern="0" cap="none" spc="0" normalizeH="0" baseline="0" noProof="0" dirty="0">
              <a:ln>
                <a:noFill/>
              </a:ln>
              <a:solidFill>
                <a:srgbClr val="C00000"/>
              </a:solidFill>
              <a:effectLst/>
              <a:uLnTx/>
              <a:uFillTx/>
              <a:latin typeface="Arial"/>
              <a:cs typeface="Arial"/>
              <a:sym typeface="Arial"/>
            </a:endParaRPr>
          </a:p>
        </p:txBody>
      </p:sp>
    </p:spTree>
    <p:extLst>
      <p:ext uri="{BB962C8B-B14F-4D97-AF65-F5344CB8AC3E}">
        <p14:creationId xmlns:p14="http://schemas.microsoft.com/office/powerpoint/2010/main" val="11100836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66B1C36-5B8C-4B4E-A654-8D899A36D9E6}"/>
              </a:ext>
            </a:extLst>
          </p:cNvPr>
          <p:cNvSpPr>
            <a:spLocks noGrp="1"/>
          </p:cNvSpPr>
          <p:nvPr>
            <p:ph type="title"/>
          </p:nvPr>
        </p:nvSpPr>
        <p:spPr/>
        <p:txBody>
          <a:bodyPr/>
          <a:lstStyle/>
          <a:p>
            <a:pPr algn="ctr"/>
            <a:r>
              <a:rPr lang="sl-SI" sz="2800" dirty="0">
                <a:solidFill>
                  <a:srgbClr val="C00000"/>
                </a:solidFill>
              </a:rPr>
              <a:t>Razpis za vpis Univerze v Ljubljani - NOVOSTI</a:t>
            </a:r>
            <a:br>
              <a:rPr lang="sl-SI" sz="2800" dirty="0">
                <a:solidFill>
                  <a:srgbClr val="C00000"/>
                </a:solidFill>
              </a:rPr>
            </a:br>
            <a:endParaRPr lang="sl-SI" dirty="0">
              <a:solidFill>
                <a:srgbClr val="C00000"/>
              </a:solidFill>
            </a:endParaRPr>
          </a:p>
        </p:txBody>
      </p:sp>
      <p:sp>
        <p:nvSpPr>
          <p:cNvPr id="3" name="Označba mesta številke diapozitiva 2">
            <a:extLst>
              <a:ext uri="{FF2B5EF4-FFF2-40B4-BE49-F238E27FC236}">
                <a16:creationId xmlns:a16="http://schemas.microsoft.com/office/drawing/2014/main" id="{0332EDEC-EB53-4081-B982-AF9531A03CCE}"/>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smtClean="0">
                <a:ln>
                  <a:noFill/>
                </a:ln>
                <a:solidFill>
                  <a:srgbClr val="323232"/>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93</a:t>
            </a:fld>
            <a:endParaRPr kumimoji="0" lang="en-US" sz="1400" b="0" i="0" u="none" strike="noStrike" kern="0" cap="none" spc="0" normalizeH="0" baseline="0" noProof="0" dirty="0">
              <a:ln>
                <a:noFill/>
              </a:ln>
              <a:solidFill>
                <a:srgbClr val="323232"/>
              </a:solidFill>
              <a:effectLst/>
              <a:uLnTx/>
              <a:uFillTx/>
              <a:latin typeface="Arial"/>
              <a:cs typeface="Arial"/>
              <a:sym typeface="Arial"/>
            </a:endParaRPr>
          </a:p>
        </p:txBody>
      </p:sp>
      <p:sp>
        <p:nvSpPr>
          <p:cNvPr id="4" name="Označba mesta vsebine 3">
            <a:extLst>
              <a:ext uri="{FF2B5EF4-FFF2-40B4-BE49-F238E27FC236}">
                <a16:creationId xmlns:a16="http://schemas.microsoft.com/office/drawing/2014/main" id="{0CFA4A25-37E9-4488-9A8E-459E417C5176}"/>
              </a:ext>
            </a:extLst>
          </p:cNvPr>
          <p:cNvSpPr>
            <a:spLocks noGrp="1"/>
          </p:cNvSpPr>
          <p:nvPr>
            <p:ph sz="quarter" idx="13"/>
          </p:nvPr>
        </p:nvSpPr>
        <p:spPr>
          <a:xfrm>
            <a:off x="366212" y="860612"/>
            <a:ext cx="8389438" cy="3986026"/>
          </a:xfrm>
        </p:spPr>
        <p:txBody>
          <a:bodyPr/>
          <a:lstStyle/>
          <a:p>
            <a:pPr algn="ctr"/>
            <a:r>
              <a:rPr lang="sl-SI" sz="1800" b="1" dirty="0">
                <a:solidFill>
                  <a:schemeClr val="tx1"/>
                </a:solidFill>
                <a:latin typeface="+mj-lt"/>
              </a:rPr>
              <a:t>Spremembe – povečanje/zmanjšanje števila vpisnih mest</a:t>
            </a:r>
            <a:r>
              <a:rPr lang="sl-SI" sz="1800" b="1" dirty="0">
                <a:solidFill>
                  <a:srgbClr val="C00000"/>
                </a:solidFill>
                <a:latin typeface="+mj-lt"/>
              </a:rPr>
              <a:t> - REDNI ŠTUDIJ</a:t>
            </a:r>
            <a:endParaRPr lang="sl-SI" sz="1800" b="1" dirty="0">
              <a:solidFill>
                <a:srgbClr val="C00000"/>
              </a:solidFill>
              <a:highlight>
                <a:srgbClr val="FFFF00"/>
              </a:highlight>
              <a:latin typeface="+mj-lt"/>
            </a:endParaRPr>
          </a:p>
          <a:p>
            <a:pPr marL="368300" indent="-342900" algn="just">
              <a:buFontTx/>
              <a:buChar char="-"/>
            </a:pPr>
            <a:r>
              <a:rPr lang="sl-SI" sz="1600" b="1" i="1" dirty="0">
                <a:solidFill>
                  <a:schemeClr val="tx1"/>
                </a:solidFill>
                <a:latin typeface="+mj-lt"/>
              </a:rPr>
              <a:t>↑ vpisnih mest: </a:t>
            </a:r>
            <a:r>
              <a:rPr lang="sl-SI" sz="1600" b="1" dirty="0">
                <a:solidFill>
                  <a:schemeClr val="tx1"/>
                </a:solidFill>
                <a:latin typeface="+mj-lt"/>
              </a:rPr>
              <a:t>BF: </a:t>
            </a:r>
            <a:r>
              <a:rPr lang="sl-SI" sz="1600" i="1" dirty="0">
                <a:solidFill>
                  <a:schemeClr val="tx1"/>
                </a:solidFill>
                <a:latin typeface="+mj-lt"/>
              </a:rPr>
              <a:t>Gozdarstvo in obnovljivi gozdni viri (+10), Gozdarstvo (+10), </a:t>
            </a:r>
            <a:r>
              <a:rPr lang="sl-SI" sz="1600" b="1" dirty="0">
                <a:solidFill>
                  <a:schemeClr val="tx1"/>
                </a:solidFill>
                <a:latin typeface="+mj-lt"/>
              </a:rPr>
              <a:t>FE: </a:t>
            </a:r>
            <a:r>
              <a:rPr lang="sl-SI" sz="1600" i="1" dirty="0">
                <a:solidFill>
                  <a:schemeClr val="tx1"/>
                </a:solidFill>
                <a:latin typeface="+mj-lt"/>
              </a:rPr>
              <a:t>Elektrotehnika (+15), Aplikativna elektrotehnika (+15), </a:t>
            </a:r>
            <a:r>
              <a:rPr lang="sl-SI" sz="1600" b="1" dirty="0">
                <a:solidFill>
                  <a:schemeClr val="tx1"/>
                </a:solidFill>
                <a:latin typeface="+mj-lt"/>
              </a:rPr>
              <a:t>FFA: </a:t>
            </a:r>
            <a:r>
              <a:rPr lang="sl-SI" sz="1600" i="1" dirty="0">
                <a:solidFill>
                  <a:schemeClr val="tx1"/>
                </a:solidFill>
                <a:latin typeface="+mj-lt"/>
              </a:rPr>
              <a:t>Farmacija (+15),</a:t>
            </a:r>
            <a:r>
              <a:rPr lang="sl-SI" sz="1600" b="1" dirty="0">
                <a:solidFill>
                  <a:schemeClr val="tx1"/>
                </a:solidFill>
                <a:latin typeface="+mj-lt"/>
              </a:rPr>
              <a:t> PF: </a:t>
            </a:r>
            <a:r>
              <a:rPr lang="sl-SI" sz="1600" i="1" dirty="0">
                <a:solidFill>
                  <a:schemeClr val="tx1"/>
                </a:solidFill>
                <a:latin typeface="+mj-lt"/>
              </a:rPr>
              <a:t>Pravo (+25), </a:t>
            </a:r>
            <a:r>
              <a:rPr lang="sl-SI" sz="1600" b="1" dirty="0">
                <a:solidFill>
                  <a:schemeClr val="tx1"/>
                </a:solidFill>
                <a:latin typeface="+mj-lt"/>
              </a:rPr>
              <a:t>TEOF: </a:t>
            </a:r>
            <a:r>
              <a:rPr lang="sl-SI" sz="1600" i="1" dirty="0">
                <a:solidFill>
                  <a:schemeClr val="tx1"/>
                </a:solidFill>
                <a:latin typeface="+mj-lt"/>
              </a:rPr>
              <a:t>Zakonska in družinska terapija ter svetovanje (+10), Koreanistika (16) - lani ni bila razpisana,</a:t>
            </a:r>
          </a:p>
          <a:p>
            <a:pPr marL="368300" indent="-342900" algn="just">
              <a:buFontTx/>
              <a:buChar char="-"/>
            </a:pPr>
            <a:r>
              <a:rPr lang="sl-SI" sz="1600" b="1" i="1" dirty="0">
                <a:solidFill>
                  <a:schemeClr val="tx1"/>
                </a:solidFill>
                <a:latin typeface="+mj-lt"/>
              </a:rPr>
              <a:t>↓ vpisnih mest: </a:t>
            </a:r>
            <a:r>
              <a:rPr lang="sl-SI" sz="1600" b="1" dirty="0">
                <a:solidFill>
                  <a:schemeClr val="tx1"/>
                </a:solidFill>
                <a:latin typeface="+mj-lt"/>
              </a:rPr>
              <a:t>BF: </a:t>
            </a:r>
            <a:r>
              <a:rPr lang="sl-SI" sz="1600" i="1" dirty="0">
                <a:solidFill>
                  <a:schemeClr val="tx1"/>
                </a:solidFill>
                <a:latin typeface="+mj-lt"/>
              </a:rPr>
              <a:t>Lesarstvo (-15), </a:t>
            </a:r>
            <a:r>
              <a:rPr lang="sl-SI" sz="1600" b="1" i="1" dirty="0">
                <a:solidFill>
                  <a:schemeClr val="tx1"/>
                </a:solidFill>
                <a:latin typeface="+mj-lt"/>
              </a:rPr>
              <a:t>NTF: </a:t>
            </a:r>
            <a:r>
              <a:rPr lang="sl-SI" sz="1600" i="1" dirty="0">
                <a:solidFill>
                  <a:schemeClr val="tx1"/>
                </a:solidFill>
                <a:latin typeface="+mj-lt"/>
              </a:rPr>
              <a:t>Tekstilstvo in oblačilno inženirstvo (-10)</a:t>
            </a:r>
          </a:p>
          <a:p>
            <a:pPr algn="just"/>
            <a:endParaRPr lang="sl-SI" sz="1600" b="1" i="1" dirty="0">
              <a:solidFill>
                <a:schemeClr val="tx1"/>
              </a:solidFill>
              <a:latin typeface="+mj-lt"/>
            </a:endParaRPr>
          </a:p>
          <a:p>
            <a:pPr marL="368300" indent="-342900" algn="just">
              <a:buFontTx/>
              <a:buChar char="-"/>
            </a:pPr>
            <a:r>
              <a:rPr lang="sl-SI" sz="1600" b="1" i="1" dirty="0">
                <a:solidFill>
                  <a:schemeClr val="tx1"/>
                </a:solidFill>
                <a:latin typeface="+mj-lt"/>
              </a:rPr>
              <a:t>↑ za manj kot 10 mest: </a:t>
            </a:r>
            <a:r>
              <a:rPr lang="sl-SI" sz="1600" b="1" dirty="0">
                <a:solidFill>
                  <a:schemeClr val="tx1"/>
                </a:solidFill>
                <a:latin typeface="+mj-lt"/>
              </a:rPr>
              <a:t>ALUO: </a:t>
            </a:r>
            <a:r>
              <a:rPr lang="sl-SI" sz="1600" i="1" dirty="0">
                <a:solidFill>
                  <a:schemeClr val="tx1"/>
                </a:solidFill>
                <a:latin typeface="+mj-lt"/>
              </a:rPr>
              <a:t>Video, animacija in novi mediji, </a:t>
            </a:r>
            <a:r>
              <a:rPr lang="sl-SI" sz="1600" b="1" dirty="0">
                <a:solidFill>
                  <a:schemeClr val="tx1"/>
                </a:solidFill>
                <a:latin typeface="+mj-lt"/>
              </a:rPr>
              <a:t>FKKT: </a:t>
            </a:r>
            <a:r>
              <a:rPr lang="sl-SI" sz="1600" i="1" dirty="0">
                <a:solidFill>
                  <a:schemeClr val="tx1"/>
                </a:solidFill>
                <a:latin typeface="+mj-lt"/>
              </a:rPr>
              <a:t>Biokemija, Kemija, </a:t>
            </a:r>
            <a:r>
              <a:rPr lang="sl-SI" sz="1600" b="1" dirty="0">
                <a:solidFill>
                  <a:schemeClr val="tx1"/>
                </a:solidFill>
                <a:latin typeface="+mj-lt"/>
              </a:rPr>
              <a:t>FF: </a:t>
            </a:r>
            <a:r>
              <a:rPr lang="sl-SI" sz="1600" i="1" dirty="0">
                <a:solidFill>
                  <a:schemeClr val="tx1"/>
                </a:solidFill>
                <a:latin typeface="+mj-lt"/>
              </a:rPr>
              <a:t>Anglistika-dvopredmetna, Bibliotekarstvo in informatika-dvopredmetna, Germanistika-enopredmetna in dvopredmetna, Prevajalstvo (slo-ang-ita), (slo-ita), (slo-ang), </a:t>
            </a:r>
            <a:r>
              <a:rPr lang="sl-SI" sz="1600" b="1" dirty="0">
                <a:solidFill>
                  <a:schemeClr val="tx1"/>
                </a:solidFill>
                <a:latin typeface="+mj-lt"/>
              </a:rPr>
              <a:t>PEF: </a:t>
            </a:r>
            <a:r>
              <a:rPr lang="sl-SI" sz="1600" i="1" dirty="0">
                <a:solidFill>
                  <a:schemeClr val="tx1"/>
                </a:solidFill>
                <a:latin typeface="+mj-lt"/>
              </a:rPr>
              <a:t>Logopedija in surdopedagogika, </a:t>
            </a:r>
          </a:p>
          <a:p>
            <a:pPr marL="368300" indent="-342900" algn="just">
              <a:buFontTx/>
              <a:buChar char="-"/>
            </a:pPr>
            <a:r>
              <a:rPr lang="sl-SI" sz="1600" b="1" i="1" dirty="0">
                <a:solidFill>
                  <a:schemeClr val="tx1"/>
                </a:solidFill>
                <a:latin typeface="+mj-lt"/>
              </a:rPr>
              <a:t>↓ za manj kot 10 mest: </a:t>
            </a:r>
            <a:r>
              <a:rPr lang="sl-SI" sz="1600" b="1" dirty="0">
                <a:solidFill>
                  <a:schemeClr val="tx1"/>
                </a:solidFill>
                <a:latin typeface="+mj-lt"/>
              </a:rPr>
              <a:t>ALUO: </a:t>
            </a:r>
            <a:r>
              <a:rPr lang="sl-SI" sz="1600" i="1" dirty="0">
                <a:solidFill>
                  <a:schemeClr val="tx1"/>
                </a:solidFill>
                <a:latin typeface="+mj-lt"/>
              </a:rPr>
              <a:t>Slikarstvo, </a:t>
            </a:r>
            <a:r>
              <a:rPr lang="sl-SI" sz="1600" b="1" dirty="0">
                <a:solidFill>
                  <a:schemeClr val="tx1"/>
                </a:solidFill>
                <a:latin typeface="+mj-lt"/>
              </a:rPr>
              <a:t>FA: </a:t>
            </a:r>
            <a:r>
              <a:rPr lang="sl-SI" sz="1600" i="1" dirty="0">
                <a:solidFill>
                  <a:schemeClr val="tx1"/>
                </a:solidFill>
                <a:latin typeface="+mj-lt"/>
              </a:rPr>
              <a:t>Arhitektura, </a:t>
            </a:r>
            <a:r>
              <a:rPr lang="sl-SI" sz="1600" b="1" dirty="0">
                <a:solidFill>
                  <a:schemeClr val="tx1"/>
                </a:solidFill>
                <a:latin typeface="+mj-lt"/>
              </a:rPr>
              <a:t>FF: </a:t>
            </a:r>
            <a:r>
              <a:rPr lang="sl-SI" sz="1600" i="1" dirty="0">
                <a:solidFill>
                  <a:schemeClr val="tx1"/>
                </a:solidFill>
                <a:latin typeface="+mj-lt"/>
              </a:rPr>
              <a:t>Anglistika-enopredmetna, Bibliotekarstvo in informatika-enopredmetna, Etnologija in kulturna antropologija, </a:t>
            </a:r>
            <a:r>
              <a:rPr lang="sl-SI" sz="1600" b="1" dirty="0">
                <a:solidFill>
                  <a:schemeClr val="tx1"/>
                </a:solidFill>
                <a:latin typeface="+mj-lt"/>
              </a:rPr>
              <a:t>NTF: </a:t>
            </a:r>
            <a:r>
              <a:rPr lang="sl-SI" sz="1600" i="1" dirty="0">
                <a:solidFill>
                  <a:schemeClr val="tx1"/>
                </a:solidFill>
                <a:latin typeface="+mj-lt"/>
              </a:rPr>
              <a:t>Geotehnologija in okolje, Načrtovanje tekstilij in oblačil </a:t>
            </a:r>
          </a:p>
          <a:p>
            <a:pPr marL="368300" indent="-342900" algn="just">
              <a:buFontTx/>
              <a:buChar char="-"/>
            </a:pPr>
            <a:endParaRPr lang="sl-SI" sz="1600" i="1" dirty="0">
              <a:solidFill>
                <a:schemeClr val="tx1"/>
              </a:solidFill>
              <a:latin typeface="+mj-lt"/>
            </a:endParaRPr>
          </a:p>
          <a:p>
            <a:pPr marL="368300" indent="-342900">
              <a:buFontTx/>
              <a:buChar char="-"/>
            </a:pPr>
            <a:endParaRPr lang="sl-SI" sz="1600" b="1" i="1" dirty="0">
              <a:solidFill>
                <a:schemeClr val="tx1"/>
              </a:solidFill>
              <a:latin typeface="+mj-lt"/>
            </a:endParaRPr>
          </a:p>
        </p:txBody>
      </p:sp>
    </p:spTree>
    <p:extLst>
      <p:ext uri="{BB962C8B-B14F-4D97-AF65-F5344CB8AC3E}">
        <p14:creationId xmlns:p14="http://schemas.microsoft.com/office/powerpoint/2010/main" val="223222148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66B1C36-5B8C-4B4E-A654-8D899A36D9E6}"/>
              </a:ext>
            </a:extLst>
          </p:cNvPr>
          <p:cNvSpPr>
            <a:spLocks noGrp="1"/>
          </p:cNvSpPr>
          <p:nvPr>
            <p:ph type="title"/>
          </p:nvPr>
        </p:nvSpPr>
        <p:spPr/>
        <p:txBody>
          <a:bodyPr/>
          <a:lstStyle/>
          <a:p>
            <a:pPr algn="ctr"/>
            <a:r>
              <a:rPr lang="sl-SI" sz="2800" dirty="0">
                <a:solidFill>
                  <a:srgbClr val="C00000"/>
                </a:solidFill>
              </a:rPr>
              <a:t>Razpis za vpis Univerze v Ljubljani - NOVOSTI</a:t>
            </a:r>
            <a:br>
              <a:rPr lang="sl-SI" sz="2800" dirty="0">
                <a:solidFill>
                  <a:srgbClr val="C00000"/>
                </a:solidFill>
              </a:rPr>
            </a:br>
            <a:endParaRPr lang="sl-SI" dirty="0">
              <a:solidFill>
                <a:srgbClr val="C00000"/>
              </a:solidFill>
            </a:endParaRPr>
          </a:p>
        </p:txBody>
      </p:sp>
      <p:sp>
        <p:nvSpPr>
          <p:cNvPr id="3" name="Označba mesta številke diapozitiva 2">
            <a:extLst>
              <a:ext uri="{FF2B5EF4-FFF2-40B4-BE49-F238E27FC236}">
                <a16:creationId xmlns:a16="http://schemas.microsoft.com/office/drawing/2014/main" id="{0332EDEC-EB53-4081-B982-AF9531A03CCE}"/>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smtClean="0">
                <a:ln>
                  <a:noFill/>
                </a:ln>
                <a:solidFill>
                  <a:srgbClr val="323232"/>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94</a:t>
            </a:fld>
            <a:endParaRPr kumimoji="0" lang="en-US" sz="1400" b="0" i="0" u="none" strike="noStrike" kern="0" cap="none" spc="0" normalizeH="0" baseline="0" noProof="0" dirty="0">
              <a:ln>
                <a:noFill/>
              </a:ln>
              <a:solidFill>
                <a:srgbClr val="323232"/>
              </a:solidFill>
              <a:effectLst/>
              <a:uLnTx/>
              <a:uFillTx/>
              <a:latin typeface="Arial"/>
              <a:cs typeface="Arial"/>
              <a:sym typeface="Arial"/>
            </a:endParaRPr>
          </a:p>
        </p:txBody>
      </p:sp>
      <p:sp>
        <p:nvSpPr>
          <p:cNvPr id="4" name="Označba mesta vsebine 3">
            <a:extLst>
              <a:ext uri="{FF2B5EF4-FFF2-40B4-BE49-F238E27FC236}">
                <a16:creationId xmlns:a16="http://schemas.microsoft.com/office/drawing/2014/main" id="{0CFA4A25-37E9-4488-9A8E-459E417C5176}"/>
              </a:ext>
            </a:extLst>
          </p:cNvPr>
          <p:cNvSpPr>
            <a:spLocks noGrp="1"/>
          </p:cNvSpPr>
          <p:nvPr>
            <p:ph sz="quarter" idx="13"/>
          </p:nvPr>
        </p:nvSpPr>
        <p:spPr>
          <a:xfrm>
            <a:off x="366212" y="860612"/>
            <a:ext cx="8389438" cy="3986026"/>
          </a:xfrm>
        </p:spPr>
        <p:txBody>
          <a:bodyPr/>
          <a:lstStyle/>
          <a:p>
            <a:pPr algn="ctr"/>
            <a:r>
              <a:rPr lang="sl-SI" sz="1800" b="1" dirty="0">
                <a:solidFill>
                  <a:schemeClr val="tx1"/>
                </a:solidFill>
                <a:latin typeface="+mj-lt"/>
              </a:rPr>
              <a:t>Spremembe - zmanjšanje/povečanje števila vpisnih mest - </a:t>
            </a:r>
            <a:r>
              <a:rPr lang="sl-SI" sz="1800" b="1" dirty="0">
                <a:solidFill>
                  <a:srgbClr val="C00000"/>
                </a:solidFill>
                <a:latin typeface="+mj-lt"/>
              </a:rPr>
              <a:t>IZREDNI ŠTUDIJ</a:t>
            </a:r>
          </a:p>
          <a:p>
            <a:endParaRPr lang="sl-SI" sz="2000" b="1" i="1" dirty="0">
              <a:solidFill>
                <a:srgbClr val="C00000"/>
              </a:solidFill>
              <a:latin typeface="+mj-lt"/>
            </a:endParaRPr>
          </a:p>
          <a:p>
            <a:r>
              <a:rPr lang="sl-SI" sz="1600" b="1" i="1" dirty="0">
                <a:solidFill>
                  <a:schemeClr val="tx1"/>
                </a:solidFill>
                <a:latin typeface="+mj-lt"/>
              </a:rPr>
              <a:t>- ↑ vpisnih mest: FF: </a:t>
            </a:r>
            <a:r>
              <a:rPr lang="sl-SI" sz="1600" i="1" dirty="0">
                <a:solidFill>
                  <a:schemeClr val="tx1"/>
                </a:solidFill>
                <a:latin typeface="+mj-lt"/>
              </a:rPr>
              <a:t>Azijske študije - Japonologija enopredmetna, Japonologija dvopredmetna Azijske študije - Sinologija enopredmetna</a:t>
            </a:r>
          </a:p>
          <a:p>
            <a:r>
              <a:rPr lang="sl-SI" sz="1600" i="1" dirty="0">
                <a:solidFill>
                  <a:schemeClr val="tx1"/>
                </a:solidFill>
                <a:latin typeface="+mj-lt"/>
              </a:rPr>
              <a:t>Azijske študije - Sinologija dvopredmetna, Azijske študije - </a:t>
            </a:r>
            <a:r>
              <a:rPr lang="sl-SI" sz="1600" i="1" dirty="0" err="1">
                <a:solidFill>
                  <a:schemeClr val="tx1"/>
                </a:solidFill>
                <a:latin typeface="+mj-lt"/>
              </a:rPr>
              <a:t>Koreanistika</a:t>
            </a:r>
            <a:r>
              <a:rPr lang="sl-SI" sz="1600" i="1" dirty="0">
                <a:solidFill>
                  <a:schemeClr val="tx1"/>
                </a:solidFill>
                <a:latin typeface="+mj-lt"/>
              </a:rPr>
              <a:t> – študijska programa lani nista bila razpisana</a:t>
            </a:r>
          </a:p>
          <a:p>
            <a:r>
              <a:rPr lang="sl-SI" sz="1600" b="1" i="1" dirty="0">
                <a:solidFill>
                  <a:schemeClr val="tx1"/>
                </a:solidFill>
                <a:latin typeface="+mj-lt"/>
              </a:rPr>
              <a:t>- ↓ vpisnih mest: NTF: </a:t>
            </a:r>
            <a:r>
              <a:rPr lang="sl-SI" sz="1600" i="1" dirty="0">
                <a:solidFill>
                  <a:schemeClr val="tx1"/>
                </a:solidFill>
                <a:latin typeface="+mj-lt"/>
              </a:rPr>
              <a:t>Inženirstvo materialov (-15), Metalurške tehnologije (-15)</a:t>
            </a:r>
          </a:p>
          <a:p>
            <a:endParaRPr lang="sl-SI" sz="1600" i="1" dirty="0">
              <a:solidFill>
                <a:schemeClr val="tx1"/>
              </a:solidFill>
              <a:latin typeface="+mj-lt"/>
            </a:endParaRPr>
          </a:p>
          <a:p>
            <a:pPr marL="368300" indent="-342900">
              <a:buFontTx/>
              <a:buChar char="-"/>
            </a:pPr>
            <a:endParaRPr lang="sl-SI" sz="1600" i="1" dirty="0">
              <a:solidFill>
                <a:schemeClr val="tx1"/>
              </a:solidFill>
              <a:latin typeface="+mj-lt"/>
            </a:endParaRPr>
          </a:p>
        </p:txBody>
      </p:sp>
    </p:spTree>
    <p:extLst>
      <p:ext uri="{BB962C8B-B14F-4D97-AF65-F5344CB8AC3E}">
        <p14:creationId xmlns:p14="http://schemas.microsoft.com/office/powerpoint/2010/main" val="11874610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9C3A16D-D158-4817-ABF2-D5BAAF6FB5EE}"/>
              </a:ext>
            </a:extLst>
          </p:cNvPr>
          <p:cNvSpPr>
            <a:spLocks noGrp="1"/>
          </p:cNvSpPr>
          <p:nvPr>
            <p:ph type="title"/>
          </p:nvPr>
        </p:nvSpPr>
        <p:spPr/>
        <p:txBody>
          <a:bodyPr/>
          <a:lstStyle/>
          <a:p>
            <a:pPr algn="ctr"/>
            <a:r>
              <a:rPr lang="sl-SI" sz="2800" dirty="0">
                <a:solidFill>
                  <a:srgbClr val="C00000"/>
                </a:solidFill>
              </a:rPr>
              <a:t>Razpis za vpis Univerze v Ljubljani - </a:t>
            </a:r>
            <a:r>
              <a:rPr lang="sl-SI" sz="2800" b="1" dirty="0">
                <a:solidFill>
                  <a:srgbClr val="C00000"/>
                </a:solidFill>
              </a:rPr>
              <a:t>NOVOSTI</a:t>
            </a:r>
            <a:br>
              <a:rPr lang="sl-SI" sz="2800" dirty="0"/>
            </a:br>
            <a:endParaRPr lang="sl-SI" dirty="0"/>
          </a:p>
        </p:txBody>
      </p:sp>
      <p:sp>
        <p:nvSpPr>
          <p:cNvPr id="3" name="Označba mesta številke diapozitiva 2">
            <a:extLst>
              <a:ext uri="{FF2B5EF4-FFF2-40B4-BE49-F238E27FC236}">
                <a16:creationId xmlns:a16="http://schemas.microsoft.com/office/drawing/2014/main" id="{CE0A754E-E34F-4C32-938C-A3016B528F61}"/>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smtClean="0">
                <a:ln>
                  <a:noFill/>
                </a:ln>
                <a:solidFill>
                  <a:srgbClr val="323232"/>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95</a:t>
            </a:fld>
            <a:endParaRPr kumimoji="0" lang="en-US" sz="1400" b="0" i="0" u="none" strike="noStrike" kern="0" cap="none" spc="0" normalizeH="0" baseline="0" noProof="0" dirty="0">
              <a:ln>
                <a:noFill/>
              </a:ln>
              <a:solidFill>
                <a:srgbClr val="323232"/>
              </a:solidFill>
              <a:effectLst/>
              <a:uLnTx/>
              <a:uFillTx/>
              <a:latin typeface="Arial"/>
              <a:cs typeface="Arial"/>
              <a:sym typeface="Arial"/>
            </a:endParaRPr>
          </a:p>
        </p:txBody>
      </p:sp>
      <p:sp>
        <p:nvSpPr>
          <p:cNvPr id="6" name="Označba mesta vsebine 5">
            <a:extLst>
              <a:ext uri="{FF2B5EF4-FFF2-40B4-BE49-F238E27FC236}">
                <a16:creationId xmlns:a16="http://schemas.microsoft.com/office/drawing/2014/main" id="{0CB8C612-CE94-447C-AA81-2180B876B72B}"/>
              </a:ext>
            </a:extLst>
          </p:cNvPr>
          <p:cNvSpPr>
            <a:spLocks noGrp="1"/>
          </p:cNvSpPr>
          <p:nvPr>
            <p:ph sz="quarter" idx="13"/>
          </p:nvPr>
        </p:nvSpPr>
        <p:spPr>
          <a:xfrm>
            <a:off x="366212" y="747059"/>
            <a:ext cx="8389438" cy="4294704"/>
          </a:xfrm>
        </p:spPr>
        <p:txBody>
          <a:bodyPr/>
          <a:lstStyle/>
          <a:p>
            <a:pPr marL="0" lvl="0" algn="ctr">
              <a:lnSpc>
                <a:spcPct val="107000"/>
              </a:lnSpc>
            </a:pPr>
            <a:r>
              <a:rPr lang="sl-SI" sz="1800" b="1" dirty="0">
                <a:latin typeface="+mj-lt"/>
                <a:ea typeface="Calibri" panose="020F0502020204030204" pitchFamily="34" charset="0"/>
                <a:cs typeface="Times New Roman" panose="02020603050405020304" pitchFamily="18" charset="0"/>
              </a:rPr>
              <a:t>Spremembe študijskih programov UL</a:t>
            </a:r>
          </a:p>
          <a:p>
            <a:pPr marL="0" lvl="0" algn="ctr">
              <a:lnSpc>
                <a:spcPct val="107000"/>
              </a:lnSpc>
            </a:pPr>
            <a:endParaRPr lang="sl-SI" sz="1600" dirty="0">
              <a:effectLst/>
              <a:latin typeface="+mj-lt"/>
              <a:ea typeface="Calibri" panose="020F0502020204030204" pitchFamily="34" charset="0"/>
              <a:cs typeface="Times New Roman" panose="02020603050405020304" pitchFamily="18" charset="0"/>
            </a:endParaRPr>
          </a:p>
          <a:p>
            <a:pPr marL="342900" lvl="0" indent="-342900" algn="just">
              <a:lnSpc>
                <a:spcPct val="107000"/>
              </a:lnSpc>
              <a:buFont typeface="Garamond" panose="02020404030301010803" pitchFamily="18" charset="0"/>
              <a:buChar char="-"/>
            </a:pPr>
            <a:r>
              <a:rPr lang="sl-SI" sz="1600" b="1" dirty="0">
                <a:effectLst/>
                <a:latin typeface="+mj-lt"/>
                <a:ea typeface="Times New Roman" panose="02020603050405020304" pitchFamily="18" charset="0"/>
                <a:cs typeface="Times New Roman" panose="02020603050405020304" pitchFamily="18" charset="0"/>
              </a:rPr>
              <a:t>FMF:</a:t>
            </a:r>
            <a:r>
              <a:rPr lang="sl-SI" sz="1600" b="1" dirty="0">
                <a:effectLst/>
                <a:latin typeface="+mj-lt"/>
                <a:ea typeface="Calibri" panose="020F0502020204030204" pitchFamily="34" charset="0"/>
                <a:cs typeface="Times New Roman" panose="02020603050405020304" pitchFamily="18" charset="0"/>
              </a:rPr>
              <a:t> </a:t>
            </a:r>
            <a:r>
              <a:rPr lang="sl-SI" sz="1600" dirty="0">
                <a:effectLst/>
                <a:latin typeface="+mj-lt"/>
                <a:ea typeface="Calibri" panose="020F0502020204030204" pitchFamily="34" charset="0"/>
                <a:cs typeface="Times New Roman" panose="02020603050405020304" pitchFamily="18" charset="0"/>
              </a:rPr>
              <a:t>visokošolski študijski program Praktična matematika se preimenuje v Aplikativna matematika</a:t>
            </a:r>
          </a:p>
          <a:p>
            <a:pPr marL="342900" lvl="0" indent="-342900" algn="just">
              <a:lnSpc>
                <a:spcPct val="107000"/>
              </a:lnSpc>
              <a:buFont typeface="Garamond" panose="02020404030301010803" pitchFamily="18" charset="0"/>
              <a:buChar char="-"/>
            </a:pPr>
            <a:r>
              <a:rPr lang="sl-SI" sz="1600" b="1" dirty="0">
                <a:effectLst/>
                <a:latin typeface="+mj-lt"/>
                <a:ea typeface="Calibri" panose="020F0502020204030204" pitchFamily="34" charset="0"/>
                <a:cs typeface="Times New Roman" panose="02020603050405020304" pitchFamily="18" charset="0"/>
              </a:rPr>
              <a:t>ALUO: </a:t>
            </a:r>
            <a:r>
              <a:rPr lang="sl-SI" sz="1600" dirty="0">
                <a:effectLst/>
                <a:latin typeface="+mj-lt"/>
                <a:ea typeface="Garamond" panose="02020404030301010803" pitchFamily="18" charset="0"/>
                <a:cs typeface="Times New Roman" panose="02020603050405020304" pitchFamily="18" charset="0"/>
              </a:rPr>
              <a:t>na</a:t>
            </a:r>
            <a:r>
              <a:rPr lang="sl-SI" sz="1600" dirty="0">
                <a:effectLst/>
                <a:latin typeface="+mj-lt"/>
                <a:ea typeface="Times New Roman" panose="02020603050405020304" pitchFamily="18" charset="0"/>
                <a:cs typeface="Times New Roman" panose="02020603050405020304" pitchFamily="18" charset="0"/>
              </a:rPr>
              <a:t> univerzitetnem študijskem programu Oblikovanje vizualnih komunikacij se</a:t>
            </a:r>
            <a:r>
              <a:rPr lang="sl-SI" sz="1600" dirty="0">
                <a:effectLst/>
                <a:latin typeface="+mj-lt"/>
                <a:ea typeface="Garamond" panose="02020404030301010803" pitchFamily="18" charset="0"/>
                <a:cs typeface="Times New Roman" panose="02020603050405020304" pitchFamily="18" charset="0"/>
              </a:rPr>
              <a:t> ukine smer Interaktivno oblikovanje </a:t>
            </a:r>
            <a:r>
              <a:rPr lang="sl-SI" sz="1600" i="1" dirty="0">
                <a:effectLst/>
                <a:latin typeface="+mj-lt"/>
                <a:ea typeface="Garamond" panose="02020404030301010803" pitchFamily="18" charset="0"/>
                <a:cs typeface="Times New Roman" panose="02020603050405020304" pitchFamily="18" charset="0"/>
              </a:rPr>
              <a:t>(smer ni bila razpisana)</a:t>
            </a:r>
            <a:endParaRPr lang="sl-SI" sz="1600" dirty="0">
              <a:effectLst/>
              <a:latin typeface="+mj-lt"/>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Garamond" panose="02020404030301010803" pitchFamily="18" charset="0"/>
              <a:buChar char="-"/>
            </a:pPr>
            <a:r>
              <a:rPr lang="sl-SI" sz="1600" b="1" dirty="0">
                <a:effectLst/>
                <a:latin typeface="+mj-lt"/>
                <a:ea typeface="Calibri" panose="020F0502020204030204" pitchFamily="34" charset="0"/>
                <a:cs typeface="Times New Roman" panose="02020603050405020304" pitchFamily="18" charset="0"/>
              </a:rPr>
              <a:t>AG: </a:t>
            </a:r>
            <a:r>
              <a:rPr lang="sl-SI" sz="1600" dirty="0">
                <a:effectLst/>
                <a:latin typeface="+mj-lt"/>
                <a:ea typeface="Calibri" panose="020F0502020204030204" pitchFamily="34" charset="0"/>
                <a:cs typeface="Times New Roman" panose="02020603050405020304" pitchFamily="18" charset="0"/>
              </a:rPr>
              <a:t>Glasbena umetnost – smer Jazz ima enake pogoje za vpis in merila za izbiro v primeru omejitve vpisa kot ostale smeri</a:t>
            </a:r>
          </a:p>
          <a:p>
            <a:pPr marL="342900" lvl="0" indent="-342900" algn="just">
              <a:lnSpc>
                <a:spcPct val="107000"/>
              </a:lnSpc>
              <a:spcAft>
                <a:spcPts val="800"/>
              </a:spcAft>
              <a:buFont typeface="Garamond" panose="02020404030301010803" pitchFamily="18" charset="0"/>
              <a:buChar char="-"/>
            </a:pPr>
            <a:endParaRPr lang="sl-SI" sz="1600" dirty="0">
              <a:effectLst/>
              <a:latin typeface="+mj-lt"/>
              <a:ea typeface="Calibri" panose="020F0502020204030204" pitchFamily="34" charset="0"/>
              <a:cs typeface="Times New Roman" panose="02020603050405020304" pitchFamily="18" charset="0"/>
            </a:endParaRPr>
          </a:p>
          <a:p>
            <a:pPr algn="ctr"/>
            <a:endParaRPr lang="sl-SI" i="1" dirty="0">
              <a:effectLst/>
              <a:latin typeface="+mj-lt"/>
              <a:ea typeface="Times New Roman" panose="02020603050405020304" pitchFamily="18" charset="0"/>
            </a:endParaRPr>
          </a:p>
          <a:p>
            <a:pPr algn="ctr"/>
            <a:endParaRPr lang="sl-SI" sz="1800" dirty="0">
              <a:latin typeface="+mj-lt"/>
            </a:endParaRPr>
          </a:p>
          <a:p>
            <a:br>
              <a:rPr lang="sl-SI" sz="2500" b="1" dirty="0">
                <a:solidFill>
                  <a:srgbClr val="C00000"/>
                </a:solidFill>
                <a:latin typeface="+mj-lt"/>
              </a:rPr>
            </a:br>
            <a:endParaRPr lang="sl-SI" sz="2000" i="1" dirty="0">
              <a:solidFill>
                <a:schemeClr val="tx1"/>
              </a:solidFill>
              <a:latin typeface="+mj-lt"/>
            </a:endParaRPr>
          </a:p>
        </p:txBody>
      </p:sp>
    </p:spTree>
    <p:extLst>
      <p:ext uri="{BB962C8B-B14F-4D97-AF65-F5344CB8AC3E}">
        <p14:creationId xmlns:p14="http://schemas.microsoft.com/office/powerpoint/2010/main" val="188782703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EEC65A7-C149-474D-83A0-CF6B0A25BFEB}"/>
              </a:ext>
            </a:extLst>
          </p:cNvPr>
          <p:cNvSpPr>
            <a:spLocks noGrp="1"/>
          </p:cNvSpPr>
          <p:nvPr>
            <p:ph type="title"/>
          </p:nvPr>
        </p:nvSpPr>
        <p:spPr/>
        <p:txBody>
          <a:bodyPr/>
          <a:lstStyle/>
          <a:p>
            <a:pPr algn="ctr"/>
            <a:r>
              <a:rPr lang="sl-SI" dirty="0">
                <a:solidFill>
                  <a:srgbClr val="C00000"/>
                </a:solidFill>
              </a:rPr>
              <a:t>Kontakti UL</a:t>
            </a:r>
          </a:p>
        </p:txBody>
      </p:sp>
      <p:sp>
        <p:nvSpPr>
          <p:cNvPr id="3" name="Označba mesta številke diapozitiva 2">
            <a:extLst>
              <a:ext uri="{FF2B5EF4-FFF2-40B4-BE49-F238E27FC236}">
                <a16:creationId xmlns:a16="http://schemas.microsoft.com/office/drawing/2014/main" id="{E6A2D6B6-9A43-45E4-A699-F54D7CD84568}"/>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smtClean="0">
                <a:ln>
                  <a:noFill/>
                </a:ln>
                <a:solidFill>
                  <a:srgbClr val="323232"/>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96</a:t>
            </a:fld>
            <a:endParaRPr kumimoji="0" lang="en-US" sz="1400" b="0" i="0" u="none" strike="noStrike" kern="0" cap="none" spc="0" normalizeH="0" baseline="0" noProof="0" dirty="0">
              <a:ln>
                <a:noFill/>
              </a:ln>
              <a:solidFill>
                <a:srgbClr val="323232"/>
              </a:solidFill>
              <a:effectLst/>
              <a:uLnTx/>
              <a:uFillTx/>
              <a:latin typeface="Arial"/>
              <a:cs typeface="Arial"/>
              <a:sym typeface="Arial"/>
            </a:endParaRPr>
          </a:p>
        </p:txBody>
      </p:sp>
      <p:sp>
        <p:nvSpPr>
          <p:cNvPr id="4" name="Označba mesta vsebine 3">
            <a:extLst>
              <a:ext uri="{FF2B5EF4-FFF2-40B4-BE49-F238E27FC236}">
                <a16:creationId xmlns:a16="http://schemas.microsoft.com/office/drawing/2014/main" id="{F7C87D78-CB9D-4650-B124-900196BFD4BF}"/>
              </a:ext>
            </a:extLst>
          </p:cNvPr>
          <p:cNvSpPr>
            <a:spLocks noGrp="1"/>
          </p:cNvSpPr>
          <p:nvPr>
            <p:ph sz="quarter" idx="13"/>
          </p:nvPr>
        </p:nvSpPr>
        <p:spPr/>
        <p:txBody>
          <a:bodyPr/>
          <a:lstStyle/>
          <a:p>
            <a:pPr marL="0" indent="0">
              <a:buNone/>
            </a:pPr>
            <a:r>
              <a:rPr lang="sl-SI" b="1" dirty="0">
                <a:solidFill>
                  <a:srgbClr val="C00000"/>
                </a:solidFill>
                <a:latin typeface="+mj-lt"/>
              </a:rPr>
              <a:t>Visokošolska prijavno-informacijska služba</a:t>
            </a:r>
          </a:p>
          <a:p>
            <a:r>
              <a:rPr lang="sl-SI" b="1" dirty="0">
                <a:latin typeface="+mj-lt"/>
              </a:rPr>
              <a:t>Kongresni trg 12, 1000 Ljubljana</a:t>
            </a:r>
          </a:p>
          <a:p>
            <a:r>
              <a:rPr lang="sl-SI" b="1" dirty="0">
                <a:latin typeface="+mj-lt"/>
              </a:rPr>
              <a:t>p.p. 524, 1001 Ljubljana</a:t>
            </a:r>
          </a:p>
          <a:p>
            <a:pPr>
              <a:buFont typeface="Arial" panose="020B0604020202020204" pitchFamily="34" charset="0"/>
              <a:buChar char="•"/>
            </a:pPr>
            <a:endParaRPr lang="sl-SI" b="1" dirty="0">
              <a:latin typeface="+mj-lt"/>
            </a:endParaRPr>
          </a:p>
          <a:p>
            <a:r>
              <a:rPr lang="sl-SI" b="1" dirty="0">
                <a:latin typeface="+mj-lt"/>
              </a:rPr>
              <a:t>Tel: 01 2418 502, 01 2418 555</a:t>
            </a:r>
          </a:p>
          <a:p>
            <a:r>
              <a:rPr lang="sl-SI" b="1" dirty="0">
                <a:latin typeface="+mj-lt"/>
              </a:rPr>
              <a:t>E naslov: vpis@uni-</a:t>
            </a:r>
            <a:r>
              <a:rPr lang="sl-SI" b="1" dirty="0" err="1">
                <a:latin typeface="+mj-lt"/>
              </a:rPr>
              <a:t>lj.si</a:t>
            </a:r>
            <a:endParaRPr lang="sl-SI" b="1" dirty="0">
              <a:latin typeface="+mj-lt"/>
            </a:endParaRPr>
          </a:p>
          <a:p>
            <a:pPr>
              <a:buFont typeface="Arial" panose="020B0604020202020204" pitchFamily="34" charset="0"/>
              <a:buChar char="•"/>
            </a:pPr>
            <a:endParaRPr lang="sl-SI" dirty="0">
              <a:latin typeface="+mj-lt"/>
            </a:endParaRPr>
          </a:p>
          <a:p>
            <a:pPr marL="25400" indent="0">
              <a:buNone/>
            </a:pPr>
            <a:r>
              <a:rPr lang="sl-SI" b="1" dirty="0">
                <a:latin typeface="+mj-lt"/>
              </a:rPr>
              <a:t>Spletna stran</a:t>
            </a:r>
          </a:p>
          <a:p>
            <a:r>
              <a:rPr lang="sl-SI" dirty="0" err="1">
                <a:solidFill>
                  <a:srgbClr val="C00000"/>
                </a:solidFill>
                <a:latin typeface="+mj-lt"/>
                <a:hlinkClick r:id="rId2">
                  <a:extLst>
                    <a:ext uri="{A12FA001-AC4F-418D-AE19-62706E023703}">
                      <ahyp:hlinkClr xmlns:ahyp="http://schemas.microsoft.com/office/drawing/2018/hyperlinkcolor" val="tx"/>
                    </a:ext>
                  </a:extLst>
                </a:hlinkClick>
              </a:rPr>
              <a:t>www.uni</a:t>
            </a:r>
            <a:r>
              <a:rPr lang="sl-SI" dirty="0">
                <a:solidFill>
                  <a:srgbClr val="C00000"/>
                </a:solidFill>
                <a:latin typeface="+mj-lt"/>
                <a:hlinkClick r:id="rId2">
                  <a:extLst>
                    <a:ext uri="{A12FA001-AC4F-418D-AE19-62706E023703}">
                      <ahyp:hlinkClr xmlns:ahyp="http://schemas.microsoft.com/office/drawing/2018/hyperlinkcolor" val="tx"/>
                    </a:ext>
                  </a:extLst>
                </a:hlinkClick>
              </a:rPr>
              <a:t>-</a:t>
            </a:r>
            <a:r>
              <a:rPr lang="sl-SI" dirty="0" err="1">
                <a:solidFill>
                  <a:srgbClr val="C00000"/>
                </a:solidFill>
                <a:latin typeface="+mj-lt"/>
                <a:hlinkClick r:id="rId2">
                  <a:extLst>
                    <a:ext uri="{A12FA001-AC4F-418D-AE19-62706E023703}">
                      <ahyp:hlinkClr xmlns:ahyp="http://schemas.microsoft.com/office/drawing/2018/hyperlinkcolor" val="tx"/>
                    </a:ext>
                  </a:extLst>
                </a:hlinkClick>
              </a:rPr>
              <a:t>lj.si/studij/prijavno</a:t>
            </a:r>
            <a:r>
              <a:rPr lang="sl-SI" dirty="0">
                <a:solidFill>
                  <a:srgbClr val="C00000"/>
                </a:solidFill>
                <a:latin typeface="+mj-lt"/>
                <a:hlinkClick r:id="rId2">
                  <a:extLst>
                    <a:ext uri="{A12FA001-AC4F-418D-AE19-62706E023703}">
                      <ahyp:hlinkClr xmlns:ahyp="http://schemas.microsoft.com/office/drawing/2018/hyperlinkcolor" val="tx"/>
                    </a:ext>
                  </a:extLst>
                </a:hlinkClick>
              </a:rPr>
              <a:t>-sprejemni-postopki/</a:t>
            </a:r>
            <a:r>
              <a:rPr lang="sl-SI" dirty="0" err="1">
                <a:solidFill>
                  <a:srgbClr val="C00000"/>
                </a:solidFill>
                <a:latin typeface="+mj-lt"/>
                <a:hlinkClick r:id="rId2">
                  <a:extLst>
                    <a:ext uri="{A12FA001-AC4F-418D-AE19-62706E023703}">
                      <ahyp:hlinkClr xmlns:ahyp="http://schemas.microsoft.com/office/drawing/2018/hyperlinkcolor" val="tx"/>
                    </a:ext>
                  </a:extLst>
                </a:hlinkClick>
              </a:rPr>
              <a:t>dodipl</a:t>
            </a:r>
            <a:r>
              <a:rPr lang="sl-SI" dirty="0">
                <a:solidFill>
                  <a:srgbClr val="C00000"/>
                </a:solidFill>
                <a:latin typeface="+mj-lt"/>
              </a:rPr>
              <a:t>/</a:t>
            </a:r>
            <a:endParaRPr lang="sl-SI" dirty="0">
              <a:solidFill>
                <a:srgbClr val="C00000"/>
              </a:solidFill>
              <a:latin typeface="+mj-lt"/>
              <a:hlinkClick r:id="rId3">
                <a:extLst>
                  <a:ext uri="{A12FA001-AC4F-418D-AE19-62706E023703}">
                    <ahyp:hlinkClr xmlns:ahyp="http://schemas.microsoft.com/office/drawing/2018/hyperlinkcolor" val="tx"/>
                  </a:ext>
                </a:extLst>
              </a:hlinkClick>
            </a:endParaRPr>
          </a:p>
          <a:p>
            <a:endParaRPr lang="sl-SI" dirty="0"/>
          </a:p>
        </p:txBody>
      </p:sp>
      <p:pic>
        <p:nvPicPr>
          <p:cNvPr id="5" name="Slika 4">
            <a:extLst>
              <a:ext uri="{FF2B5EF4-FFF2-40B4-BE49-F238E27FC236}">
                <a16:creationId xmlns:a16="http://schemas.microsoft.com/office/drawing/2014/main" id="{3F39915E-6645-4C80-A7C9-0901F3E9CC1C}"/>
              </a:ext>
            </a:extLst>
          </p:cNvPr>
          <p:cNvPicPr>
            <a:picLocks noChangeAspect="1"/>
          </p:cNvPicPr>
          <p:nvPr/>
        </p:nvPicPr>
        <p:blipFill>
          <a:blip r:embed="rId4"/>
          <a:stretch>
            <a:fillRect/>
          </a:stretch>
        </p:blipFill>
        <p:spPr>
          <a:xfrm>
            <a:off x="5600313" y="1270545"/>
            <a:ext cx="2520280" cy="2736305"/>
          </a:xfrm>
          <a:prstGeom prst="rect">
            <a:avLst/>
          </a:prstGeom>
        </p:spPr>
      </p:pic>
    </p:spTree>
    <p:extLst>
      <p:ext uri="{BB962C8B-B14F-4D97-AF65-F5344CB8AC3E}">
        <p14:creationId xmlns:p14="http://schemas.microsoft.com/office/powerpoint/2010/main" val="265350276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DC49299-5126-49D5-8B00-88A334031DFE}"/>
              </a:ext>
            </a:extLst>
          </p:cNvPr>
          <p:cNvSpPr>
            <a:spLocks noGrp="1"/>
          </p:cNvSpPr>
          <p:nvPr>
            <p:ph type="ctrTitle"/>
          </p:nvPr>
        </p:nvSpPr>
        <p:spPr>
          <a:xfrm>
            <a:off x="1143000" y="841772"/>
            <a:ext cx="6858000" cy="549038"/>
          </a:xfrm>
        </p:spPr>
        <p:txBody>
          <a:bodyPr/>
          <a:lstStyle/>
          <a:p>
            <a:r>
              <a:rPr lang="sl-SI" sz="2400" i="1" dirty="0">
                <a:solidFill>
                  <a:schemeClr val="accent3">
                    <a:lumMod val="75000"/>
                  </a:schemeClr>
                </a:solidFill>
                <a:latin typeface="+mj-lt"/>
              </a:rPr>
              <a:t>Razpis za vpis Nove Univerze</a:t>
            </a:r>
          </a:p>
        </p:txBody>
      </p:sp>
      <p:sp>
        <p:nvSpPr>
          <p:cNvPr id="3" name="Podnaslov 2">
            <a:extLst>
              <a:ext uri="{FF2B5EF4-FFF2-40B4-BE49-F238E27FC236}">
                <a16:creationId xmlns:a16="http://schemas.microsoft.com/office/drawing/2014/main" id="{CF7032D9-EC1B-4D55-A03D-7AD4D2BAB05D}"/>
              </a:ext>
            </a:extLst>
          </p:cNvPr>
          <p:cNvSpPr>
            <a:spLocks noGrp="1"/>
          </p:cNvSpPr>
          <p:nvPr>
            <p:ph type="subTitle" idx="1"/>
          </p:nvPr>
        </p:nvSpPr>
        <p:spPr>
          <a:xfrm>
            <a:off x="823390" y="1390810"/>
            <a:ext cx="6858000" cy="3150710"/>
          </a:xfrm>
        </p:spPr>
        <p:txBody>
          <a:bodyPr/>
          <a:lstStyle/>
          <a:p>
            <a:r>
              <a:rPr lang="sl-SI" sz="2000" i="1" dirty="0">
                <a:latin typeface="+mj-lt"/>
              </a:rPr>
              <a:t>za š. l. 24/25 ni sprememb</a:t>
            </a:r>
          </a:p>
          <a:p>
            <a:endParaRPr lang="sl-SI" dirty="0"/>
          </a:p>
          <a:p>
            <a:r>
              <a:rPr lang="sl-SI" sz="2800" i="1" dirty="0">
                <a:solidFill>
                  <a:schemeClr val="accent1">
                    <a:lumMod val="50000"/>
                  </a:schemeClr>
                </a:solidFill>
                <a:latin typeface="+mj-lt"/>
              </a:rPr>
              <a:t>________________________________</a:t>
            </a:r>
          </a:p>
          <a:p>
            <a:r>
              <a:rPr lang="sl-SI" sz="2400" i="1" dirty="0">
                <a:solidFill>
                  <a:schemeClr val="accent1">
                    <a:lumMod val="50000"/>
                  </a:schemeClr>
                </a:solidFill>
                <a:latin typeface="+mj-lt"/>
              </a:rPr>
              <a:t>Razpis za vpis Univerze v Novem mestu</a:t>
            </a:r>
            <a:r>
              <a:rPr lang="sl-SI" sz="2400" dirty="0">
                <a:latin typeface="+mj-lt"/>
              </a:rPr>
              <a:t> </a:t>
            </a:r>
          </a:p>
          <a:p>
            <a:pPr>
              <a:lnSpc>
                <a:spcPct val="107000"/>
              </a:lnSpc>
            </a:pPr>
            <a:r>
              <a:rPr lang="sl-SI" sz="1800" i="1" dirty="0">
                <a:effectLst/>
                <a:latin typeface="+mj-lt"/>
                <a:ea typeface="Calibri" panose="020F0502020204030204" pitchFamily="34" charset="0"/>
                <a:cs typeface="Times New Roman" panose="02020603050405020304" pitchFamily="18" charset="0"/>
              </a:rPr>
              <a:t>- Študijski program Upravljanje z okoljem se s š. l. 24/25 izvaja na Fakulteti za ekonomijo in </a:t>
            </a:r>
            <a:r>
              <a:rPr lang="sl-SI" i="1" dirty="0">
                <a:latin typeface="+mj-lt"/>
                <a:ea typeface="Calibri" panose="020F0502020204030204" pitchFamily="34" charset="0"/>
                <a:cs typeface="Times New Roman" panose="02020603050405020304" pitchFamily="18" charset="0"/>
              </a:rPr>
              <a:t>informatiko </a:t>
            </a:r>
            <a:r>
              <a:rPr lang="sl-SI" sz="1800" i="1" dirty="0">
                <a:effectLst/>
                <a:latin typeface="+mj-lt"/>
                <a:ea typeface="Calibri" panose="020F0502020204030204" pitchFamily="34" charset="0"/>
                <a:cs typeface="Times New Roman" panose="02020603050405020304" pitchFamily="18" charset="0"/>
              </a:rPr>
              <a:t>in ne več na Fakulteti za poslovne in upravne vede.</a:t>
            </a:r>
          </a:p>
          <a:p>
            <a:endParaRPr lang="sl-SI" sz="2500" dirty="0"/>
          </a:p>
        </p:txBody>
      </p:sp>
      <p:sp>
        <p:nvSpPr>
          <p:cNvPr id="4" name="AutoShape 2" descr="Univerza v Novem mestu">
            <a:extLst>
              <a:ext uri="{FF2B5EF4-FFF2-40B4-BE49-F238E27FC236}">
                <a16:creationId xmlns:a16="http://schemas.microsoft.com/office/drawing/2014/main" id="{64014E6C-48FE-4735-AA28-E17E09E972F4}"/>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sl-SI"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Rectangle 1">
            <a:extLst>
              <a:ext uri="{FF2B5EF4-FFF2-40B4-BE49-F238E27FC236}">
                <a16:creationId xmlns:a16="http://schemas.microsoft.com/office/drawing/2014/main" id="{D3DE5094-2D9C-4FD6-B07C-4FE8902C2AB2}"/>
              </a:ext>
            </a:extLst>
          </p:cNvPr>
          <p:cNvSpPr>
            <a:spLocks noChangeArrowheads="1"/>
          </p:cNvSpPr>
          <p:nvPr/>
        </p:nvSpPr>
        <p:spPr bwMode="auto">
          <a:xfrm>
            <a:off x="1965325" y="234664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sl-SI" sz="1400" b="0" i="0" u="none" strike="noStrike" kern="0" cap="none" spc="0" normalizeH="0" baseline="0" noProof="0">
              <a:ln>
                <a:noFill/>
              </a:ln>
              <a:solidFill>
                <a:srgbClr val="000000"/>
              </a:solidFill>
              <a:effectLst/>
              <a:uLnTx/>
              <a:uFillTx/>
              <a:latin typeface="Arial"/>
              <a:cs typeface="Arial"/>
              <a:sym typeface="Arial"/>
            </a:endParaRPr>
          </a:p>
        </p:txBody>
      </p:sp>
      <p:pic>
        <p:nvPicPr>
          <p:cNvPr id="10" name="Slika 9">
            <a:extLst>
              <a:ext uri="{FF2B5EF4-FFF2-40B4-BE49-F238E27FC236}">
                <a16:creationId xmlns:a16="http://schemas.microsoft.com/office/drawing/2014/main" id="{D64E4506-5EDF-4C7B-82F2-F4FED9A7C4F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416481" y="841772"/>
            <a:ext cx="1599503" cy="788443"/>
          </a:xfrm>
          <a:prstGeom prst="rect">
            <a:avLst/>
          </a:prstGeom>
          <a:noFill/>
          <a:ln>
            <a:noFill/>
          </a:ln>
        </p:spPr>
      </p:pic>
      <p:pic>
        <p:nvPicPr>
          <p:cNvPr id="6" name="Grafika 5">
            <a:extLst>
              <a:ext uri="{FF2B5EF4-FFF2-40B4-BE49-F238E27FC236}">
                <a16:creationId xmlns:a16="http://schemas.microsoft.com/office/drawing/2014/main" id="{D1793E83-30B5-BCB7-AF1A-087BCB4617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75575" y="2752550"/>
            <a:ext cx="2095500" cy="1007126"/>
          </a:xfrm>
          <a:prstGeom prst="rect">
            <a:avLst/>
          </a:prstGeom>
        </p:spPr>
      </p:pic>
    </p:spTree>
    <p:extLst>
      <p:ext uri="{BB962C8B-B14F-4D97-AF65-F5344CB8AC3E}">
        <p14:creationId xmlns:p14="http://schemas.microsoft.com/office/powerpoint/2010/main" val="258221563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DC49299-5126-49D5-8B00-88A334031DFE}"/>
              </a:ext>
            </a:extLst>
          </p:cNvPr>
          <p:cNvSpPr>
            <a:spLocks noGrp="1"/>
          </p:cNvSpPr>
          <p:nvPr>
            <p:ph type="ctrTitle"/>
          </p:nvPr>
        </p:nvSpPr>
        <p:spPr>
          <a:xfrm>
            <a:off x="1143000" y="422622"/>
            <a:ext cx="6858000" cy="522514"/>
          </a:xfrm>
        </p:spPr>
        <p:txBody>
          <a:bodyPr/>
          <a:lstStyle/>
          <a:p>
            <a:r>
              <a:rPr lang="sl-SI" sz="2800" i="1" dirty="0">
                <a:solidFill>
                  <a:schemeClr val="accent1">
                    <a:lumMod val="75000"/>
                  </a:schemeClr>
                </a:solidFill>
                <a:latin typeface="+mj-lt"/>
              </a:rPr>
              <a:t>Razpis za vpis </a:t>
            </a:r>
            <a:br>
              <a:rPr lang="sl-SI" sz="2800" i="1" dirty="0">
                <a:solidFill>
                  <a:schemeClr val="accent1">
                    <a:lumMod val="75000"/>
                  </a:schemeClr>
                </a:solidFill>
                <a:latin typeface="+mj-lt"/>
              </a:rPr>
            </a:br>
            <a:r>
              <a:rPr lang="sl-SI" sz="2800" i="1" dirty="0">
                <a:solidFill>
                  <a:schemeClr val="accent1">
                    <a:lumMod val="75000"/>
                  </a:schemeClr>
                </a:solidFill>
                <a:latin typeface="+mj-lt"/>
              </a:rPr>
              <a:t>Samostojni visokošolski zavodi</a:t>
            </a:r>
          </a:p>
        </p:txBody>
      </p:sp>
      <p:sp>
        <p:nvSpPr>
          <p:cNvPr id="3" name="Podnaslov 2">
            <a:extLst>
              <a:ext uri="{FF2B5EF4-FFF2-40B4-BE49-F238E27FC236}">
                <a16:creationId xmlns:a16="http://schemas.microsoft.com/office/drawing/2014/main" id="{CF7032D9-EC1B-4D55-A03D-7AD4D2BAB05D}"/>
              </a:ext>
            </a:extLst>
          </p:cNvPr>
          <p:cNvSpPr>
            <a:spLocks noGrp="1"/>
          </p:cNvSpPr>
          <p:nvPr>
            <p:ph type="subTitle" idx="1"/>
          </p:nvPr>
        </p:nvSpPr>
        <p:spPr>
          <a:xfrm>
            <a:off x="702129" y="1011936"/>
            <a:ext cx="7609114" cy="3474720"/>
          </a:xfrm>
        </p:spPr>
        <p:txBody>
          <a:bodyPr/>
          <a:lstStyle/>
          <a:p>
            <a:pPr lvl="0" algn="just"/>
            <a:endParaRPr lang="sl-SI" sz="1500" dirty="0">
              <a:latin typeface="+mj-lt"/>
              <a:ea typeface="Times New Roman" panose="02020603050405020304" pitchFamily="18" charset="0"/>
            </a:endParaRPr>
          </a:p>
          <a:p>
            <a:pPr marL="285750" lvl="0" indent="-285750" algn="just">
              <a:buFontTx/>
              <a:buChar char="-"/>
            </a:pPr>
            <a:r>
              <a:rPr lang="sl-SI" b="1" dirty="0">
                <a:solidFill>
                  <a:schemeClr val="tx1"/>
                </a:solidFill>
                <a:latin typeface="+mj-lt"/>
                <a:sym typeface="Wingdings" pitchFamily="2" charset="2"/>
              </a:rPr>
              <a:t>Mednarodna fakulteta za družbene in poslovne študije: </a:t>
            </a:r>
            <a:r>
              <a:rPr lang="sl-SI" dirty="0">
                <a:solidFill>
                  <a:schemeClr val="tx1"/>
                </a:solidFill>
                <a:latin typeface="+mj-lt"/>
                <a:sym typeface="Wingdings" pitchFamily="2" charset="2"/>
              </a:rPr>
              <a:t>Ekonomija v sodobni družbi </a:t>
            </a:r>
            <a:r>
              <a:rPr lang="sl-SI" i="1" dirty="0">
                <a:solidFill>
                  <a:schemeClr val="tx1"/>
                </a:solidFill>
                <a:latin typeface="+mj-lt"/>
                <a:sym typeface="Wingdings" pitchFamily="2" charset="2"/>
              </a:rPr>
              <a:t>(sprememba pogojev za vpis za kandidate s poklicno maturo) </a:t>
            </a:r>
            <a:r>
              <a:rPr lang="sl-SI" dirty="0">
                <a:solidFill>
                  <a:schemeClr val="tx1"/>
                </a:solidFill>
                <a:latin typeface="+mj-lt"/>
                <a:sym typeface="Wingdings" pitchFamily="2" charset="2"/>
              </a:rPr>
              <a:t>vpis za: </a:t>
            </a:r>
            <a:r>
              <a:rPr lang="sl-SI" sz="1800" dirty="0">
                <a:effectLst/>
                <a:latin typeface="+mj-lt"/>
                <a:ea typeface="Calibri" panose="020F0502020204030204" pitchFamily="34" charset="0"/>
              </a:rPr>
              <a:t>aranžerski tehnik, ekonomski tehnik, gastronomsko-turistični tehnik, logistični tehnik ali tehnik računalništva, </a:t>
            </a:r>
            <a:r>
              <a:rPr lang="sl-SI" dirty="0">
                <a:effectLst/>
                <a:latin typeface="+mj-lt"/>
                <a:ea typeface="Calibri" panose="020F0502020204030204" pitchFamily="34" charset="0"/>
              </a:rPr>
              <a:t>lansko leto le ekonomski tehnik</a:t>
            </a:r>
          </a:p>
          <a:p>
            <a:pPr lvl="0" algn="just"/>
            <a:endParaRPr lang="sl-SI" dirty="0">
              <a:latin typeface="+mj-lt"/>
              <a:ea typeface="Calibri" panose="020F0502020204030204" pitchFamily="34" charset="0"/>
            </a:endParaRPr>
          </a:p>
          <a:p>
            <a:pPr marL="285750" lvl="0" indent="-285750" algn="just">
              <a:buFontTx/>
              <a:buChar char="-"/>
            </a:pPr>
            <a:r>
              <a:rPr lang="sl-SI" b="1" dirty="0">
                <a:solidFill>
                  <a:schemeClr val="tx1"/>
                </a:solidFill>
                <a:latin typeface="+mj-lt"/>
                <a:ea typeface="Calibri" panose="020F0502020204030204" pitchFamily="34" charset="0"/>
                <a:sym typeface="Wingdings" pitchFamily="2" charset="2"/>
              </a:rPr>
              <a:t>Mesta za državljane držav Zahodnega Balkana: </a:t>
            </a:r>
            <a:r>
              <a:rPr lang="sl-SI" dirty="0">
                <a:solidFill>
                  <a:schemeClr val="tx1"/>
                </a:solidFill>
                <a:latin typeface="+mj-lt"/>
                <a:ea typeface="Calibri" panose="020F0502020204030204" pitchFamily="34" charset="0"/>
                <a:cs typeface="Times New Roman" panose="02020603050405020304" pitchFamily="18" charset="0"/>
                <a:sym typeface="Wingdings" pitchFamily="2" charset="2"/>
              </a:rPr>
              <a:t>A</a:t>
            </a:r>
            <a:r>
              <a:rPr lang="sl-SI" kern="0" dirty="0">
                <a:effectLst/>
                <a:latin typeface="+mj-lt"/>
                <a:ea typeface="Times New Roman" panose="02020603050405020304" pitchFamily="18" charset="0"/>
                <a:cs typeface="Times New Roman" panose="02020603050405020304" pitchFamily="18" charset="0"/>
              </a:rPr>
              <a:t>lma mater </a:t>
            </a:r>
            <a:r>
              <a:rPr lang="sl-SI" dirty="0" err="1">
                <a:latin typeface="+mj-lt"/>
                <a:ea typeface="Times New Roman" panose="02020603050405020304" pitchFamily="18" charset="0"/>
                <a:cs typeface="Times New Roman" panose="02020603050405020304" pitchFamily="18" charset="0"/>
              </a:rPr>
              <a:t>E</a:t>
            </a:r>
            <a:r>
              <a:rPr lang="sl-SI" kern="0" dirty="0" err="1">
                <a:effectLst/>
                <a:latin typeface="+mj-lt"/>
                <a:ea typeface="Times New Roman" panose="02020603050405020304" pitchFamily="18" charset="0"/>
                <a:cs typeface="Times New Roman" panose="02020603050405020304" pitchFamily="18" charset="0"/>
              </a:rPr>
              <a:t>uropaea</a:t>
            </a:r>
            <a:r>
              <a:rPr lang="sl-SI" kern="0" dirty="0">
                <a:effectLst/>
                <a:latin typeface="+mj-lt"/>
                <a:ea typeface="Times New Roman" panose="02020603050405020304" pitchFamily="18" charset="0"/>
                <a:cs typeface="Times New Roman" panose="02020603050405020304" pitchFamily="18" charset="0"/>
              </a:rPr>
              <a:t> - Evropski center </a:t>
            </a:r>
            <a:r>
              <a:rPr lang="sl-SI" dirty="0">
                <a:latin typeface="+mj-lt"/>
                <a:ea typeface="Times New Roman" panose="02020603050405020304" pitchFamily="18" charset="0"/>
                <a:cs typeface="Times New Roman" panose="02020603050405020304" pitchFamily="18" charset="0"/>
              </a:rPr>
              <a:t>M</a:t>
            </a:r>
            <a:r>
              <a:rPr lang="sl-SI" kern="0" dirty="0">
                <a:effectLst/>
                <a:latin typeface="+mj-lt"/>
                <a:ea typeface="Times New Roman" panose="02020603050405020304" pitchFamily="18" charset="0"/>
                <a:cs typeface="Times New Roman" panose="02020603050405020304" pitchFamily="18" charset="0"/>
              </a:rPr>
              <a:t>aribor</a:t>
            </a:r>
            <a:r>
              <a:rPr lang="sl-SI" kern="100" dirty="0">
                <a:latin typeface="+mj-lt"/>
                <a:ea typeface="Times New Roman" panose="02020603050405020304" pitchFamily="18" charset="0"/>
                <a:cs typeface="Times New Roman" panose="02020603050405020304" pitchFamily="18" charset="0"/>
              </a:rPr>
              <a:t>, F</a:t>
            </a:r>
            <a:r>
              <a:rPr lang="sl-SI" kern="0" dirty="0">
                <a:effectLst/>
                <a:latin typeface="+mj-lt"/>
                <a:ea typeface="Times New Roman" panose="02020603050405020304" pitchFamily="18" charset="0"/>
                <a:cs typeface="Times New Roman" panose="02020603050405020304" pitchFamily="18" charset="0"/>
              </a:rPr>
              <a:t>akulteta za tehnologijo polimerov</a:t>
            </a:r>
            <a:r>
              <a:rPr lang="sl-SI" kern="100" dirty="0">
                <a:effectLst/>
                <a:latin typeface="+mj-lt"/>
                <a:ea typeface="Times New Roman" panose="02020603050405020304" pitchFamily="18" charset="0"/>
                <a:cs typeface="Times New Roman" panose="02020603050405020304" pitchFamily="18" charset="0"/>
              </a:rPr>
              <a:t>, M</a:t>
            </a:r>
            <a:r>
              <a:rPr lang="sl-SI" kern="0" dirty="0">
                <a:effectLst/>
                <a:latin typeface="+mj-lt"/>
                <a:ea typeface="Times New Roman" panose="02020603050405020304" pitchFamily="18" charset="0"/>
                <a:cs typeface="Times New Roman" panose="02020603050405020304" pitchFamily="18" charset="0"/>
              </a:rPr>
              <a:t>ednarodna fakulteta za družbene in poslovne študije</a:t>
            </a:r>
            <a:r>
              <a:rPr lang="sl-SI" kern="100" dirty="0">
                <a:effectLst/>
                <a:latin typeface="+mj-lt"/>
                <a:ea typeface="Times New Roman" panose="02020603050405020304" pitchFamily="18" charset="0"/>
                <a:cs typeface="Times New Roman" panose="02020603050405020304" pitchFamily="18" charset="0"/>
              </a:rPr>
              <a:t>,</a:t>
            </a:r>
            <a:r>
              <a:rPr lang="sl-SI" kern="100" dirty="0">
                <a:latin typeface="+mj-lt"/>
                <a:ea typeface="Times New Roman" panose="02020603050405020304" pitchFamily="18" charset="0"/>
                <a:cs typeface="Times New Roman" panose="02020603050405020304" pitchFamily="18" charset="0"/>
              </a:rPr>
              <a:t> V</a:t>
            </a:r>
            <a:r>
              <a:rPr lang="sl-SI" kern="0" dirty="0">
                <a:effectLst/>
                <a:latin typeface="+mj-lt"/>
                <a:ea typeface="Times New Roman" panose="02020603050405020304" pitchFamily="18" charset="0"/>
                <a:cs typeface="Times New Roman" panose="02020603050405020304" pitchFamily="18" charset="0"/>
              </a:rPr>
              <a:t>isoka šola za upravljanje podeželja Grm </a:t>
            </a:r>
            <a:r>
              <a:rPr lang="sl-SI" dirty="0">
                <a:latin typeface="+mj-lt"/>
                <a:ea typeface="Times New Roman" panose="02020603050405020304" pitchFamily="18" charset="0"/>
                <a:cs typeface="Times New Roman" panose="02020603050405020304" pitchFamily="18" charset="0"/>
              </a:rPr>
              <a:t>N</a:t>
            </a:r>
            <a:r>
              <a:rPr lang="sl-SI" kern="0" dirty="0">
                <a:effectLst/>
                <a:latin typeface="+mj-lt"/>
                <a:ea typeface="Times New Roman" panose="02020603050405020304" pitchFamily="18" charset="0"/>
                <a:cs typeface="Times New Roman" panose="02020603050405020304" pitchFamily="18" charset="0"/>
              </a:rPr>
              <a:t>ovo mesto</a:t>
            </a:r>
            <a:endParaRPr lang="sl-SI" kern="100" dirty="0">
              <a:effectLst/>
              <a:latin typeface="+mj-lt"/>
              <a:ea typeface="Aptos" panose="020B0004020202020204" pitchFamily="34" charset="0"/>
              <a:cs typeface="Times New Roman" panose="02020603050405020304" pitchFamily="18" charset="0"/>
            </a:endParaRPr>
          </a:p>
          <a:p>
            <a:pPr marL="285750" lvl="0" indent="-285750" algn="l">
              <a:buFontTx/>
              <a:buChar char="-"/>
            </a:pPr>
            <a:endParaRPr lang="sl-SI" dirty="0">
              <a:solidFill>
                <a:schemeClr val="tx1"/>
              </a:solidFill>
              <a:latin typeface="+mj-lt"/>
              <a:sym typeface="Wingdings" pitchFamily="2" charset="2"/>
            </a:endParaRPr>
          </a:p>
          <a:p>
            <a:pPr lvl="1">
              <a:buClr>
                <a:srgbClr val="0070C0"/>
              </a:buClr>
            </a:pPr>
            <a:endParaRPr lang="sl-SI" sz="1800" b="1" i="1" dirty="0">
              <a:solidFill>
                <a:schemeClr val="tx1"/>
              </a:solidFill>
              <a:latin typeface="Garamond" panose="02020404030301010803" pitchFamily="18" charset="0"/>
              <a:sym typeface="Wingdings" pitchFamily="2" charset="2"/>
            </a:endParaRPr>
          </a:p>
          <a:p>
            <a:endParaRPr lang="sl-SI" dirty="0"/>
          </a:p>
          <a:p>
            <a:endParaRPr lang="sl-SI" dirty="0"/>
          </a:p>
        </p:txBody>
      </p:sp>
      <p:sp>
        <p:nvSpPr>
          <p:cNvPr id="4" name="AutoShape 2" descr="Univerza v Novem mestu">
            <a:extLst>
              <a:ext uri="{FF2B5EF4-FFF2-40B4-BE49-F238E27FC236}">
                <a16:creationId xmlns:a16="http://schemas.microsoft.com/office/drawing/2014/main" id="{64014E6C-48FE-4735-AA28-E17E09E972F4}"/>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sl-SI"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Rectangle 1">
            <a:extLst>
              <a:ext uri="{FF2B5EF4-FFF2-40B4-BE49-F238E27FC236}">
                <a16:creationId xmlns:a16="http://schemas.microsoft.com/office/drawing/2014/main" id="{D3DE5094-2D9C-4FD6-B07C-4FE8902C2AB2}"/>
              </a:ext>
            </a:extLst>
          </p:cNvPr>
          <p:cNvSpPr>
            <a:spLocks noChangeArrowheads="1"/>
          </p:cNvSpPr>
          <p:nvPr/>
        </p:nvSpPr>
        <p:spPr bwMode="auto">
          <a:xfrm>
            <a:off x="1965325" y="234664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sl-SI"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2104533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DC49299-5126-49D5-8B00-88A334031DFE}"/>
              </a:ext>
            </a:extLst>
          </p:cNvPr>
          <p:cNvSpPr>
            <a:spLocks noGrp="1"/>
          </p:cNvSpPr>
          <p:nvPr>
            <p:ph type="ctrTitle"/>
          </p:nvPr>
        </p:nvSpPr>
        <p:spPr>
          <a:xfrm>
            <a:off x="1143000" y="422622"/>
            <a:ext cx="6858000" cy="457200"/>
          </a:xfrm>
        </p:spPr>
        <p:txBody>
          <a:bodyPr/>
          <a:lstStyle/>
          <a:p>
            <a:br>
              <a:rPr lang="sl-SI" sz="2800" i="1" dirty="0">
                <a:latin typeface="+mj-lt"/>
              </a:rPr>
            </a:br>
            <a:br>
              <a:rPr lang="sl-SI" sz="2800" i="1" dirty="0">
                <a:latin typeface="+mj-lt"/>
              </a:rPr>
            </a:br>
            <a:br>
              <a:rPr lang="sl-SI" sz="2800" i="1" dirty="0">
                <a:latin typeface="+mj-lt"/>
              </a:rPr>
            </a:br>
            <a:br>
              <a:rPr lang="sl-SI" sz="2800" i="1" dirty="0">
                <a:latin typeface="+mj-lt"/>
              </a:rPr>
            </a:br>
            <a:br>
              <a:rPr lang="sl-SI" sz="2800" i="1" dirty="0">
                <a:latin typeface="+mj-lt"/>
              </a:rPr>
            </a:br>
            <a:r>
              <a:rPr lang="sl-SI" sz="2800" i="1" dirty="0">
                <a:solidFill>
                  <a:schemeClr val="accent1">
                    <a:lumMod val="75000"/>
                  </a:schemeClr>
                </a:solidFill>
                <a:latin typeface="+mj-lt"/>
              </a:rPr>
              <a:t>Spremembe Samostojni visokošolski zavodi</a:t>
            </a:r>
          </a:p>
        </p:txBody>
      </p:sp>
      <p:sp>
        <p:nvSpPr>
          <p:cNvPr id="3" name="Podnaslov 2">
            <a:extLst>
              <a:ext uri="{FF2B5EF4-FFF2-40B4-BE49-F238E27FC236}">
                <a16:creationId xmlns:a16="http://schemas.microsoft.com/office/drawing/2014/main" id="{CF7032D9-EC1B-4D55-A03D-7AD4D2BAB05D}"/>
              </a:ext>
            </a:extLst>
          </p:cNvPr>
          <p:cNvSpPr>
            <a:spLocks noGrp="1"/>
          </p:cNvSpPr>
          <p:nvPr>
            <p:ph type="subTitle" idx="1"/>
          </p:nvPr>
        </p:nvSpPr>
        <p:spPr>
          <a:xfrm>
            <a:off x="560832" y="280416"/>
            <a:ext cx="7699248" cy="3938016"/>
          </a:xfrm>
        </p:spPr>
        <p:txBody>
          <a:bodyPr/>
          <a:lstStyle/>
          <a:p>
            <a:pPr marL="457200" lvl="1">
              <a:spcBef>
                <a:spcPts val="500"/>
              </a:spcBef>
            </a:pPr>
            <a:endParaRPr lang="sl-SI" sz="1800" b="1" i="1" dirty="0">
              <a:solidFill>
                <a:srgbClr val="C00000"/>
              </a:solidFill>
              <a:latin typeface="+mj-lt"/>
              <a:cs typeface="Times New Roman" panose="02020603050405020304" pitchFamily="18" charset="0"/>
            </a:endParaRPr>
          </a:p>
          <a:p>
            <a:pPr marL="457200" lvl="1">
              <a:spcBef>
                <a:spcPts val="500"/>
              </a:spcBef>
            </a:pPr>
            <a:endParaRPr lang="sl-SI" sz="1800" b="1" i="1" dirty="0">
              <a:solidFill>
                <a:srgbClr val="C00000"/>
              </a:solidFill>
              <a:latin typeface="+mj-lt"/>
              <a:cs typeface="Times New Roman" panose="02020603050405020304" pitchFamily="18" charset="0"/>
              <a:sym typeface="Wingdings" pitchFamily="2" charset="2"/>
            </a:endParaRPr>
          </a:p>
          <a:p>
            <a:pPr marL="457200" lvl="1">
              <a:spcBef>
                <a:spcPts val="500"/>
              </a:spcBef>
            </a:pPr>
            <a:r>
              <a:rPr lang="sl-SI" sz="1800" b="1" dirty="0">
                <a:solidFill>
                  <a:schemeClr val="tx1"/>
                </a:solidFill>
                <a:latin typeface="+mj-lt"/>
                <a:sym typeface="Wingdings" pitchFamily="2" charset="2"/>
              </a:rPr>
              <a:t>Spremembe</a:t>
            </a:r>
            <a:r>
              <a:rPr lang="sl-SI" sz="1800" b="1" i="1" dirty="0">
                <a:solidFill>
                  <a:schemeClr val="tx1"/>
                </a:solidFill>
                <a:latin typeface="+mj-lt"/>
                <a:sym typeface="Wingdings" pitchFamily="2" charset="2"/>
              </a:rPr>
              <a:t> š</a:t>
            </a:r>
            <a:r>
              <a:rPr lang="sl-SI" sz="1800" b="1" dirty="0">
                <a:latin typeface="+mj-lt"/>
                <a:ea typeface="Times New Roman" panose="02020603050405020304" pitchFamily="18" charset="0"/>
              </a:rPr>
              <a:t>tevila razpisanih vpisnih mest</a:t>
            </a:r>
            <a:endParaRPr lang="sl-SI" sz="1800" i="1" dirty="0">
              <a:latin typeface="+mj-lt"/>
              <a:ea typeface="Times New Roman" panose="02020603050405020304" pitchFamily="18" charset="0"/>
            </a:endParaRPr>
          </a:p>
          <a:p>
            <a:pPr marL="368300" indent="-342900" algn="just">
              <a:buFontTx/>
              <a:buChar char="-"/>
            </a:pPr>
            <a:r>
              <a:rPr lang="sl-SI" b="1" i="1" dirty="0">
                <a:solidFill>
                  <a:schemeClr val="tx1"/>
                </a:solidFill>
                <a:latin typeface="+mj-lt"/>
              </a:rPr>
              <a:t>↑ vpisnih mest: </a:t>
            </a:r>
            <a:r>
              <a:rPr lang="sl-SI" i="1" dirty="0">
                <a:solidFill>
                  <a:schemeClr val="tx1"/>
                </a:solidFill>
                <a:latin typeface="+mj-lt"/>
              </a:rPr>
              <a:t>Visoka šola za upravljanje podeželja GRM Novo mesto - Upravljanje podeželja (+90 redni), </a:t>
            </a:r>
            <a:r>
              <a:rPr lang="sl-SI" i="1" dirty="0">
                <a:latin typeface="+mj-lt"/>
                <a:ea typeface="Times New Roman" panose="02020603050405020304" pitchFamily="18" charset="0"/>
              </a:rPr>
              <a:t>Mednarodna fakulteta za družbene in poslovne študije - Poslovanje v sodobni družbi (+3 redni)</a:t>
            </a:r>
          </a:p>
          <a:p>
            <a:pPr marL="25400" algn="just"/>
            <a:endParaRPr lang="sl-SI" i="1" dirty="0">
              <a:latin typeface="+mj-lt"/>
              <a:ea typeface="Times New Roman" panose="02020603050405020304" pitchFamily="18" charset="0"/>
            </a:endParaRPr>
          </a:p>
          <a:p>
            <a:pPr marL="368300" indent="-342900" algn="just">
              <a:buFontTx/>
              <a:buChar char="-"/>
            </a:pPr>
            <a:r>
              <a:rPr lang="sl-SI" b="1" i="1" dirty="0">
                <a:solidFill>
                  <a:schemeClr val="tx1"/>
                </a:solidFill>
                <a:latin typeface="+mj-lt"/>
              </a:rPr>
              <a:t>↓ vpisnih mest:</a:t>
            </a:r>
            <a:r>
              <a:rPr lang="sl-SI" i="1" dirty="0">
                <a:solidFill>
                  <a:schemeClr val="tx1"/>
                </a:solidFill>
                <a:latin typeface="+mj-lt"/>
              </a:rPr>
              <a:t> Visoka šola za upravljanje podeželja GRM Novo mesto - Upravljanje podeželja (-10 izredni), Visoka šola na Ptuju - Bionika v tehniki (-20 izredni), Alma Mater Europea Socialna gerontologija MB (-1 redni)</a:t>
            </a:r>
          </a:p>
          <a:p>
            <a:pPr marL="368300" indent="-342900" algn="just">
              <a:buFontTx/>
              <a:buChar char="-"/>
            </a:pPr>
            <a:r>
              <a:rPr lang="sl-SI" i="1" kern="100" dirty="0">
                <a:effectLst/>
                <a:latin typeface="+mj-lt"/>
                <a:ea typeface="Aptos" panose="020B0004020202020204" pitchFamily="34" charset="0"/>
                <a:cs typeface="Times New Roman" panose="02020603050405020304" pitchFamily="18" charset="0"/>
              </a:rPr>
              <a:t>Alma Mater </a:t>
            </a:r>
            <a:r>
              <a:rPr lang="sl-SI" i="1" kern="100" dirty="0" err="1">
                <a:effectLst/>
                <a:latin typeface="+mj-lt"/>
                <a:ea typeface="Aptos" panose="020B0004020202020204" pitchFamily="34" charset="0"/>
                <a:cs typeface="Times New Roman" panose="02020603050405020304" pitchFamily="18" charset="0"/>
              </a:rPr>
              <a:t>Europea</a:t>
            </a:r>
            <a:r>
              <a:rPr lang="sl-SI" i="1" kern="100" dirty="0">
                <a:effectLst/>
                <a:latin typeface="+mj-lt"/>
                <a:ea typeface="Aptos" panose="020B0004020202020204" pitchFamily="34" charset="0"/>
                <a:cs typeface="Times New Roman" panose="02020603050405020304" pitchFamily="18" charset="0"/>
              </a:rPr>
              <a:t> - ne razpisuje mest na študijskem programu Zdravstvena nega za izredni študij Ljubljana </a:t>
            </a:r>
          </a:p>
          <a:p>
            <a:pPr marL="368300" indent="-342900" algn="just">
              <a:buFontTx/>
              <a:buChar char="-"/>
            </a:pPr>
            <a:endParaRPr lang="sl-SI" i="1" dirty="0">
              <a:solidFill>
                <a:schemeClr val="tx1"/>
              </a:solidFill>
              <a:latin typeface="+mj-lt"/>
            </a:endParaRPr>
          </a:p>
        </p:txBody>
      </p:sp>
      <p:sp>
        <p:nvSpPr>
          <p:cNvPr id="4" name="AutoShape 2" descr="Univerza v Novem mestu">
            <a:extLst>
              <a:ext uri="{FF2B5EF4-FFF2-40B4-BE49-F238E27FC236}">
                <a16:creationId xmlns:a16="http://schemas.microsoft.com/office/drawing/2014/main" id="{64014E6C-48FE-4735-AA28-E17E09E972F4}"/>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sl-SI"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Rectangle 1">
            <a:extLst>
              <a:ext uri="{FF2B5EF4-FFF2-40B4-BE49-F238E27FC236}">
                <a16:creationId xmlns:a16="http://schemas.microsoft.com/office/drawing/2014/main" id="{D3DE5094-2D9C-4FD6-B07C-4FE8902C2AB2}"/>
              </a:ext>
            </a:extLst>
          </p:cNvPr>
          <p:cNvSpPr>
            <a:spLocks noChangeArrowheads="1"/>
          </p:cNvSpPr>
          <p:nvPr/>
        </p:nvSpPr>
        <p:spPr bwMode="auto">
          <a:xfrm>
            <a:off x="1965325" y="234664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sl-SI"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77967693"/>
      </p:ext>
    </p:extLst>
  </p:cSld>
  <p:clrMapOvr>
    <a:masterClrMapping/>
  </p:clrMapOvr>
</p:sld>
</file>

<file path=ppt/theme/theme1.xml><?xml version="1.0" encoding="utf-8"?>
<a:theme xmlns:a="http://schemas.openxmlformats.org/drawingml/2006/main" name="UL_template">
  <a:themeElements>
    <a:clrScheme name="Po meri 6">
      <a:dk1>
        <a:srgbClr val="323232"/>
      </a:dk1>
      <a:lt1>
        <a:srgbClr val="FFFFFF"/>
      </a:lt1>
      <a:dk2>
        <a:srgbClr val="646464"/>
      </a:dk2>
      <a:lt2>
        <a:srgbClr val="FFFFFF"/>
      </a:lt2>
      <a:accent1>
        <a:srgbClr val="50B450"/>
      </a:accent1>
      <a:accent2>
        <a:srgbClr val="DC3232"/>
      </a:accent2>
      <a:accent3>
        <a:srgbClr val="1E3C96"/>
      </a:accent3>
      <a:accent4>
        <a:srgbClr val="FAE682"/>
      </a:accent4>
      <a:accent5>
        <a:srgbClr val="F0B4B4"/>
      </a:accent5>
      <a:accent6>
        <a:srgbClr val="646464"/>
      </a:accent6>
      <a:hlink>
        <a:srgbClr val="0563C1"/>
      </a:hlink>
      <a:folHlink>
        <a:srgbClr val="954F72"/>
      </a:folHlink>
    </a:clrScheme>
    <a:fontScheme name="Custom 2">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UL_template">
  <a:themeElements>
    <a:clrScheme name="Po meri 6">
      <a:dk1>
        <a:srgbClr val="323232"/>
      </a:dk1>
      <a:lt1>
        <a:srgbClr val="FFFFFF"/>
      </a:lt1>
      <a:dk2>
        <a:srgbClr val="646464"/>
      </a:dk2>
      <a:lt2>
        <a:srgbClr val="FFFFFF"/>
      </a:lt2>
      <a:accent1>
        <a:srgbClr val="50B450"/>
      </a:accent1>
      <a:accent2>
        <a:srgbClr val="DC3232"/>
      </a:accent2>
      <a:accent3>
        <a:srgbClr val="1E3C96"/>
      </a:accent3>
      <a:accent4>
        <a:srgbClr val="FAE682"/>
      </a:accent4>
      <a:accent5>
        <a:srgbClr val="F0B4B4"/>
      </a:accent5>
      <a:accent6>
        <a:srgbClr val="646464"/>
      </a:accent6>
      <a:hlink>
        <a:srgbClr val="0563C1"/>
      </a:hlink>
      <a:folHlink>
        <a:srgbClr val="954F72"/>
      </a:folHlink>
    </a:clrScheme>
    <a:fontScheme name="Custom 2">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UL_template">
  <a:themeElements>
    <a:clrScheme name="Po meri 6">
      <a:dk1>
        <a:srgbClr val="323232"/>
      </a:dk1>
      <a:lt1>
        <a:srgbClr val="FFFFFF"/>
      </a:lt1>
      <a:dk2>
        <a:srgbClr val="646464"/>
      </a:dk2>
      <a:lt2>
        <a:srgbClr val="FFFFFF"/>
      </a:lt2>
      <a:accent1>
        <a:srgbClr val="50B450"/>
      </a:accent1>
      <a:accent2>
        <a:srgbClr val="DC3232"/>
      </a:accent2>
      <a:accent3>
        <a:srgbClr val="1E3C96"/>
      </a:accent3>
      <a:accent4>
        <a:srgbClr val="FAE682"/>
      </a:accent4>
      <a:accent5>
        <a:srgbClr val="F0B4B4"/>
      </a:accent5>
      <a:accent6>
        <a:srgbClr val="646464"/>
      </a:accent6>
      <a:hlink>
        <a:srgbClr val="0563C1"/>
      </a:hlink>
      <a:folHlink>
        <a:srgbClr val="954F72"/>
      </a:folHlink>
    </a:clrScheme>
    <a:fontScheme name="Custom 2">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47FE4A8A4C1C4746BFF04408B1C80803" ma:contentTypeVersion="0" ma:contentTypeDescription="Ustvari nov dokument." ma:contentTypeScope="" ma:versionID="7ec6d2efbdf76f914c3408f597d4261a">
  <xsd:schema xmlns:xsd="http://www.w3.org/2001/XMLSchema" xmlns:xs="http://www.w3.org/2001/XMLSchema" xmlns:p="http://schemas.microsoft.com/office/2006/metadata/properties" targetNamespace="http://schemas.microsoft.com/office/2006/metadata/properties" ma:root="true" ma:fieldsID="b17b663fd1b80be86cfdf042115f52f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Vrsta vsebine"/>
        <xsd:element ref="dc:title" minOccurs="0" maxOccurs="1" ma:index="4" ma:displayName="Naslov"/>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5C40C9-0374-45AE-90CA-570A703C7E5C}">
  <ds:schemaRefs>
    <ds:schemaRef ds:uri="http://schemas.microsoft.com/office/2006/metadata/properties"/>
    <ds:schemaRef ds:uri="http://purl.org/dc/terms/"/>
    <ds:schemaRef ds:uri="http://purl.org/dc/elements/1.1/"/>
    <ds:schemaRef ds:uri="http://schemas.microsoft.com/office/infopath/2007/PartnerControls"/>
    <ds:schemaRef ds:uri="http://purl.org/dc/dcmitype/"/>
    <ds:schemaRef ds:uri="http://schemas.microsoft.com/office/2006/documentManagement/type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32AA0B8-9B1F-4355-9D2F-97D4F3EA9E7B}">
  <ds:schemaRefs>
    <ds:schemaRef ds:uri="http://schemas.microsoft.com/sharepoint/v3/contenttype/forms"/>
  </ds:schemaRefs>
</ds:datastoreItem>
</file>

<file path=customXml/itemProps3.xml><?xml version="1.0" encoding="utf-8"?>
<ds:datastoreItem xmlns:ds="http://schemas.openxmlformats.org/officeDocument/2006/customXml" ds:itemID="{21C695FF-47BE-4EBE-B9A9-C7E69DD4258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1309</TotalTime>
  <Words>12470</Words>
  <Application>Microsoft Office PowerPoint</Application>
  <PresentationFormat>Diaprojekcija na zaslonu (16:9)</PresentationFormat>
  <Paragraphs>1550</Paragraphs>
  <Slides>146</Slides>
  <Notes>12</Notes>
  <HiddenSlides>0</HiddenSlides>
  <MMClips>0</MMClips>
  <ScaleCrop>false</ScaleCrop>
  <HeadingPairs>
    <vt:vector size="6" baseType="variant">
      <vt:variant>
        <vt:lpstr>Uporabljene pisave</vt:lpstr>
      </vt:variant>
      <vt:variant>
        <vt:i4>13</vt:i4>
      </vt:variant>
      <vt:variant>
        <vt:lpstr>Tema</vt:lpstr>
      </vt:variant>
      <vt:variant>
        <vt:i4>5</vt:i4>
      </vt:variant>
      <vt:variant>
        <vt:lpstr>Naslovi diapozitivov</vt:lpstr>
      </vt:variant>
      <vt:variant>
        <vt:i4>146</vt:i4>
      </vt:variant>
    </vt:vector>
  </HeadingPairs>
  <TitlesOfParts>
    <vt:vector size="164" baseType="lpstr">
      <vt:lpstr>Calibri</vt:lpstr>
      <vt:lpstr>Arial</vt:lpstr>
      <vt:lpstr>Candara</vt:lpstr>
      <vt:lpstr>Times New Roman</vt:lpstr>
      <vt:lpstr>Calibri Light</vt:lpstr>
      <vt:lpstr>Bahnschrift Light SemiCondensed</vt:lpstr>
      <vt:lpstr>Republika</vt:lpstr>
      <vt:lpstr>Wingdings</vt:lpstr>
      <vt:lpstr>Myriad Pro</vt:lpstr>
      <vt:lpstr>Garamond</vt:lpstr>
      <vt:lpstr>Monotype Corsiva</vt:lpstr>
      <vt:lpstr>Courier New</vt:lpstr>
      <vt:lpstr>Monotype Sorts</vt:lpstr>
      <vt:lpstr>UL_template</vt:lpstr>
      <vt:lpstr>Officeova tema</vt:lpstr>
      <vt:lpstr>1_Officeova tema</vt:lpstr>
      <vt:lpstr>1_UL_template</vt:lpstr>
      <vt:lpstr>2_UL_template</vt:lpstr>
      <vt:lpstr>     Delovno srečanje  s svetovalnimi delavci srednjih šol    </vt:lpstr>
      <vt:lpstr>     </vt:lpstr>
      <vt:lpstr>Pomembni datumi v prijavno-sprejemnem postopku (dodiplomski in enoviti magistrski študijski programi) 2024/25                                    Tanja Žužek, VPIS UL</vt:lpstr>
      <vt:lpstr>Pomembni datumi za dijake in svetovalne delavke(ce)</vt:lpstr>
      <vt:lpstr>Rokovniki prijavno-sprejemnih postopkov za vpis v prvi letnik dodiplomskih in enovitih magistrskih študijskih programov</vt:lpstr>
      <vt:lpstr>Objava informacij </vt:lpstr>
      <vt:lpstr>Razpis za vpis v dodiplomske in enovite magistrske študijske programe 2024/25</vt:lpstr>
      <vt:lpstr>Razpis za vpis v dodiplomske in enovite magistrske študijske programe 2024/25 - uvodni del</vt:lpstr>
      <vt:lpstr>Informativni dnevi</vt:lpstr>
      <vt:lpstr>Prijavna obdobja – slovenski državljani in državljani držav članic EU in SBSD </vt:lpstr>
      <vt:lpstr>Kandidati, ki se lahko prijavijo na prijavni rok za SLO/EU državljane </vt:lpstr>
      <vt:lpstr>Prijavni roki – tuji kandidati iz držav nečlanic EU; vpisna mesta za državljane NE EU, vpisna mesta za državljane držav Zahodnega Balkana    </vt:lpstr>
      <vt:lpstr>Prijava – spletni portal eVŠ</vt:lpstr>
      <vt:lpstr>Elektronska prijava na spletnem portalu eVŠ</vt:lpstr>
      <vt:lpstr>Izpolnjevanje prijave - kaj kandidat potrebuje? </vt:lpstr>
      <vt:lpstr>Nova podoba prijave za vpis</vt:lpstr>
      <vt:lpstr>PowerPointova predstavitev</vt:lpstr>
      <vt:lpstr>PowerPointova predstavitev</vt:lpstr>
      <vt:lpstr>PowerPointova predstavitev</vt:lpstr>
      <vt:lpstr>PowerPointova predstavitev</vt:lpstr>
      <vt:lpstr>PowerPointova predstavitev</vt:lpstr>
      <vt:lpstr>eVŠ – prijava za vpis </vt:lpstr>
      <vt:lpstr>PowerPointova predstavitev</vt:lpstr>
      <vt:lpstr>eVŠ – prijava za vpis</vt:lpstr>
      <vt:lpstr>Najpogostejše napake pri prijavi</vt:lpstr>
      <vt:lpstr>Objava podatkov o številu prijav in omejitvi vpisa         </vt:lpstr>
      <vt:lpstr>Sklep o omejitvi vpisa </vt:lpstr>
      <vt:lpstr>Preizkusi posebnih nadarjenosti, sposobnosti in spretnosti</vt:lpstr>
      <vt:lpstr>Preizkusi posebnih nadarjenosti, sposobnosti in spretnosti</vt:lpstr>
      <vt:lpstr>Opravljanje preizkusov posebnih nadarjenosti, sposobnosti in spretnosti</vt:lpstr>
      <vt:lpstr>Dokazila za prijavno-sprejemni postopek (SŠ v Sloveniji) </vt:lpstr>
      <vt:lpstr>Izbirni postopek in sklep o rezultatu izbirnega postopka ter pritožbeni rok</vt:lpstr>
      <vt:lpstr>Izbirni postopek in sklep o rezultatu izbirnega postopka ter pritožbeni rok </vt:lpstr>
      <vt:lpstr>Vpis v prvi letnik</vt:lpstr>
      <vt:lpstr>Izpis, ki se ne šteje in vpis iz upravičenih razlogov </vt:lpstr>
      <vt:lpstr>Elektronsko poslovanje / komuniciranje s kandidati</vt:lpstr>
      <vt:lpstr>Status kandidata s posebnim statusom in posebnimi potrebami   </vt:lpstr>
      <vt:lpstr>Kako v prijavi kandidat označi, da ima status?</vt:lpstr>
      <vt:lpstr>Roki za oddajo dokazil za pridobitev posebnega statusa</vt:lpstr>
      <vt:lpstr>Kandidati s posebnimi potrebami</vt:lpstr>
      <vt:lpstr>Kandidati s posebnim statusom</vt:lpstr>
      <vt:lpstr>Status kandidata s posebnimi potrebami - listine</vt:lpstr>
      <vt:lpstr>Status kandidata s posebnim statusom - listine</vt:lpstr>
      <vt:lpstr>Ustrezne listine za posebni status </vt:lpstr>
      <vt:lpstr>Ustrezne listine za posebni status </vt:lpstr>
      <vt:lpstr>Komisija za dodelitev statusa kandidata s posebnim statusom v prijavno-sprejemnem postopku</vt:lpstr>
      <vt:lpstr>Izbirni postopek kandidatov s posebnim statusom</vt:lpstr>
      <vt:lpstr>Izbirni postopek kandidatov s posebnim statusom</vt:lpstr>
      <vt:lpstr>Zakonodaja</vt:lpstr>
      <vt:lpstr>Zakonodaja  Zakon o visokem šolstvu</vt:lpstr>
      <vt:lpstr>Zakonodaja  Zakon o visokem šolstvu</vt:lpstr>
      <vt:lpstr>Zakonodaja  Zakon o visokem šolstvu</vt:lpstr>
      <vt:lpstr>Zakonodaja  Zakon o visokem šolstvu</vt:lpstr>
      <vt:lpstr>Zakonodaja  Zakon o visokem šolstvu</vt:lpstr>
      <vt:lpstr>Zakonodaja  Zakon o visokem šolstvu</vt:lpstr>
      <vt:lpstr>Zakonodaja  Zakon o visokem šolstvu</vt:lpstr>
      <vt:lpstr>Zakonodaja  Zakon o visokem šolstvu</vt:lpstr>
      <vt:lpstr>Zakonodaja  Zakon o visokem šolstvu</vt:lpstr>
      <vt:lpstr>Zakonodaja  Pravilnik o razpisu za vpis in izvedbi vpisa v visokem šolstvu</vt:lpstr>
      <vt:lpstr>Zakonodaja  Pravilnik o razpisu za vpis in izvedbi vpisa v visokem šolstvu</vt:lpstr>
      <vt:lpstr>Zakonodaja  Pravilnik o razpisu za vpis in izvedbi vpisa v visokem šolstvu</vt:lpstr>
      <vt:lpstr>Zakonodaja  Pravilnik o razpisu za vpis in izvedbi vpisa v visokem šolstvu</vt:lpstr>
      <vt:lpstr>Zakonodaja  Pravilnik o razpisu za vpis in izvedbi vpisa v visokem šolstvu</vt:lpstr>
      <vt:lpstr>Zakonodaja  Pravilnik o razpisu za vpis in izvedbi vpisa v visokem šolstvu</vt:lpstr>
      <vt:lpstr>Razpis za vpis v dodiplomske in enovite magistrske študijske programe v študijskem letu 2024/2025   Splošne določbe</vt:lpstr>
      <vt:lpstr>Razpis za vpis v dodiplomske in enovite magistrske študijske programe v študijskem letu 2024/2025</vt:lpstr>
      <vt:lpstr>Razpis za vpis v dodiplomske in enovite magistrske študijske programe v študijskem letu 2024/2025 - Splošne določbe</vt:lpstr>
      <vt:lpstr>Razpis za vpis v dodiplomske in enovite magistrske študijske programe v študijskem letu 2024/2025 - Splošne določbe</vt:lpstr>
      <vt:lpstr>Razpis za vpis v dodiplomske in enovite magistrske študijske programe v študijskem letu 2024/2025 - Splošne določbe</vt:lpstr>
      <vt:lpstr>Razpis za vpis v dodiplomske in enovite magistrske študijske programe v študijskem letu 2024/2025 - Splošne določbe</vt:lpstr>
      <vt:lpstr>Razpis za vpis v dodiplomske in enovite magistrske študijske programe v študijskem letu 2024/2025 - Splošne določbe</vt:lpstr>
      <vt:lpstr>Razpis za vpis v dodiplomske in enovite magistrske študijske programe v študijskem letu 2024/2025 - Splošne določbe</vt:lpstr>
      <vt:lpstr>Razpis za vpis v dodiplomske in enovite magistrske študijske programe v študijskem letu 2024/2025 - Splošne določbe</vt:lpstr>
      <vt:lpstr>Razpis za vpis v dodiplomske in enovite magistrske študijske programe v študijskem letu 2024/2025 - Splošne določbe</vt:lpstr>
      <vt:lpstr>Razpis za vpis v dodiplomske in enovite magistrske študijske programe v študijskem letu 2024/2025 - Splošne določbe</vt:lpstr>
      <vt:lpstr>Razpis za vpis v dodiplomske in enovite magistrske študijske programe v študijskem letu 2024/2025 - Splošne določbe</vt:lpstr>
      <vt:lpstr>Razpis za vpis v dodiplomske in enovite magistrske študijske programe v študijskem letu 2024/2025 - Splošne določbe</vt:lpstr>
      <vt:lpstr>Razpis za vpis v dodiplomske in enovite magistrske študijske programe v študijskem letu 2024/2025 - Splošne določbe</vt:lpstr>
      <vt:lpstr>Razpis za vpis v dodiplomske in enovite magistrske študijske programe v študijskem letu 2024/2025 - Splošne določbe</vt:lpstr>
      <vt:lpstr>KAKO IZPOLNITI PRIJAVO ???</vt:lpstr>
      <vt:lpstr>KAKO IZPOLNIM PRIJAVO ???</vt:lpstr>
      <vt:lpstr>KAKO IZPOLNIM PRIJAVO ???</vt:lpstr>
      <vt:lpstr>KAKO IZPOLNIM PRIJAVO ???</vt:lpstr>
      <vt:lpstr>KAKO IZPOLNIM PRIJAVO ???</vt:lpstr>
      <vt:lpstr>KAKO IZPOLNIM PRIJAVO ZA STATUS KANDIDATA S POSEBNIMI POTREBAMI OZ. STATUS KANDIDATA S POSEBNIM STATUSOM  V PRIJAVNO-SPREJEMNEM POSTOPKU </vt:lpstr>
      <vt:lpstr>KAKO IZPOLNIM PRIJAVO ZA STATUSA KANDIDATA/-KE S POSEBNIMI POTREBAMI IN STATUSA KANDIDATA/-KE S POSEBNIM STATUSOM V PRIJAVNO-SPREJEMNEM POSTOPKU</vt:lpstr>
      <vt:lpstr>KAKO IZPOLNIM PRIJAVO ZA STATUSA KANDIDATA/-KE S POSEBNIMI POTREBAMI IN STATUSA KANDIDATA/-KE S POSEBNIM STATUSOM V PRIJAVNO-SPREJEMNEM POSTOPKU </vt:lpstr>
      <vt:lpstr>KAKO IZPOLNIM PRIJAVO - POS ???</vt:lpstr>
      <vt:lpstr>Univerza v Ljubljani </vt:lpstr>
      <vt:lpstr>Članice Univerze v Ljubljani</vt:lpstr>
      <vt:lpstr>Razpis za vpis Univerze v Ljubljani - NOVOSTI</vt:lpstr>
      <vt:lpstr>Razpis za vpis Univerze v Ljubljani  V š.l. 2024/2025 je razpisanih 143 dodiplomskih in enovitih magistrskih študijskih programov (8 EM, 106 UN, 29 VS)   Število razpisanih vpisnih mest za SLO in EU državljane:  </vt:lpstr>
      <vt:lpstr>Razpis za vpis Univerze v Ljubljani - NOVOSTI </vt:lpstr>
      <vt:lpstr>Razpis za vpis Univerze v Ljubljani - NOVOSTI </vt:lpstr>
      <vt:lpstr>Razpis za vpis Univerze v Ljubljani - NOVOSTI </vt:lpstr>
      <vt:lpstr>Kontakti UL</vt:lpstr>
      <vt:lpstr>Razpis za vpis Nove Univerze</vt:lpstr>
      <vt:lpstr>Razpis za vpis  Samostojni visokošolski zavodi</vt:lpstr>
      <vt:lpstr>     Spremembe Samostojni visokošolski zavodi</vt:lpstr>
      <vt:lpstr>UNIVERZA V MARIBORU</vt:lpstr>
      <vt:lpstr>UNIVERZA V MARIBORU – Razpis za vpis 2024/2025 - NOVOSTI</vt:lpstr>
      <vt:lpstr>1. RAZPISANA VPISNA MESTA</vt:lpstr>
      <vt:lpstr>PowerPointova predstavitev</vt:lpstr>
      <vt:lpstr>2. SPREMEMBE ŠTUDIJSKIH PROGRAMOV IN VPISNIH POGOJEV</vt:lpstr>
      <vt:lpstr>2. SPREMEMBE ŠTUDIJSKIH PROGRAMOV IN VPISNIH POGOJEV</vt:lpstr>
      <vt:lpstr>ROKOVNIK PRIJAVNO-SPREJEMNEGA POSTOPKA ZA TUJCE (DRŽAVLJANE DRŽAV NEČLANIC EU) – 2024/2025</vt:lpstr>
      <vt:lpstr>PowerPointova predstavitev</vt:lpstr>
      <vt:lpstr>PowerPointova predstavitev</vt:lpstr>
      <vt:lpstr>Dodiplomski študijski programi v angleškem jeziku</vt:lpstr>
      <vt:lpstr>Fakultete Univerze na Primorskem</vt:lpstr>
      <vt:lpstr>PowerPointova predstavitev</vt:lpstr>
      <vt:lpstr>UP Fakulteta za management</vt:lpstr>
      <vt:lpstr>UP Fakulteta za matematiko, naravoslovje in informacijske tehnologije</vt:lpstr>
      <vt:lpstr>UP Fakulteta za turistične študije – Turistica</vt:lpstr>
      <vt:lpstr>UP Fakulteta za vede o zdravju</vt:lpstr>
      <vt:lpstr>UP Pedagoška fakulteta</vt:lpstr>
      <vt:lpstr>Prijavni roki v študijskem letu 2024/2025</vt:lpstr>
      <vt:lpstr>Vpisni pogoji UP</vt:lpstr>
      <vt:lpstr>PowerPointova predstavitev</vt:lpstr>
      <vt:lpstr>PowerPointova predstavitev</vt:lpstr>
      <vt:lpstr>Fakulteta za naravoslovje</vt:lpstr>
      <vt:lpstr>Fakulteta za humanistiko</vt:lpstr>
      <vt:lpstr>Fakulteta za znanosti o okolju</vt:lpstr>
      <vt:lpstr>Poslovno-tehniška fakulteta</vt:lpstr>
      <vt:lpstr>Fakulteta za vinogradništvo in vinarstvo</vt:lpstr>
      <vt:lpstr>Akademija umetnosti</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Ponudba rokovnikov Univerze v Ljubljani</dc:title>
  <dc:creator>Movrin, Polona</dc:creator>
  <cp:lastModifiedBy>Kotnik, Danijela</cp:lastModifiedBy>
  <cp:revision>326</cp:revision>
  <dcterms:modified xsi:type="dcterms:W3CDTF">2024-02-06T08:23:26Z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0x01010047FE4A8A4C1C4746BFF04408B1C80803</vt:lpwstr>
  </property>
</Properties>
</file>